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48"/>
  </p:notesMasterIdLst>
  <p:handoutMasterIdLst>
    <p:handoutMasterId r:id="rId149"/>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101" r:id="rId17"/>
    <p:sldId id="1581" r:id="rId18"/>
    <p:sldId id="1981" r:id="rId19"/>
    <p:sldId id="1657" r:id="rId20"/>
    <p:sldId id="1895" r:id="rId21"/>
    <p:sldId id="2006" r:id="rId22"/>
    <p:sldId id="2007" r:id="rId23"/>
    <p:sldId id="1686" r:id="rId24"/>
    <p:sldId id="1687" r:id="rId25"/>
    <p:sldId id="1745" r:id="rId26"/>
    <p:sldId id="1746" r:id="rId27"/>
    <p:sldId id="1988" r:id="rId28"/>
    <p:sldId id="1989" r:id="rId29"/>
    <p:sldId id="1747" r:id="rId30"/>
    <p:sldId id="1769" r:id="rId31"/>
    <p:sldId id="1786" r:id="rId32"/>
    <p:sldId id="1773" r:id="rId33"/>
    <p:sldId id="1894" r:id="rId34"/>
    <p:sldId id="1896" r:id="rId35"/>
    <p:sldId id="1965" r:id="rId36"/>
    <p:sldId id="1967" r:id="rId37"/>
    <p:sldId id="1968" r:id="rId38"/>
    <p:sldId id="1969" r:id="rId39"/>
    <p:sldId id="2021" r:id="rId40"/>
    <p:sldId id="2022" r:id="rId41"/>
    <p:sldId id="2023" r:id="rId42"/>
    <p:sldId id="2024" r:id="rId43"/>
    <p:sldId id="2008" r:id="rId44"/>
    <p:sldId id="1691" r:id="rId45"/>
    <p:sldId id="1992" r:id="rId46"/>
    <p:sldId id="1995" r:id="rId47"/>
    <p:sldId id="2009" r:id="rId48"/>
    <p:sldId id="1694" r:id="rId49"/>
    <p:sldId id="2010" r:id="rId50"/>
    <p:sldId id="2011" r:id="rId51"/>
    <p:sldId id="2012" r:id="rId52"/>
    <p:sldId id="1716" r:id="rId53"/>
    <p:sldId id="1717" r:id="rId54"/>
    <p:sldId id="2013" r:id="rId55"/>
    <p:sldId id="1851" r:id="rId56"/>
    <p:sldId id="1864" r:id="rId57"/>
    <p:sldId id="1945" r:id="rId58"/>
    <p:sldId id="1946" r:id="rId59"/>
    <p:sldId id="1688" r:id="rId60"/>
    <p:sldId id="1702" r:id="rId61"/>
    <p:sldId id="1703" r:id="rId62"/>
    <p:sldId id="1704" r:id="rId63"/>
    <p:sldId id="1978" r:id="rId64"/>
    <p:sldId id="1705" r:id="rId65"/>
    <p:sldId id="1706" r:id="rId66"/>
    <p:sldId id="1707" r:id="rId67"/>
    <p:sldId id="1708" r:id="rId68"/>
    <p:sldId id="1709" r:id="rId69"/>
    <p:sldId id="1710" r:id="rId70"/>
    <p:sldId id="1790" r:id="rId71"/>
    <p:sldId id="1698" r:id="rId72"/>
    <p:sldId id="1699" r:id="rId73"/>
    <p:sldId id="1700" r:id="rId74"/>
    <p:sldId id="1701" r:id="rId75"/>
    <p:sldId id="1993" r:id="rId76"/>
    <p:sldId id="1994" r:id="rId77"/>
    <p:sldId id="2014" r:id="rId78"/>
    <p:sldId id="1712" r:id="rId79"/>
    <p:sldId id="2015" r:id="rId80"/>
    <p:sldId id="2016" r:id="rId81"/>
    <p:sldId id="1679" r:id="rId82"/>
    <p:sldId id="1583" r:id="rId83"/>
    <p:sldId id="1629" r:id="rId84"/>
    <p:sldId id="1971" r:id="rId85"/>
    <p:sldId id="1972" r:id="rId86"/>
    <p:sldId id="1979" r:id="rId87"/>
    <p:sldId id="2002" r:id="rId88"/>
    <p:sldId id="2003" r:id="rId89"/>
    <p:sldId id="1641" r:id="rId90"/>
    <p:sldId id="2029" r:id="rId91"/>
    <p:sldId id="2030" r:id="rId92"/>
    <p:sldId id="2031" r:id="rId93"/>
    <p:sldId id="2001" r:id="rId94"/>
    <p:sldId id="1952" r:id="rId95"/>
    <p:sldId id="1887" r:id="rId96"/>
    <p:sldId id="1956" r:id="rId97"/>
    <p:sldId id="1983" r:id="rId98"/>
    <p:sldId id="1998" r:id="rId99"/>
    <p:sldId id="1984" r:id="rId100"/>
    <p:sldId id="2017" r:id="rId101"/>
    <p:sldId id="2018" r:id="rId102"/>
    <p:sldId id="2019" r:id="rId103"/>
    <p:sldId id="2020" r:id="rId104"/>
    <p:sldId id="2025" r:id="rId105"/>
    <p:sldId id="2027" r:id="rId106"/>
    <p:sldId id="2028" r:id="rId107"/>
    <p:sldId id="2005" r:id="rId108"/>
    <p:sldId id="1974" r:id="rId109"/>
    <p:sldId id="1954" r:id="rId110"/>
    <p:sldId id="1955" r:id="rId111"/>
    <p:sldId id="2026" r:id="rId112"/>
    <p:sldId id="1375" r:id="rId113"/>
    <p:sldId id="1376" r:id="rId114"/>
    <p:sldId id="1400" r:id="rId115"/>
    <p:sldId id="2004" r:id="rId116"/>
    <p:sldId id="619" r:id="rId117"/>
    <p:sldId id="621" r:id="rId118"/>
    <p:sldId id="1561" r:id="rId119"/>
    <p:sldId id="1555" r:id="rId120"/>
    <p:sldId id="1601" r:id="rId121"/>
    <p:sldId id="1585" r:id="rId122"/>
    <p:sldId id="1586" r:id="rId123"/>
    <p:sldId id="1587" r:id="rId124"/>
    <p:sldId id="1588" r:id="rId125"/>
    <p:sldId id="1589" r:id="rId126"/>
    <p:sldId id="1590" r:id="rId127"/>
    <p:sldId id="1771" r:id="rId128"/>
    <p:sldId id="1772" r:id="rId129"/>
    <p:sldId id="1591" r:id="rId130"/>
    <p:sldId id="1592" r:id="rId131"/>
    <p:sldId id="1593" r:id="rId132"/>
    <p:sldId id="1594" r:id="rId133"/>
    <p:sldId id="1595" r:id="rId134"/>
    <p:sldId id="1596" r:id="rId135"/>
    <p:sldId id="1597" r:id="rId136"/>
    <p:sldId id="1598" r:id="rId137"/>
    <p:sldId id="1599" r:id="rId138"/>
    <p:sldId id="1600" r:id="rId139"/>
    <p:sldId id="1628" r:id="rId140"/>
    <p:sldId id="1638" r:id="rId141"/>
    <p:sldId id="1725" r:id="rId142"/>
    <p:sldId id="1726" r:id="rId143"/>
    <p:sldId id="1947" r:id="rId144"/>
    <p:sldId id="1975" r:id="rId145"/>
    <p:sldId id="1976" r:id="rId146"/>
    <p:sldId id="1977" r:id="rId14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76" autoAdjust="0"/>
    <p:restoredTop sz="94660" autoAdjust="0"/>
  </p:normalViewPr>
  <p:slideViewPr>
    <p:cSldViewPr>
      <p:cViewPr varScale="1">
        <p:scale>
          <a:sx n="84" d="100"/>
          <a:sy n="84" d="100"/>
        </p:scale>
        <p:origin x="854" y="8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802.11-17/0896r2</a:t>
            </a:r>
            <a:endParaRPr lang="en-US" dirty="0"/>
          </a:p>
        </p:txBody>
      </p:sp>
      <p:sp>
        <p:nvSpPr>
          <p:cNvPr id="3075" name="Rectangle 3"/>
          <p:cNvSpPr>
            <a:spLocks noGrp="1" noChangeArrowheads="1"/>
          </p:cNvSpPr>
          <p:nvPr>
            <p:ph type="dt" sz="quarter" idx="1"/>
          </p:nvPr>
        </p:nvSpPr>
        <p:spPr bwMode="auto">
          <a:xfrm>
            <a:off x="695325" y="177284"/>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802.11-17/0896r2</a:t>
            </a:r>
            <a:endParaRPr lang="en-US" dirty="0"/>
          </a:p>
        </p:txBody>
      </p:sp>
      <p:sp>
        <p:nvSpPr>
          <p:cNvPr id="2051" name="Rectangle 3"/>
          <p:cNvSpPr>
            <a:spLocks noGrp="1" noChangeArrowheads="1"/>
          </p:cNvSpPr>
          <p:nvPr>
            <p:ph type="dt" idx="1"/>
          </p:nvPr>
        </p:nvSpPr>
        <p:spPr bwMode="auto">
          <a:xfrm>
            <a:off x="654050" y="97909"/>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802.11-17/1550r4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1564-00-0jtc-minutes-of-hawaii-meeting-in-sep-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hyperlink" Target="http://grouper.ieee.org/groups/802/minutes/jul2008/20080714-opening-minutes-v1.pdf" TargetMode="External"/><Relationship Id="rId2" Type="http://schemas.openxmlformats.org/officeDocument/2006/relationships/hyperlink" Target="https://www.iso.org/standard/29923.html"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hyperlink" Target="http://isotc.iso.org/livelink/livelink?func=ll&amp;objId=19282460&amp;objAction=Open&amp;viewType=1"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isotc.iso.org/livelink/livelink?func=ll&amp;objId=19282460&amp;objAction=Open&amp;viewType=1"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isotc.iso.org/livelink/livelink?func=ll&amp;objId=19282460&amp;objAction=Open&amp;viewType=1"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96.xml.rels><?xml version="1.0" encoding="UTF-8" standalone="yes"?>
<Relationships xmlns="http://schemas.openxmlformats.org/package/2006/relationships"><Relationship Id="rId2" Type="http://schemas.openxmlformats.org/officeDocument/2006/relationships/hyperlink" Target="http://isotc.iso.org/livelink/livelink?func=ll&amp;objId=18949664&amp;objAction=Open&amp;viewType=1"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isotc.iso.org/livelink/livelink?func=ll&amp;objId=19224663&amp;objAction=Open"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isotc.iso.org/livelink/livelink?func=ll&amp;objId=19298731&amp;objAction=Open"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hyperlink" Target="https://mentor.ieee.org/802-ec/dcn/17/ec-17-0066-01-00EC-802-to-jtc1-sc6-wg1-liaison-statement.pdf" TargetMode="External"/><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 2017 </a:t>
            </a:r>
            <a:r>
              <a:rPr lang="en-US" dirty="0">
                <a:solidFill>
                  <a:schemeClr val="accent2">
                    <a:lumMod val="75000"/>
                  </a:schemeClr>
                </a:solidFill>
              </a:rPr>
              <a:t>agenda for </a:t>
            </a:r>
            <a:r>
              <a:rPr lang="en-US" dirty="0" smtClean="0">
                <a:solidFill>
                  <a:schemeClr val="accent2">
                    <a:lumMod val="75000"/>
                  </a:schemeClr>
                </a:solidFill>
              </a:rPr>
              <a:t>Orlando</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25 October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Orlando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Orlando in Nov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ToR</a:t>
            </a:r>
            <a:r>
              <a:rPr lang="en-AU" dirty="0" smtClean="0"/>
              <a:t> of the Security ad hoc were substantially modified</a:t>
            </a:r>
            <a:endParaRPr lang="en-AU" dirty="0"/>
          </a:p>
        </p:txBody>
      </p:sp>
      <p:sp>
        <p:nvSpPr>
          <p:cNvPr id="3" name="Content Placeholder 2"/>
          <p:cNvSpPr>
            <a:spLocks noGrp="1"/>
          </p:cNvSpPr>
          <p:nvPr>
            <p:ph idx="1"/>
          </p:nvPr>
        </p:nvSpPr>
        <p:spPr/>
        <p:txBody>
          <a:bodyPr/>
          <a:lstStyle/>
          <a:p>
            <a:r>
              <a:rPr lang="en-AU" smtClean="0"/>
              <a:t>Modified ToR</a:t>
            </a:r>
          </a:p>
          <a:p>
            <a:pPr lvl="1"/>
            <a:r>
              <a:rPr lang="en-GB" smtClean="0"/>
              <a:t>Scope </a:t>
            </a:r>
            <a:endParaRPr lang="en-AU" smtClean="0"/>
          </a:p>
          <a:p>
            <a:pPr lvl="2"/>
            <a:r>
              <a:rPr lang="en-GB" smtClean="0"/>
              <a:t>Review security technologies in the published standards, and SC6 projects under development for the purpose of identifying areas of potential improvement </a:t>
            </a:r>
            <a:endParaRPr lang="en-AU" smtClean="0"/>
          </a:p>
          <a:p>
            <a:pPr lvl="1"/>
            <a:r>
              <a:rPr lang="en-GB" smtClean="0"/>
              <a:t>AHGS </a:t>
            </a:r>
            <a:r>
              <a:rPr lang="en-GB" dirty="0" smtClean="0"/>
              <a:t>deliverables</a:t>
            </a:r>
            <a:endParaRPr lang="en-AU" smtClean="0"/>
          </a:p>
          <a:p>
            <a:pPr lvl="2"/>
            <a:r>
              <a:rPr lang="en-GB" smtClean="0"/>
              <a:t>A report that identifies any potential security issues in SC6 published standards and SC6 projects under development.</a:t>
            </a:r>
            <a:endParaRPr lang="en-AU" smtClean="0"/>
          </a:p>
          <a:p>
            <a:pPr lvl="1"/>
            <a:r>
              <a:rPr lang="en-GB" smtClean="0"/>
              <a:t>Period</a:t>
            </a:r>
            <a:endParaRPr lang="en-AU" smtClean="0"/>
          </a:p>
          <a:p>
            <a:pPr lvl="2"/>
            <a:r>
              <a:rPr lang="en-GB" smtClean="0"/>
              <a:t>The AHGS will complete its report by the next SC6 plenary meeting.</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23760318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ToR</a:t>
            </a:r>
            <a:r>
              <a:rPr lang="en-AU" dirty="0"/>
              <a:t> of the Security ad hoc were substantially modified</a:t>
            </a:r>
          </a:p>
        </p:txBody>
      </p:sp>
      <p:sp>
        <p:nvSpPr>
          <p:cNvPr id="3" name="Content Placeholder 2"/>
          <p:cNvSpPr>
            <a:spLocks noGrp="1"/>
          </p:cNvSpPr>
          <p:nvPr>
            <p:ph idx="1"/>
          </p:nvPr>
        </p:nvSpPr>
        <p:spPr/>
        <p:txBody>
          <a:bodyPr/>
          <a:lstStyle/>
          <a:p>
            <a:r>
              <a:rPr lang="en-AU" dirty="0" smtClean="0"/>
              <a:t>Summary of </a:t>
            </a:r>
            <a:r>
              <a:rPr lang="en-AU" dirty="0" err="1" smtClean="0"/>
              <a:t>ToR</a:t>
            </a:r>
            <a:endParaRPr lang="en-AU" dirty="0" smtClean="0"/>
          </a:p>
          <a:p>
            <a:pPr lvl="1"/>
            <a:r>
              <a:rPr lang="en-AU" dirty="0"/>
              <a:t>Focuses on any SC6 standards or standards in </a:t>
            </a:r>
            <a:r>
              <a:rPr lang="en-AU" dirty="0" smtClean="0"/>
              <a:t>development</a:t>
            </a:r>
          </a:p>
          <a:p>
            <a:pPr lvl="2"/>
            <a:r>
              <a:rPr lang="en-AU" dirty="0" smtClean="0"/>
              <a:t>This includes IEEE 802 standards</a:t>
            </a:r>
          </a:p>
          <a:p>
            <a:pPr lvl="2"/>
            <a:r>
              <a:rPr lang="en-AU" dirty="0" smtClean="0"/>
              <a:t>Including issues discussed in Ottawa in 2014</a:t>
            </a:r>
          </a:p>
          <a:p>
            <a:pPr lvl="2"/>
            <a:r>
              <a:rPr lang="en-AU" dirty="0" smtClean="0"/>
              <a:t>This means we will need to deal with same complaints</a:t>
            </a:r>
            <a:endParaRPr lang="en-AU" dirty="0"/>
          </a:p>
          <a:p>
            <a:pPr lvl="1"/>
            <a:r>
              <a:rPr lang="en-AU" dirty="0"/>
              <a:t>Limits work </a:t>
            </a:r>
            <a:r>
              <a:rPr lang="en-AU" dirty="0" smtClean="0"/>
              <a:t>in Security ad hoc to </a:t>
            </a:r>
            <a:r>
              <a:rPr lang="en-AU" dirty="0"/>
              <a:t>identifying </a:t>
            </a:r>
            <a:r>
              <a:rPr lang="en-AU" dirty="0" smtClean="0"/>
              <a:t>issues</a:t>
            </a:r>
          </a:p>
          <a:p>
            <a:pPr lvl="2"/>
            <a:r>
              <a:rPr lang="en-AU" dirty="0" smtClean="0"/>
              <a:t>The Security ad hoc will </a:t>
            </a:r>
            <a:r>
              <a:rPr lang="en-AU" dirty="0"/>
              <a:t>not </a:t>
            </a:r>
            <a:r>
              <a:rPr lang="en-AU" dirty="0" smtClean="0"/>
              <a:t>fix them</a:t>
            </a:r>
          </a:p>
          <a:p>
            <a:pPr lvl="2"/>
            <a:r>
              <a:rPr lang="en-AU" dirty="0" smtClean="0"/>
              <a:t>Technically they cannot even suggest how any issues can be fixed</a:t>
            </a:r>
          </a:p>
          <a:p>
            <a:pPr lvl="2"/>
            <a:r>
              <a:rPr lang="en-AU" dirty="0" smtClean="0"/>
              <a:t>If any issues are identified in IEEE 802 standards we will argue at some future time that they need to be fixed by IEEE 802</a:t>
            </a:r>
            <a:endParaRPr lang="en-AU" dirty="0"/>
          </a:p>
          <a:p>
            <a:pPr lvl="1"/>
            <a:r>
              <a:rPr lang="en-AU" dirty="0"/>
              <a:t>Limits time to one meeting </a:t>
            </a:r>
            <a:r>
              <a:rPr lang="en-AU" dirty="0" smtClean="0"/>
              <a:t>cycle</a:t>
            </a:r>
          </a:p>
          <a:p>
            <a:pPr lvl="2"/>
            <a:r>
              <a:rPr lang="en-AU" dirty="0" smtClean="0"/>
              <a:t>Effectively August 2017</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8700440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aspects of the </a:t>
            </a:r>
            <a:r>
              <a:rPr lang="en-AU" dirty="0"/>
              <a:t>Security ad hoc </a:t>
            </a:r>
            <a:r>
              <a:rPr lang="en-AU" dirty="0" smtClean="0"/>
              <a:t>were determined	</a:t>
            </a:r>
            <a:endParaRPr lang="en-AU" dirty="0"/>
          </a:p>
        </p:txBody>
      </p:sp>
      <p:sp>
        <p:nvSpPr>
          <p:cNvPr id="3" name="Content Placeholder 2"/>
          <p:cNvSpPr>
            <a:spLocks noGrp="1"/>
          </p:cNvSpPr>
          <p:nvPr>
            <p:ph idx="1"/>
          </p:nvPr>
        </p:nvSpPr>
        <p:spPr/>
        <p:txBody>
          <a:bodyPr/>
          <a:lstStyle/>
          <a:p>
            <a:r>
              <a:rPr lang="en-AU" dirty="0" smtClean="0"/>
              <a:t>Leadership</a:t>
            </a:r>
          </a:p>
          <a:p>
            <a:pPr lvl="1"/>
            <a:r>
              <a:rPr lang="en-US" dirty="0"/>
              <a:t>Yun-Jae Won </a:t>
            </a:r>
            <a:r>
              <a:rPr lang="en-US" dirty="0" smtClean="0"/>
              <a:t>(Korea) is convener</a:t>
            </a:r>
            <a:endParaRPr lang="en-AU" dirty="0" smtClean="0"/>
          </a:p>
          <a:p>
            <a:r>
              <a:rPr lang="en-AU" dirty="0" smtClean="0"/>
              <a:t>Schedule</a:t>
            </a:r>
          </a:p>
          <a:p>
            <a:pPr lvl="1"/>
            <a:r>
              <a:rPr lang="en-AU" dirty="0" smtClean="0"/>
              <a:t>None so far</a:t>
            </a:r>
          </a:p>
          <a:p>
            <a:r>
              <a:rPr lang="en-AU" dirty="0" smtClean="0"/>
              <a:t>Membership </a:t>
            </a:r>
            <a:r>
              <a:rPr lang="en-AU" dirty="0" smtClean="0">
                <a:solidFill>
                  <a:srgbClr val="FF0000"/>
                </a:solidFill>
              </a:rPr>
              <a:t>(need to get list when posted)</a:t>
            </a:r>
          </a:p>
          <a:p>
            <a:pPr lvl="1"/>
            <a:r>
              <a:rPr lang="en-AU" dirty="0" smtClean="0"/>
              <a:t>China (4 names)</a:t>
            </a:r>
          </a:p>
          <a:p>
            <a:pPr lvl="1"/>
            <a:r>
              <a:rPr lang="en-AU" dirty="0" smtClean="0"/>
              <a:t>US (Dorothy Stanley &amp; John Day)</a:t>
            </a:r>
          </a:p>
          <a:p>
            <a:pPr lvl="1"/>
            <a:r>
              <a:rPr lang="en-AU" dirty="0" smtClean="0"/>
              <a:t>Austria (</a:t>
            </a:r>
            <a:r>
              <a:rPr lang="en-AU" dirty="0" err="1" smtClean="0"/>
              <a:t>Meindl</a:t>
            </a:r>
            <a:r>
              <a:rPr lang="en-AU" dirty="0" smtClean="0"/>
              <a:t>)</a:t>
            </a:r>
          </a:p>
          <a:p>
            <a:pPr lvl="1"/>
            <a:r>
              <a:rPr lang="en-AU" dirty="0" smtClean="0"/>
              <a:t>Korea (1-2 names)</a:t>
            </a:r>
            <a:endParaRPr lang="en-AU" dirty="0" smtClean="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22988025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SC6 plenary </a:t>
            </a:r>
            <a:r>
              <a:rPr lang="en-AU" dirty="0" smtClean="0"/>
              <a:t>meeting was held on the Friday</a:t>
            </a:r>
            <a:endParaRPr lang="en-AU" dirty="0"/>
          </a:p>
        </p:txBody>
      </p:sp>
      <p:sp>
        <p:nvSpPr>
          <p:cNvPr id="3" name="Content Placeholder 2"/>
          <p:cNvSpPr>
            <a:spLocks noGrp="1"/>
          </p:cNvSpPr>
          <p:nvPr>
            <p:ph idx="1"/>
          </p:nvPr>
        </p:nvSpPr>
        <p:spPr/>
        <p:txBody>
          <a:bodyPr/>
          <a:lstStyle/>
          <a:p>
            <a:r>
              <a:rPr lang="en-AU" dirty="0" smtClean="0"/>
              <a:t>NBs in attendance </a:t>
            </a:r>
          </a:p>
          <a:p>
            <a:pPr lvl="1"/>
            <a:r>
              <a:rPr lang="en-US" dirty="0"/>
              <a:t>Austria </a:t>
            </a:r>
            <a:endParaRPr lang="en-AU" dirty="0"/>
          </a:p>
          <a:p>
            <a:pPr lvl="1"/>
            <a:r>
              <a:rPr lang="en-US" dirty="0"/>
              <a:t>China</a:t>
            </a:r>
            <a:endParaRPr lang="en-AU"/>
          </a:p>
          <a:p>
            <a:pPr lvl="1"/>
            <a:r>
              <a:rPr lang="en-US"/>
              <a:t>Moldova</a:t>
            </a:r>
            <a:endParaRPr lang="en-AU"/>
          </a:p>
          <a:p>
            <a:pPr lvl="1"/>
            <a:r>
              <a:rPr lang="en-US"/>
              <a:t>Japan </a:t>
            </a:r>
            <a:endParaRPr lang="en-AU"/>
          </a:p>
          <a:p>
            <a:pPr lvl="1"/>
            <a:r>
              <a:rPr lang="en-US"/>
              <a:t>Korea </a:t>
            </a:r>
            <a:endParaRPr lang="en-AU"/>
          </a:p>
          <a:p>
            <a:pPr lvl="1"/>
            <a:r>
              <a:rPr lang="en-US" smtClean="0"/>
              <a:t>USA</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35024290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SC6 plenary </a:t>
            </a:r>
            <a:r>
              <a:rPr lang="en-AU" dirty="0" smtClean="0"/>
              <a:t>meeting was held on the Friday</a:t>
            </a:r>
            <a:endParaRPr lang="en-AU" dirty="0"/>
          </a:p>
        </p:txBody>
      </p:sp>
      <p:sp>
        <p:nvSpPr>
          <p:cNvPr id="3" name="Content Placeholder 2"/>
          <p:cNvSpPr>
            <a:spLocks noGrp="1"/>
          </p:cNvSpPr>
          <p:nvPr>
            <p:ph idx="1"/>
          </p:nvPr>
        </p:nvSpPr>
        <p:spPr/>
        <p:txBody>
          <a:bodyPr/>
          <a:lstStyle/>
          <a:p>
            <a:r>
              <a:rPr lang="en-AU" dirty="0" smtClean="0"/>
              <a:t>Relevant r</a:t>
            </a:r>
            <a:r>
              <a:rPr lang="en-AU" dirty="0" smtClean="0"/>
              <a:t>esolutions</a:t>
            </a:r>
            <a:endParaRPr lang="en-AU" dirty="0" smtClean="0"/>
          </a:p>
          <a:p>
            <a:pPr lvl="1"/>
            <a:r>
              <a:rPr lang="en-US" i="1" dirty="0" smtClean="0"/>
              <a:t>SC 6 </a:t>
            </a:r>
            <a:r>
              <a:rPr lang="en-US" i="1" dirty="0"/>
              <a:t>confirms Yun-Jae Won as the </a:t>
            </a:r>
            <a:r>
              <a:rPr lang="en-US" i="1" dirty="0" err="1"/>
              <a:t>Convenor</a:t>
            </a:r>
            <a:r>
              <a:rPr lang="en-US" i="1" dirty="0"/>
              <a:t> of the study group on LPWAN for health care applications until the next plenary meeting </a:t>
            </a:r>
            <a:r>
              <a:rPr lang="en-US" i="1"/>
              <a:t>of </a:t>
            </a:r>
            <a:r>
              <a:rPr lang="en-US" i="1" smtClean="0"/>
              <a:t>SC 6</a:t>
            </a:r>
          </a:p>
          <a:p>
            <a:pPr lvl="2"/>
            <a:r>
              <a:rPr lang="en-GB"/>
              <a:t>Possible interest to </a:t>
            </a:r>
            <a:r>
              <a:rPr lang="en-GB"/>
              <a:t>802.15 </a:t>
            </a:r>
            <a:r>
              <a:rPr lang="en-GB" smtClean="0"/>
              <a:t>WG</a:t>
            </a:r>
            <a:endParaRPr lang="en-US" dirty="0" smtClean="0"/>
          </a:p>
          <a:p>
            <a:pPr lvl="1"/>
            <a:r>
              <a:rPr lang="en-US" i="1" dirty="0" smtClean="0"/>
              <a:t>SC </a:t>
            </a:r>
            <a:r>
              <a:rPr lang="en-US" i="1" dirty="0"/>
              <a:t>6 instructs its Secretariat to initiate an NP ballot on “</a:t>
            </a:r>
            <a:r>
              <a:rPr lang="en-GB" i="1" dirty="0"/>
              <a:t>PHY layer protocol of galvanic coupling human body communication (HBC) for capsule endoscopy”</a:t>
            </a:r>
            <a:r>
              <a:rPr lang="en-US" i="1"/>
              <a:t> for an </a:t>
            </a:r>
            <a:r>
              <a:rPr lang="en-GB" i="1"/>
              <a:t>8-week </a:t>
            </a:r>
            <a:r>
              <a:rPr lang="en-GB" i="1"/>
              <a:t>voting </a:t>
            </a:r>
            <a:r>
              <a:rPr lang="en-GB" i="1" smtClean="0"/>
              <a:t>period</a:t>
            </a:r>
          </a:p>
          <a:p>
            <a:pPr lvl="2"/>
            <a:r>
              <a:rPr lang="en-GB" dirty="0" smtClean="0"/>
              <a:t>Possible interest to 802.15 WG</a:t>
            </a:r>
          </a:p>
          <a:p>
            <a:pPr lvl="1"/>
            <a:r>
              <a:rPr lang="en-GB"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14494257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SC6 plenary </a:t>
            </a:r>
            <a:r>
              <a:rPr lang="en-AU" dirty="0" smtClean="0"/>
              <a:t>meeting was held on the Friday</a:t>
            </a:r>
            <a:endParaRPr lang="en-AU" dirty="0"/>
          </a:p>
        </p:txBody>
      </p:sp>
      <p:sp>
        <p:nvSpPr>
          <p:cNvPr id="3" name="Content Placeholder 2"/>
          <p:cNvSpPr>
            <a:spLocks noGrp="1"/>
          </p:cNvSpPr>
          <p:nvPr>
            <p:ph idx="1"/>
          </p:nvPr>
        </p:nvSpPr>
        <p:spPr/>
        <p:txBody>
          <a:bodyPr/>
          <a:lstStyle/>
          <a:p>
            <a:r>
              <a:rPr lang="en-AU" dirty="0" smtClean="0"/>
              <a:t>Relevant r</a:t>
            </a:r>
            <a:r>
              <a:rPr lang="en-AU" dirty="0" smtClean="0"/>
              <a:t>esolutions</a:t>
            </a:r>
            <a:endParaRPr lang="en-AU" dirty="0" smtClean="0"/>
          </a:p>
          <a:p>
            <a:pPr lvl="1"/>
            <a:r>
              <a:rPr lang="en-US" i="1" smtClean="0"/>
              <a:t>SC </a:t>
            </a:r>
            <a:r>
              <a:rPr lang="en-US" i="1"/>
              <a:t>6 approves the Disposition of Comments on the ballot for the establishment of the Ad-hoc Group on Security (AHGS) as contained in </a:t>
            </a:r>
            <a:r>
              <a:rPr lang="en-GB" i="1"/>
              <a:t>WG1N114 (6N 16738)</a:t>
            </a:r>
            <a:r>
              <a:rPr lang="en-US" i="1"/>
              <a:t>, and SC6 approves the revised Terms of Reference of the AHGS as contained in </a:t>
            </a:r>
            <a:r>
              <a:rPr lang="en-GB" i="1"/>
              <a:t>WG1N113 (6N 16737)</a:t>
            </a:r>
            <a:r>
              <a:rPr lang="en-US" i="1"/>
              <a:t>. </a:t>
            </a:r>
            <a:r>
              <a:rPr lang="en-US" i="1" dirty="0"/>
              <a:t>SC 6 confirms Yun-Jae Won as the </a:t>
            </a:r>
            <a:r>
              <a:rPr lang="en-US" i="1" dirty="0" err="1"/>
              <a:t>convenor</a:t>
            </a:r>
            <a:r>
              <a:rPr lang="en-US" i="1" dirty="0"/>
              <a:t> of the AHGS until the next plenary meeting of SC </a:t>
            </a:r>
            <a:r>
              <a:rPr lang="en-US" i="1" dirty="0" smtClean="0"/>
              <a:t>6</a:t>
            </a:r>
            <a:endParaRPr lang="en-AU" i="1"/>
          </a:p>
          <a:p>
            <a:pPr lvl="2"/>
            <a:r>
              <a:rPr lang="en-AU" dirty="0" smtClean="0"/>
              <a:t>Result of security ad hoc discussions</a:t>
            </a:r>
          </a:p>
          <a:p>
            <a:pPr lvl="2"/>
            <a:r>
              <a:rPr lang="en-AU" dirty="0" smtClean="0"/>
              <a:t>We need to send a list of IEEE 802 experts to the convenor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7103194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Are there any volunteers to join the Security ad hoc?</a:t>
            </a:r>
            <a:endParaRPr lang="en-AU" dirty="0"/>
          </a:p>
        </p:txBody>
      </p:sp>
      <p:sp>
        <p:nvSpPr>
          <p:cNvPr id="3" name="Content Placeholder 2"/>
          <p:cNvSpPr>
            <a:spLocks noGrp="1"/>
          </p:cNvSpPr>
          <p:nvPr>
            <p:ph idx="1"/>
          </p:nvPr>
        </p:nvSpPr>
        <p:spPr/>
        <p:txBody>
          <a:bodyPr/>
          <a:lstStyle/>
          <a:p>
            <a:pPr lvl="1"/>
            <a:r>
              <a:rPr lang="en-AU" dirty="0" smtClean="0"/>
              <a:t>IEEE 802 list so far is</a:t>
            </a:r>
          </a:p>
          <a:p>
            <a:pPr lvl="2"/>
            <a:r>
              <a:rPr lang="en-AU" dirty="0" smtClean="0"/>
              <a:t>Andrew Myles</a:t>
            </a:r>
          </a:p>
          <a:p>
            <a:pPr lvl="2"/>
            <a:r>
              <a:rPr lang="en-AU" dirty="0" smtClean="0"/>
              <a:t>Peter Yee</a:t>
            </a:r>
          </a:p>
          <a:p>
            <a:pPr lvl="2"/>
            <a:r>
              <a:rPr lang="en-AU" dirty="0" smtClean="0"/>
              <a:t>Jodi </a:t>
            </a:r>
            <a:r>
              <a:rPr lang="en-AU" dirty="0" err="1" smtClean="0"/>
              <a:t>Haasz</a:t>
            </a:r>
            <a:endParaRPr lang="en-AU" dirty="0" smtClean="0"/>
          </a:p>
          <a:p>
            <a:pPr lvl="1"/>
            <a:r>
              <a:rPr lang="en-AU" dirty="0" smtClean="0"/>
              <a:t>Others?</a:t>
            </a:r>
          </a:p>
          <a:p>
            <a:pPr lvl="2"/>
            <a:r>
              <a:rPr lang="en-AU" dirty="0" smtClean="0"/>
              <a:t>…</a:t>
            </a:r>
            <a:endParaRPr lang="en-AU" dirty="0"/>
          </a:p>
          <a:p>
            <a:pPr lvl="1"/>
            <a:r>
              <a:rPr lang="en-AU" dirty="0" smtClean="0"/>
              <a:t>Andrew will send a more complete list to the convenor this week</a:t>
            </a:r>
          </a:p>
          <a:p>
            <a:pPr lvl="2"/>
            <a:r>
              <a:rPr lang="en-AU" dirty="0" smtClean="0"/>
              <a:t>He will tell the convenor that IEEE 802 folk will only turn up if there are relevant agenda items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14094585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be interested in a LS from IEC TC100 to SC6/WG1 related to back scattered Wi-Fi</a:t>
            </a:r>
            <a:endParaRPr lang="en-AU" dirty="0"/>
          </a:p>
        </p:txBody>
      </p:sp>
      <p:sp>
        <p:nvSpPr>
          <p:cNvPr id="3" name="Content Placeholder 2"/>
          <p:cNvSpPr>
            <a:spLocks noGrp="1"/>
          </p:cNvSpPr>
          <p:nvPr>
            <p:ph idx="1"/>
          </p:nvPr>
        </p:nvSpPr>
        <p:spPr/>
        <p:txBody>
          <a:bodyPr/>
          <a:lstStyle/>
          <a:p>
            <a:pPr lvl="1"/>
            <a:r>
              <a:rPr lang="en-AU" dirty="0" smtClean="0"/>
              <a:t>SC6/WG1 received a LS from IEC TC100 (N102)</a:t>
            </a:r>
          </a:p>
          <a:p>
            <a:pPr lvl="1"/>
            <a:r>
              <a:rPr lang="en-AU" dirty="0" smtClean="0"/>
              <a:t>The LS </a:t>
            </a:r>
            <a:r>
              <a:rPr lang="en-AU" dirty="0"/>
              <a:t>d</a:t>
            </a:r>
            <a:r>
              <a:rPr lang="en-AU" dirty="0" smtClean="0"/>
              <a:t>escribed a TR on “</a:t>
            </a:r>
            <a:r>
              <a:rPr lang="en-AU" dirty="0"/>
              <a:t>Wi-Fi Backscatter Communication protocol for RF wireless power </a:t>
            </a:r>
            <a:r>
              <a:rPr lang="en-AU" dirty="0" smtClean="0"/>
              <a:t>transmission”</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113946080"/>
              </p:ext>
            </p:extLst>
          </p:nvPr>
        </p:nvGraphicFramePr>
        <p:xfrm>
          <a:off x="720969" y="3124200"/>
          <a:ext cx="914400" cy="792163"/>
        </p:xfrm>
        <a:graphic>
          <a:graphicData uri="http://schemas.openxmlformats.org/presentationml/2006/ole">
            <mc:AlternateContent xmlns:mc="http://schemas.openxmlformats.org/markup-compatibility/2006">
              <mc:Choice xmlns:v="urn:schemas-microsoft-com:vml" Requires="v">
                <p:oleObj spid="_x0000_s272417" name="Acrobat Document" showAsIcon="1" r:id="rId3" imgW="914400" imgH="792360" progId="AcroExch.Document.DC">
                  <p:embed/>
                </p:oleObj>
              </mc:Choice>
              <mc:Fallback>
                <p:oleObj name="Acrobat Document" showAsIcon="1" r:id="rId3" imgW="914400" imgH="792360" progId="AcroExch.Document.DC">
                  <p:embed/>
                  <p:pic>
                    <p:nvPicPr>
                      <p:cNvPr id="0" name=""/>
                      <p:cNvPicPr/>
                      <p:nvPr/>
                    </p:nvPicPr>
                    <p:blipFill>
                      <a:blip r:embed="rId4"/>
                      <a:stretch>
                        <a:fillRect/>
                      </a:stretch>
                    </p:blipFill>
                    <p:spPr>
                      <a:xfrm>
                        <a:off x="720969" y="31242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5071851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a:t>
            </a:r>
            <a:r>
              <a:rPr lang="en-AU" dirty="0" smtClean="0"/>
              <a:t>did not discuss </a:t>
            </a:r>
            <a:r>
              <a:rPr lang="en-AU" dirty="0" smtClean="0"/>
              <a:t>a new security architecture</a:t>
            </a:r>
            <a:endParaRPr lang="en-AU" dirty="0"/>
          </a:p>
        </p:txBody>
      </p:sp>
      <p:sp>
        <p:nvSpPr>
          <p:cNvPr id="3" name="Content Placeholder 2"/>
          <p:cNvSpPr>
            <a:spLocks noGrp="1"/>
          </p:cNvSpPr>
          <p:nvPr>
            <p:ph idx="1"/>
          </p:nvPr>
        </p:nvSpPr>
        <p:spPr/>
        <p:txBody>
          <a:bodyPr/>
          <a:lstStyle/>
          <a:p>
            <a:pPr lvl="1"/>
            <a:r>
              <a:rPr lang="en-AU" dirty="0" smtClean="0"/>
              <a:t>WG7 is redesigning the internet </a:t>
            </a:r>
            <a:r>
              <a:rPr lang="en-AU" dirty="0" smtClean="0">
                <a:sym typeface="Wingdings" panose="05000000000000000000" pitchFamily="2" charset="2"/>
              </a:rPr>
              <a:t></a:t>
            </a:r>
          </a:p>
          <a:p>
            <a:pPr lvl="1"/>
            <a:r>
              <a:rPr lang="en-AU" dirty="0" smtClean="0">
                <a:sym typeface="Wingdings" panose="05000000000000000000" pitchFamily="2" charset="2"/>
              </a:rPr>
              <a:t>One aspect of this redesign is security</a:t>
            </a:r>
          </a:p>
          <a:p>
            <a:pPr lvl="1"/>
            <a:r>
              <a:rPr lang="en-AU" dirty="0" smtClean="0">
                <a:sym typeface="Wingdings" panose="05000000000000000000" pitchFamily="2" charset="2"/>
              </a:rPr>
              <a:t>Kingston Zhang (HK NB, and formerly of WAPI fame) </a:t>
            </a:r>
            <a:r>
              <a:rPr lang="en-AU" dirty="0" smtClean="0">
                <a:sym typeface="Wingdings" panose="05000000000000000000" pitchFamily="2" charset="2"/>
              </a:rPr>
              <a:t>previously  </a:t>
            </a:r>
            <a:r>
              <a:rPr lang="en-AU" dirty="0" smtClean="0">
                <a:sym typeface="Wingdings" panose="05000000000000000000" pitchFamily="2" charset="2"/>
              </a:rPr>
              <a:t>announced a new proposed security architecture</a:t>
            </a:r>
          </a:p>
          <a:p>
            <a:pPr lvl="2"/>
            <a:r>
              <a:rPr lang="en-AU" i="1" dirty="0" smtClean="0"/>
              <a:t>I am pleased to inform you all that Chinese (including Hong Kong) experts have been working on drafting a sample text for ISO/IEC 21558-8 Future Network Security Architecture. Now the document is almost finished. It has about 100 pages long. </a:t>
            </a:r>
          </a:p>
          <a:p>
            <a:pPr lvl="2"/>
            <a:r>
              <a:rPr lang="en-AU" i="1" dirty="0" smtClean="0"/>
              <a:t>We will probably present it in the October WG 7 meeting not as a formal document but as a preliminary document without prior circulation. It takes time to get domestic approval to be submitted as a formal contribution. </a:t>
            </a:r>
          </a:p>
          <a:p>
            <a:pPr lvl="1"/>
            <a:r>
              <a:rPr lang="en-AU" dirty="0" smtClean="0"/>
              <a:t>This architecture is probably not directly relevant to IEEE 802 but it </a:t>
            </a:r>
            <a:r>
              <a:rPr lang="en-AU" dirty="0" smtClean="0"/>
              <a:t>provides </a:t>
            </a:r>
            <a:r>
              <a:rPr lang="en-AU" dirty="0" smtClean="0"/>
              <a:t>some hints on future resistance to IEEE 802 </a:t>
            </a:r>
            <a:r>
              <a:rPr lang="en-AU" dirty="0" smtClean="0"/>
              <a:t>security</a:t>
            </a:r>
          </a:p>
          <a:p>
            <a:pPr lvl="1"/>
            <a:r>
              <a:rPr lang="en-AU" dirty="0" smtClean="0"/>
              <a:t>This submission was not submitted in Korea</a:t>
            </a:r>
            <a:endParaRPr lang="en-AU"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108</a:t>
            </a:fld>
            <a:endParaRPr lang="en-US"/>
          </a:p>
        </p:txBody>
      </p:sp>
    </p:spTree>
    <p:extLst>
      <p:ext uri="{BB962C8B-B14F-4D97-AF65-F5344CB8AC3E}">
        <p14:creationId xmlns:p14="http://schemas.microsoft.com/office/powerpoint/2010/main" val="38767415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has been discussing a possible WLAN cloud project</a:t>
            </a:r>
            <a:endParaRPr lang="en-AU" dirty="0"/>
          </a:p>
        </p:txBody>
      </p:sp>
      <p:sp>
        <p:nvSpPr>
          <p:cNvPr id="3" name="Content Placeholder 2"/>
          <p:cNvSpPr>
            <a:spLocks noGrp="1"/>
          </p:cNvSpPr>
          <p:nvPr>
            <p:ph idx="1"/>
          </p:nvPr>
        </p:nvSpPr>
        <p:spPr/>
        <p:txBody>
          <a:bodyPr/>
          <a:lstStyle/>
          <a:p>
            <a:pPr lvl="1"/>
            <a:r>
              <a:rPr lang="en-AU" dirty="0" smtClean="0"/>
              <a:t>The WG7 minutes for the Tunisia meeting in February 2017 have only just been released</a:t>
            </a:r>
          </a:p>
          <a:p>
            <a:pPr lvl="1"/>
            <a:r>
              <a:rPr lang="en-AU" dirty="0" smtClean="0"/>
              <a:t>They reveal that WG7 is continuing to discuss replacing the Internet, using well known technology called RINA </a:t>
            </a:r>
          </a:p>
          <a:p>
            <a:pPr lvl="1"/>
            <a:r>
              <a:rPr lang="en-AU" dirty="0" smtClean="0"/>
              <a:t>They also discussed a China </a:t>
            </a:r>
            <a:r>
              <a:rPr lang="en-AU" dirty="0"/>
              <a:t>NB proposal for a NP on “Networking Architecture of Cloud AC for </a:t>
            </a:r>
            <a:r>
              <a:rPr lang="en-AU" dirty="0" smtClean="0"/>
              <a:t>WLAN”</a:t>
            </a:r>
          </a:p>
          <a:p>
            <a:pPr lvl="1"/>
            <a:r>
              <a:rPr lang="en-AU" dirty="0" smtClean="0"/>
              <a:t>WG7 encouraged “China </a:t>
            </a:r>
            <a:r>
              <a:rPr lang="en-AU" dirty="0"/>
              <a:t>NB to further study and propose NP ballot with enhanced </a:t>
            </a:r>
            <a:r>
              <a:rPr lang="en-AU" dirty="0" smtClean="0"/>
              <a:t>text”</a:t>
            </a:r>
          </a:p>
          <a:p>
            <a:pPr lvl="1"/>
            <a:r>
              <a:rPr lang="en-AU" dirty="0" smtClean="0"/>
              <a:t>It appears no NP proposal has been made</a:t>
            </a:r>
          </a:p>
          <a:p>
            <a:pPr lvl="1"/>
            <a:r>
              <a:rPr lang="en-AU" dirty="0" smtClean="0"/>
              <a:t>Is there any interest in this topic?</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05580383"/>
              </p:ext>
            </p:extLst>
          </p:nvPr>
        </p:nvGraphicFramePr>
        <p:xfrm>
          <a:off x="5562600" y="4800600"/>
          <a:ext cx="914400" cy="771525"/>
        </p:xfrm>
        <a:graphic>
          <a:graphicData uri="http://schemas.openxmlformats.org/presentationml/2006/ole">
            <mc:AlternateContent xmlns:mc="http://schemas.openxmlformats.org/markup-compatibility/2006">
              <mc:Choice xmlns:v="urn:schemas-microsoft-com:vml" Requires="v">
                <p:oleObj spid="_x0000_s269667"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562600" y="48006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1856602"/>
              </p:ext>
            </p:extLst>
          </p:nvPr>
        </p:nvGraphicFramePr>
        <p:xfrm>
          <a:off x="6705600" y="4800600"/>
          <a:ext cx="914400" cy="771525"/>
        </p:xfrm>
        <a:graphic>
          <a:graphicData uri="http://schemas.openxmlformats.org/presentationml/2006/ole">
            <mc:AlternateContent xmlns:mc="http://schemas.openxmlformats.org/markup-compatibility/2006">
              <mc:Choice xmlns:v="urn:schemas-microsoft-com:vml" Requires="v">
                <p:oleObj spid="_x0000_s269668"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705600" y="4800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63597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Hawaii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Hawaii, in Sept 2017, as documented in </a:t>
            </a:r>
            <a:r>
              <a:rPr lang="en-AU" i="1" dirty="0" smtClean="0">
                <a:solidFill>
                  <a:srgbClr val="FF0000"/>
                </a:solidFill>
                <a:hlinkClick r:id="rId3"/>
              </a:rPr>
              <a:t>11-17-1564-00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WG7 has been discussing a possible WLAN cloud project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pic>
        <p:nvPicPr>
          <p:cNvPr id="270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081590" cy="431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22453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a:t>
            </a:r>
            <a:r>
              <a:rPr lang="en-AU" dirty="0" smtClean="0"/>
              <a:t>next </a:t>
            </a:r>
            <a:r>
              <a:rPr lang="en-AU" dirty="0" smtClean="0"/>
              <a:t>SC6 meeting </a:t>
            </a:r>
            <a:r>
              <a:rPr lang="en-AU" dirty="0" smtClean="0"/>
              <a:t>will </a:t>
            </a:r>
            <a:r>
              <a:rPr lang="en-AU" dirty="0" smtClean="0"/>
              <a:t>held in </a:t>
            </a:r>
            <a:r>
              <a:rPr lang="en-AU" dirty="0" smtClean="0"/>
              <a:t>Aug 2018 </a:t>
            </a:r>
            <a:r>
              <a:rPr lang="en-AU" dirty="0" smtClean="0"/>
              <a:t>in </a:t>
            </a:r>
            <a:r>
              <a:rPr lang="en-AU" dirty="0" smtClean="0"/>
              <a:t>Tokyo, Japan</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dirty="0" smtClean="0"/>
              <a:t>Aug 2018</a:t>
            </a:r>
            <a:endParaRPr lang="en-AU" dirty="0" smtClean="0"/>
          </a:p>
          <a:p>
            <a:r>
              <a:rPr lang="en-AU" dirty="0" smtClean="0"/>
              <a:t>Location</a:t>
            </a:r>
          </a:p>
          <a:p>
            <a:pPr lvl="1"/>
            <a:r>
              <a:rPr lang="en-AU" dirty="0" smtClean="0"/>
              <a:t>Tokyo</a:t>
            </a:r>
            <a:endParaRPr lang="en-AU" dirty="0" smtClean="0"/>
          </a:p>
          <a:p>
            <a:r>
              <a:rPr lang="en-AU" dirty="0" smtClean="0"/>
              <a:t>WebEx</a:t>
            </a:r>
          </a:p>
          <a:p>
            <a:pPr lvl="1"/>
            <a:r>
              <a:rPr lang="en-AU" dirty="0" smtClean="0">
                <a:solidFill>
                  <a:srgbClr val="FF0000"/>
                </a:solidFill>
              </a:rPr>
              <a:t>????</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a:t>
            </a:r>
            <a:r>
              <a:rPr lang="en-GB" dirty="0" smtClean="0"/>
              <a:t>:</a:t>
            </a:r>
            <a:endParaRPr lang="en-GB" dirty="0" smtClean="0"/>
          </a:p>
          <a:p>
            <a:pPr lvl="1"/>
            <a:r>
              <a:rPr lang="en-GB" dirty="0" smtClean="0"/>
              <a:t>New </a:t>
            </a:r>
            <a:r>
              <a:rPr lang="en-GB" dirty="0" smtClean="0"/>
              <a:t>contributions:</a:t>
            </a:r>
            <a:endParaRPr lang="en-GB" dirty="0" smtClean="0"/>
          </a:p>
          <a:p>
            <a:pPr lvl="1"/>
            <a:r>
              <a:rPr lang="en-GB" dirty="0" smtClean="0"/>
              <a:t>New comments</a:t>
            </a:r>
            <a:r>
              <a:rPr lang="en-GB" dirty="0" smtClean="0"/>
              <a:t>:</a:t>
            </a:r>
            <a:endParaRPr lang="en-GB" dirty="0" smtClean="0"/>
          </a:p>
          <a:p>
            <a:pPr lvl="1"/>
            <a:r>
              <a:rPr lang="en-GB" dirty="0" smtClean="0"/>
              <a:t>Registration</a:t>
            </a:r>
            <a:r>
              <a:rPr lang="en-GB" dirty="0" smtClean="0"/>
              <a:t>:</a:t>
            </a:r>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111</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13652071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112</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113</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114</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115</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116</a:t>
            </a:fld>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Orlando </a:t>
            </a:r>
            <a:r>
              <a:rPr lang="en-AU" i="1" dirty="0" smtClean="0"/>
              <a:t>in November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417"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134</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8145"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 – except when we forget</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a:t>
            </a:r>
            <a:r>
              <a:rPr lang="en-AU" dirty="0" smtClean="0"/>
              <a:t>did not notify SC6 because no new SGs were formed!</a:t>
            </a:r>
          </a:p>
          <a:p>
            <a:pPr lvl="1"/>
            <a:r>
              <a:rPr lang="en-AU" dirty="0" smtClean="0"/>
              <a:t>However, a liaison was sent after the July 2017 plenary (N16692)</a:t>
            </a:r>
          </a:p>
          <a:p>
            <a:pPr lvl="2"/>
            <a:r>
              <a:rPr lang="en-AU" b="0" dirty="0" smtClean="0"/>
              <a:t>IEEE </a:t>
            </a:r>
            <a:r>
              <a:rPr lang="en-AU" b="0" dirty="0"/>
              <a:t>802.3 Beyond 10km Optical PHYs for 50 Gb/s, 200 Gb/s, 400Gb/s Ethernet </a:t>
            </a:r>
            <a:endParaRPr lang="en-AU" b="0" dirty="0" smtClean="0"/>
          </a:p>
          <a:p>
            <a:pPr lvl="2"/>
            <a:r>
              <a:rPr lang="en-AU" b="0" dirty="0" smtClean="0"/>
              <a:t>IEEE </a:t>
            </a:r>
            <a:r>
              <a:rPr lang="en-AU" b="0" dirty="0"/>
              <a:t>802.11 Light Communications Study Group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17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and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2017</a:t>
            </a:r>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2017</a:t>
            </a:r>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a:t>
            </a:r>
            <a:r>
              <a:rPr lang="en-AU" dirty="0" smtClean="0"/>
              <a:t>2017</a:t>
            </a:r>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18960447"/>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529843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sixteen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201505682"/>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r>
                        <a:rPr lang="en-AU" sz="1600" b="0" kern="1200" dirty="0" smtClean="0">
                          <a:solidFill>
                            <a:schemeClr val="accent2"/>
                          </a:solidFill>
                          <a:latin typeface="+mn-lt"/>
                          <a:ea typeface="+mn-ea"/>
                          <a:cs typeface="+mn-cs"/>
                        </a:rPr>
                        <a:t> </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5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 Dec </a:t>
                      </a:r>
                      <a:r>
                        <a:rPr lang="en-AU" sz="1600" b="0" baseline="0" dirty="0" smtClean="0">
                          <a:solidFill>
                            <a:schemeClr val="tx1"/>
                          </a:solidFill>
                          <a:latin typeface="+mj-lt"/>
                        </a:rPr>
                        <a:t>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7"/>
                  </a:ext>
                </a:extLst>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2"/>
                  </a:ext>
                </a:extLst>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2853817690"/>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15087663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Orlando in Nov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sixteen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887548790"/>
              </p:ext>
            </p:extLst>
          </p:nvPr>
        </p:nvGraphicFramePr>
        <p:xfrm>
          <a:off x="152399" y="158388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3"/>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FDIS ballot passed </a:t>
            </a:r>
            <a:r>
              <a:rPr lang="en-AU" dirty="0">
                <a:solidFill>
                  <a:schemeClr val="accent6"/>
                </a:solidFill>
              </a:rPr>
              <a:t>&amp; </a:t>
            </a:r>
            <a:r>
              <a:rPr lang="en-AU" dirty="0" smtClean="0">
                <a:solidFill>
                  <a:schemeClr val="accent6"/>
                </a:solidFill>
              </a:rPr>
              <a:t>is waiting </a:t>
            </a:r>
            <a:r>
              <a:rPr lang="en-AU" dirty="0">
                <a:solidFill>
                  <a:schemeClr val="accent6"/>
                </a:solidFill>
              </a:rPr>
              <a:t>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t>
            </a:r>
            <a:r>
              <a:rPr lang="en-AU" dirty="0">
                <a:solidFill>
                  <a:schemeClr val="accent6"/>
                </a:solidFill>
              </a:rPr>
              <a:t>&amp; waiting for publication</a:t>
            </a:r>
            <a:endParaRPr lang="en-AU" dirty="0" smtClean="0">
              <a:solidFill>
                <a:srgbClr val="00B050"/>
              </a:solidFill>
            </a:endParaRPr>
          </a:p>
          <a:p>
            <a:pPr lvl="1"/>
            <a:r>
              <a:rPr lang="en-AU" dirty="0"/>
              <a:t>802.1Qbu-2016 passed its </a:t>
            </a:r>
            <a:r>
              <a:rPr lang="en-AU" dirty="0" smtClean="0"/>
              <a:t>FDIS ballot </a:t>
            </a:r>
            <a:r>
              <a:rPr lang="en-AU" dirty="0"/>
              <a:t>on </a:t>
            </a:r>
            <a:r>
              <a:rPr lang="en-AU" dirty="0" smtClean="0"/>
              <a:t>11 Oct (N16721?)</a:t>
            </a:r>
          </a:p>
          <a:p>
            <a:pPr lvl="2"/>
            <a:r>
              <a:rPr lang="en-AU" dirty="0"/>
              <a:t>Passed </a:t>
            </a:r>
            <a:r>
              <a:rPr lang="en-AU" dirty="0" smtClean="0"/>
              <a:t>11/0/10</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29921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FDIS ballot </a:t>
            </a:r>
            <a:r>
              <a:rPr lang="en-AU" dirty="0" smtClean="0"/>
              <a:t>passed </a:t>
            </a:r>
            <a:r>
              <a:rPr lang="en-AU" dirty="0">
                <a:solidFill>
                  <a:schemeClr val="accent6"/>
                </a:solidFill>
              </a:rPr>
              <a:t>&amp; </a:t>
            </a:r>
            <a:r>
              <a:rPr lang="en-AU" dirty="0" smtClean="0">
                <a:solidFill>
                  <a:schemeClr val="accent6"/>
                </a:solidFill>
              </a:rPr>
              <a:t>is waiting </a:t>
            </a:r>
            <a:r>
              <a:rPr lang="en-AU" dirty="0">
                <a:solidFill>
                  <a:schemeClr val="accent6"/>
                </a:solidFill>
              </a:rPr>
              <a:t>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t>
            </a:r>
            <a:r>
              <a:rPr lang="en-AU" dirty="0" smtClean="0">
                <a:solidFill>
                  <a:schemeClr val="accent6"/>
                </a:solidFill>
              </a:rPr>
              <a:t>&amp; waiting for publication</a:t>
            </a:r>
            <a:endParaRPr lang="en-AU" dirty="0">
              <a:solidFill>
                <a:schemeClr val="accent6"/>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endParaRPr lang="en-AU" dirty="0"/>
          </a:p>
          <a:p>
            <a:endParaRPr lang="en-AU" dirty="0">
              <a:solidFill>
                <a:schemeClr val="accent2"/>
              </a:solidFill>
            </a:endParaRPr>
          </a:p>
        </p:txBody>
      </p:sp>
    </p:spTree>
    <p:extLst>
      <p:ext uri="{BB962C8B-B14F-4D97-AF65-F5344CB8AC3E}">
        <p14:creationId xmlns:p14="http://schemas.microsoft.com/office/powerpoint/2010/main" val="2642830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FDIS ballot closes 5 </a:t>
            </a:r>
            <a:r>
              <a:rPr lang="en-AU" dirty="0"/>
              <a:t>March </a:t>
            </a:r>
            <a:r>
              <a:rPr lang="en-AU" dirty="0" smtClean="0"/>
              <a:t>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chemeClr val="accent2"/>
                </a:solidFill>
              </a:rPr>
              <a:t>closes 5 Mar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23</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a:t>
            </a:r>
            <a:r>
              <a:rPr lang="en-AU" dirty="0"/>
              <a:t>closes 1 Dec </a:t>
            </a:r>
            <a:r>
              <a:rPr lang="en-AU" dirty="0" smtClean="0"/>
              <a:t>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smtClean="0">
                <a:solidFill>
                  <a:schemeClr val="accent2"/>
                </a:solidFill>
              </a:rPr>
              <a:t>closes 1 Dec 2017</a:t>
            </a:r>
          </a:p>
          <a:p>
            <a:pPr lvl="1"/>
            <a:r>
              <a:rPr lang="en-AU" dirty="0" smtClean="0"/>
              <a:t>Apparently was extended from 8 Sept 2017 because of a systems error</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24</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FDIS ballot closes 14 Mar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802.1Qd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chemeClr val="accent2"/>
                </a:solidFill>
              </a:rPr>
              <a:t>closes 14 Mar 2014</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60-day pre-ballot passed on 7 Sept 2017 and requires comment resolution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t>
            </a:r>
            <a:r>
              <a:rPr lang="en-AU" dirty="0" smtClean="0">
                <a:solidFill>
                  <a:schemeClr val="accent6"/>
                </a:solidFill>
              </a:rPr>
              <a:t>but comment needs resolution</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802.1 WG </a:t>
            </a:r>
            <a:r>
              <a:rPr lang="en-AU" dirty="0" smtClean="0"/>
              <a:t>will respond soon</a:t>
            </a:r>
          </a:p>
          <a:p>
            <a:r>
              <a:rPr lang="en-AU" dirty="0" smtClean="0"/>
              <a:t>FDIS ballot: </a:t>
            </a:r>
            <a:r>
              <a:rPr lang="en-AU" dirty="0" smtClean="0">
                <a:solidFill>
                  <a:schemeClr val="accent2"/>
                </a:solidFill>
              </a:rPr>
              <a:t>waiting</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a:t>
            </a:r>
            <a:r>
              <a:rPr lang="en-AU" dirty="0"/>
              <a:t>802.1AEcg 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1. The </a:t>
            </a:r>
            <a:r>
              <a:rPr lang="en-AU" i="1" dirty="0"/>
              <a:t>default cryptographic algorithm of the standard is AES (chapter 14), however, policy and regulation limitations on application of cryptographic algorithm differ from countries and regions. Therefore, it is improper to specify AES algorithm as the default one. It is recommended to clearly state that AES is an example for cryptographic algorithms, so that countries and regions may replace it with a similar and regulation-compliant algorithm during </a:t>
            </a:r>
            <a:r>
              <a:rPr lang="en-AU" i="1" dirty="0" smtClean="0"/>
              <a:t>implementation.</a:t>
            </a:r>
          </a:p>
          <a:p>
            <a:pPr lvl="1"/>
            <a:r>
              <a:rPr lang="en-AU" i="1" dirty="0" smtClean="0"/>
              <a:t>2</a:t>
            </a:r>
            <a:r>
              <a:rPr lang="en-AU" i="1" dirty="0"/>
              <a:t>. The hop-by-hop encryption mechanism specified in the standard has the issues of high-delay and high calculating cost, etc., especially between nodes that require multi hops to accomplish communication</a:t>
            </a:r>
            <a:r>
              <a:rPr lang="en-AU" i="1" dirty="0" smtClean="0"/>
              <a:t>.</a:t>
            </a:r>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799700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was one comment received on the IEEE 802.1AEcg 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Suggested IEEE 802 response</a:t>
            </a:r>
          </a:p>
          <a:p>
            <a:pPr lvl="1"/>
            <a:r>
              <a:rPr lang="en-AU" dirty="0" smtClean="0">
                <a:solidFill>
                  <a:srgbClr val="FF0000"/>
                </a:solidFill>
              </a:rPr>
              <a:t>Sent to .1 crowd</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2849533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chemeClr val="accent2"/>
                </a:solidFill>
              </a:rPr>
              <a:t>waiting for submission</a:t>
            </a:r>
            <a:endParaRPr lang="en-AU" dirty="0" smtClean="0">
              <a:solidFill>
                <a:schemeClr val="accent2"/>
              </a:solidFill>
            </a:endParaRPr>
          </a:p>
          <a:p>
            <a:pPr lvl="1"/>
            <a:r>
              <a:rPr lang="en-AU" dirty="0" smtClean="0"/>
              <a:t>Will be sent when published</a:t>
            </a:r>
          </a:p>
          <a:p>
            <a:pPr lvl="2"/>
            <a:r>
              <a:rPr lang="en-AU" dirty="0" smtClean="0"/>
              <a:t>Publication scheduled for 28 September 2017</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60-day pre-ballot closes on 9 Dec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chemeClr val="accent2"/>
                </a:solidFill>
              </a:rPr>
              <a:t>closes 9 Dec 2017</a:t>
            </a:r>
          </a:p>
          <a:p>
            <a:pPr lvl="1"/>
            <a:r>
              <a:rPr lang="en-AU" dirty="0"/>
              <a:t>802.1Qci w</a:t>
            </a:r>
            <a:r>
              <a:rPr lang="en-AU" dirty="0" smtClean="0"/>
              <a:t>as </a:t>
            </a:r>
            <a:r>
              <a:rPr lang="en-AU" dirty="0"/>
              <a:t>submitted to PSDO in Oct </a:t>
            </a:r>
            <a:r>
              <a:rPr lang="en-AU" dirty="0" smtClean="0"/>
              <a:t>2017 (N16715)</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chemeClr val="accent2"/>
                </a:solidFill>
              </a:rPr>
              <a:t>waiting for submission</a:t>
            </a:r>
            <a:endParaRPr lang="en-AU" dirty="0" smtClean="0">
              <a:solidFill>
                <a:schemeClr val="accent2"/>
              </a:solidFill>
            </a:endParaRPr>
          </a:p>
          <a:p>
            <a:pPr lvl="1"/>
            <a:r>
              <a:rPr lang="en-AU" dirty="0"/>
              <a:t>Will be sent when published</a:t>
            </a:r>
          </a:p>
          <a:p>
            <a:pPr lvl="2"/>
            <a:r>
              <a:rPr lang="en-AU" dirty="0"/>
              <a:t>Was published on </a:t>
            </a:r>
            <a:r>
              <a:rPr lang="en-AU" dirty="0" smtClean="0"/>
              <a:t>28 June 2017</a:t>
            </a:r>
            <a:endParaRPr lang="en-AU" dirty="0"/>
          </a:p>
          <a:p>
            <a:pPr lvl="2"/>
            <a:r>
              <a:rPr lang="en-AU" dirty="0">
                <a:solidFill>
                  <a:schemeClr val="tx2"/>
                </a:solidFill>
              </a:rPr>
              <a:t>Action required by 802.1 </a:t>
            </a:r>
            <a:r>
              <a:rPr lang="en-AU" dirty="0" smtClean="0">
                <a:solidFill>
                  <a:schemeClr val="tx2"/>
                </a:solidFill>
              </a:rPr>
              <a:t>WG to progress</a:t>
            </a:r>
            <a:endParaRPr lang="en-AU" dirty="0">
              <a:solidFill>
                <a:schemeClr val="tx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(Sept 2017) will be published </a:t>
            </a:r>
            <a:r>
              <a:rPr lang="en-AU" dirty="0"/>
              <a:t>“soon”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a:t>(Sept 2017) will be published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pPr lvl="2"/>
            <a:r>
              <a:rPr lang="en-AU" dirty="0" smtClean="0">
                <a:solidFill>
                  <a:srgbClr val="FF0000"/>
                </a:solidFill>
              </a:rPr>
              <a:t>Has it been liaised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possible withdrawal of </a:t>
            </a:r>
            <a:r>
              <a:rPr lang="en-AU" dirty="0"/>
              <a:t>ISO/IEC TR 8802-1</a:t>
            </a:r>
          </a:p>
        </p:txBody>
      </p:sp>
      <p:sp>
        <p:nvSpPr>
          <p:cNvPr id="3" name="Content Placeholder 2"/>
          <p:cNvSpPr>
            <a:spLocks noGrp="1"/>
          </p:cNvSpPr>
          <p:nvPr>
            <p:ph idx="1"/>
          </p:nvPr>
        </p:nvSpPr>
        <p:spPr/>
        <p:txBody>
          <a:bodyPr/>
          <a:lstStyle/>
          <a:p>
            <a:pPr lvl="1"/>
            <a:r>
              <a:rPr lang="en-AU" dirty="0" smtClean="0"/>
              <a:t>Back in Nov 2011, the SC discussed ISO/IEC TR 8802-1</a:t>
            </a:r>
          </a:p>
          <a:p>
            <a:pPr lvl="2"/>
            <a:r>
              <a:rPr lang="en-AU" dirty="0" smtClean="0"/>
              <a:t>See next three slides</a:t>
            </a:r>
          </a:p>
          <a:p>
            <a:pPr lvl="1"/>
            <a:r>
              <a:rPr lang="en-AU" dirty="0" smtClean="0"/>
              <a:t>Glenn Parsons (Chair of 802.1 WG) has asked whether it is time to now withdraw </a:t>
            </a:r>
            <a:r>
              <a:rPr lang="en-AU" dirty="0"/>
              <a:t>ISO/IEC TR 8802-1</a:t>
            </a:r>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376896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6"/>
          <p:cNvSpPr>
            <a:spLocks noGrp="1"/>
          </p:cNvSpPr>
          <p:nvPr>
            <p:ph type="title"/>
          </p:nvPr>
        </p:nvSpPr>
        <p:spPr/>
        <p:txBody>
          <a:bodyPr/>
          <a:lstStyle/>
          <a:p>
            <a:r>
              <a:rPr lang="en-US" altLang="en-US" smtClean="0"/>
              <a:t>The UK NB made some comments related to ISO/IEC TR 8802-1:2001 - SPECIFIC LANS Overview</a:t>
            </a:r>
          </a:p>
        </p:txBody>
      </p:sp>
      <p:sp>
        <p:nvSpPr>
          <p:cNvPr id="59395" name="Content Placeholder 7"/>
          <p:cNvSpPr>
            <a:spLocks noGrp="1"/>
          </p:cNvSpPr>
          <p:nvPr>
            <p:ph idx="1"/>
          </p:nvPr>
        </p:nvSpPr>
        <p:spPr/>
        <p:txBody>
          <a:bodyPr/>
          <a:lstStyle/>
          <a:p>
            <a:pPr lvl="1"/>
            <a:r>
              <a:rPr lang="en-US" altLang="en-US" smtClean="0"/>
              <a:t>UK NB notes on ISO/IEC TR 8802-1:2001</a:t>
            </a:r>
          </a:p>
          <a:p>
            <a:pPr lvl="2"/>
            <a:r>
              <a:rPr lang="en-US" altLang="en-US" i="1" smtClean="0"/>
              <a:t>TR 8802-1 was published in 2001 as an ISO-only publication.</a:t>
            </a:r>
          </a:p>
          <a:p>
            <a:pPr lvl="2"/>
            <a:r>
              <a:rPr lang="en-US" altLang="en-US" i="1" smtClean="0"/>
              <a:t>Subsequently, a PDTR for a revised edition of TR 8802-1 was approved by the SC 6 meeting in Xian, April 2007.</a:t>
            </a:r>
          </a:p>
          <a:p>
            <a:pPr lvl="2"/>
            <a:r>
              <a:rPr lang="en-US" altLang="en-US" i="1" smtClean="0"/>
              <a:t>This was to include the proposals in the ISO/IEC cooperative agreement with IEEE 802 but not the overview of the 8802 standards as they were subject to continuous improvement.</a:t>
            </a:r>
          </a:p>
          <a:p>
            <a:pPr lvl="2"/>
            <a:r>
              <a:rPr lang="en-US" altLang="en-US" i="1" smtClean="0"/>
              <a:t>The ISO Council has recently approved a revised Partner Standards Development Organization (PSDO) cooperation agreement with IEEE.</a:t>
            </a:r>
          </a:p>
          <a:p>
            <a:pPr lvl="2"/>
            <a:r>
              <a:rPr lang="en-US" altLang="en-US" i="1" smtClean="0"/>
              <a:t>This agreement does not include any specific reference to ISO/IEC 8802 standards and the UK considers that these is no need to include this material as a Part 1 of the ISO/IEC 8802 series of standards.</a:t>
            </a:r>
          </a:p>
          <a:p>
            <a:pPr lvl="2"/>
            <a:r>
              <a:rPr lang="en-US" altLang="en-US" i="1" smtClean="0"/>
              <a:t>The UK, therefore, proposes that the project (05.01.01) for the revision of TR 8802-1 should be deleted from the ISO/IEC JTC 1/SC 6 programme of work.</a:t>
            </a:r>
          </a:p>
          <a:p>
            <a:pPr lvl="2"/>
            <a:r>
              <a:rPr lang="en-US" altLang="en-US" i="1" smtClean="0"/>
              <a:t>In addition the UK proposes that the existing TR 8802-1:2001 should be withdrawn as the overview of the 8802 standards is seriously out of date</a:t>
            </a:r>
            <a:r>
              <a:rPr lang="en-US" altLang="en-US" smtClean="0"/>
              <a: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lvl1pPr eaLnBrk="0" hangingPunct="0">
              <a:defRPr sz="1200">
                <a:solidFill>
                  <a:schemeClr val="tx1"/>
                </a:solidFill>
                <a:latin typeface="Times New Roman" panose="02020603050405020304" pitchFamily="18" charset="0"/>
                <a:cs typeface="Arial" panose="020B0604020202020204" pitchFamily="34" charset="0"/>
              </a:defRPr>
            </a:lvl1pPr>
            <a:lvl2pPr marL="742950" indent="-285750" eaLnBrk="0" hangingPunct="0">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US" altLang="en-US">
                <a:latin typeface="Arial" panose="020B0604020202020204" pitchFamily="34" charset="0"/>
              </a:rPr>
              <a:t>Slide </a:t>
            </a:r>
            <a:fld id="{6B2301D3-BEE6-43D6-8A9C-DAFDB4AD344B}" type="slidenum">
              <a:rPr lang="en-US" altLang="en-US">
                <a:latin typeface="Arial" panose="020B0604020202020204" pitchFamily="34" charset="0"/>
              </a:rPr>
              <a:pPr/>
              <a:t>40</a:t>
            </a:fld>
            <a:endParaRPr lang="en-US" altLang="en-US">
              <a:latin typeface="Arial" panose="020B0604020202020204" pitchFamily="34" charset="0"/>
            </a:endParaRPr>
          </a:p>
        </p:txBody>
      </p:sp>
      <p:sp>
        <p:nvSpPr>
          <p:cNvPr id="2" name="Rectangle 1"/>
          <p:cNvSpPr/>
          <p:nvPr/>
        </p:nvSpPr>
        <p:spPr bwMode="auto">
          <a:xfrm rot="1575697">
            <a:off x="6989557" y="538456"/>
            <a:ext cx="2193925"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FF0000"/>
                </a:solidFill>
                <a:effectLst/>
                <a:latin typeface="+mj-lt"/>
              </a:rPr>
              <a:t>From</a:t>
            </a:r>
            <a:r>
              <a:rPr kumimoji="0" lang="en-AU" sz="2000" b="1" i="0" u="none" strike="noStrike" cap="none" normalizeH="0" dirty="0" smtClean="0">
                <a:ln>
                  <a:noFill/>
                </a:ln>
                <a:solidFill>
                  <a:srgbClr val="FF0000"/>
                </a:solidFill>
                <a:effectLst/>
                <a:latin typeface="+mj-lt"/>
              </a:rPr>
              <a:t> Nov 2011</a:t>
            </a:r>
            <a:endParaRPr kumimoji="0" lang="en-AU" sz="20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555135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6"/>
          <p:cNvSpPr>
            <a:spLocks noGrp="1"/>
          </p:cNvSpPr>
          <p:nvPr>
            <p:ph type="title"/>
          </p:nvPr>
        </p:nvSpPr>
        <p:spPr>
          <a:xfrm>
            <a:off x="685800" y="685800"/>
            <a:ext cx="8153400" cy="1066800"/>
          </a:xfrm>
        </p:spPr>
        <p:txBody>
          <a:bodyPr/>
          <a:lstStyle/>
          <a:p>
            <a:r>
              <a:rPr lang="en-US" altLang="en-US" smtClean="0"/>
              <a:t>Eventual withdrawal of ISO/IEC TR 8802-1:2001 is justified once all its functions are replaced</a:t>
            </a:r>
          </a:p>
        </p:txBody>
      </p:sp>
      <p:sp>
        <p:nvSpPr>
          <p:cNvPr id="60419" name="Content Placeholder 7"/>
          <p:cNvSpPr>
            <a:spLocks noGrp="1"/>
          </p:cNvSpPr>
          <p:nvPr>
            <p:ph idx="1"/>
          </p:nvPr>
        </p:nvSpPr>
        <p:spPr/>
        <p:txBody>
          <a:bodyPr/>
          <a:lstStyle/>
          <a:p>
            <a:pPr lvl="1"/>
            <a:r>
              <a:rPr lang="en-AU" altLang="en-US" smtClean="0"/>
              <a:t>Reasons to withdraw </a:t>
            </a:r>
            <a:r>
              <a:rPr lang="en-US" altLang="en-US" smtClean="0"/>
              <a:t>ISO/IEC TR 8802-1:2001 </a:t>
            </a:r>
            <a:endParaRPr lang="en-AU" altLang="en-US" smtClean="0"/>
          </a:p>
          <a:p>
            <a:pPr lvl="2"/>
            <a:r>
              <a:rPr lang="en-AU" altLang="en-US" smtClean="0"/>
              <a:t>Document is seriously out of date</a:t>
            </a:r>
          </a:p>
          <a:p>
            <a:pPr lvl="2"/>
            <a:r>
              <a:rPr lang="en-AU" altLang="en-US" smtClean="0"/>
              <a:t>Processes described has been superseded by the PSDO</a:t>
            </a:r>
          </a:p>
          <a:p>
            <a:pPr lvl="1"/>
            <a:r>
              <a:rPr lang="en-AU" altLang="en-US" smtClean="0"/>
              <a:t>Reasons to delay withdrawal of </a:t>
            </a:r>
            <a:r>
              <a:rPr lang="en-US" altLang="en-US" smtClean="0"/>
              <a:t>ISO/IEC TR 8802-1:2001 </a:t>
            </a:r>
          </a:p>
          <a:p>
            <a:pPr lvl="2"/>
            <a:r>
              <a:rPr lang="en-AU" altLang="en-US" smtClean="0"/>
              <a:t>According to Glen Parsons (IEEE RAC) this document serves the purpose of </a:t>
            </a:r>
            <a:r>
              <a:rPr lang="en-US" altLang="en-US" smtClean="0"/>
              <a:t>defining MAC address in ISO/IEC, which is required for the MAC registry agreement with ISO/IEC; ISO/IEC 15802-1 can serve the same purpose, as could a new revision of IEEE 802 O&amp;A (and what else?)</a:t>
            </a:r>
            <a:endParaRPr lang="en-AU" altLang="en-US" smtClean="0"/>
          </a:p>
          <a:p>
            <a:pPr lvl="1"/>
            <a:r>
              <a:rPr lang="en-AU" altLang="en-US" smtClean="0"/>
              <a:t>Reasons to cancel </a:t>
            </a:r>
            <a:r>
              <a:rPr lang="en-US" altLang="en-US" smtClean="0"/>
              <a:t>ISO/IEC TR 8802-1:2001 revision project</a:t>
            </a:r>
          </a:p>
          <a:p>
            <a:pPr lvl="2"/>
            <a:r>
              <a:rPr lang="en-AU" altLang="en-US" smtClean="0"/>
              <a:t>No activity for a number of years</a:t>
            </a:r>
          </a:p>
          <a:p>
            <a:pPr lvl="2"/>
            <a:r>
              <a:rPr lang="en-AU" altLang="en-US" smtClean="0"/>
              <a:t>Document has been superseded by the PSDO</a:t>
            </a:r>
          </a:p>
          <a:p>
            <a:pPr lvl="2"/>
            <a:r>
              <a:rPr lang="en-AU" altLang="en-US" smtClean="0"/>
              <a:t>All technical content was removed from draft (eg MAC addressing definition) and if approved would delete the current value of 8802-1</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lvl1pPr eaLnBrk="0" hangingPunct="0">
              <a:defRPr sz="1200">
                <a:solidFill>
                  <a:schemeClr val="tx1"/>
                </a:solidFill>
                <a:latin typeface="Times New Roman" panose="02020603050405020304" pitchFamily="18" charset="0"/>
                <a:cs typeface="Arial" panose="020B0604020202020204" pitchFamily="34" charset="0"/>
              </a:defRPr>
            </a:lvl1pPr>
            <a:lvl2pPr marL="742950" indent="-285750" eaLnBrk="0" hangingPunct="0">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US" altLang="en-US">
                <a:latin typeface="Arial" panose="020B0604020202020204" pitchFamily="34" charset="0"/>
              </a:rPr>
              <a:t>Slide </a:t>
            </a:r>
            <a:fld id="{DA4E0738-A1D5-4568-8E5C-B437B06F3734}" type="slidenum">
              <a:rPr lang="en-US" altLang="en-US">
                <a:latin typeface="Arial" panose="020B0604020202020204" pitchFamily="34" charset="0"/>
              </a:rPr>
              <a:pPr/>
              <a:t>41</a:t>
            </a:fld>
            <a:endParaRPr lang="en-US" altLang="en-US">
              <a:latin typeface="Arial" panose="020B0604020202020204" pitchFamily="34" charset="0"/>
            </a:endParaRPr>
          </a:p>
        </p:txBody>
      </p:sp>
      <p:sp>
        <p:nvSpPr>
          <p:cNvPr id="7" name="Rectangle 6"/>
          <p:cNvSpPr/>
          <p:nvPr/>
        </p:nvSpPr>
        <p:spPr bwMode="auto">
          <a:xfrm rot="1575697">
            <a:off x="6989557" y="538456"/>
            <a:ext cx="2193925"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FF0000"/>
                </a:solidFill>
                <a:effectLst/>
                <a:latin typeface="+mj-lt"/>
              </a:rPr>
              <a:t>From</a:t>
            </a:r>
            <a:r>
              <a:rPr kumimoji="0" lang="en-AU" sz="2000" b="1" i="0" u="none" strike="noStrike" cap="none" normalizeH="0" dirty="0" smtClean="0">
                <a:ln>
                  <a:noFill/>
                </a:ln>
                <a:solidFill>
                  <a:srgbClr val="FF0000"/>
                </a:solidFill>
                <a:effectLst/>
                <a:latin typeface="+mj-lt"/>
              </a:rPr>
              <a:t> Nov 2011</a:t>
            </a:r>
            <a:endParaRPr kumimoji="0" lang="en-AU" sz="20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253109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6"/>
          <p:cNvSpPr>
            <a:spLocks noGrp="1"/>
          </p:cNvSpPr>
          <p:nvPr>
            <p:ph type="title"/>
          </p:nvPr>
        </p:nvSpPr>
        <p:spPr>
          <a:xfrm>
            <a:off x="685800" y="685800"/>
            <a:ext cx="8153400" cy="1066800"/>
          </a:xfrm>
        </p:spPr>
        <p:txBody>
          <a:bodyPr/>
          <a:lstStyle/>
          <a:p>
            <a:r>
              <a:rPr lang="en-US" altLang="en-US" smtClean="0"/>
              <a:t>It is proposed that ISO/IEC TR 8802-1:2001 is left in its current state</a:t>
            </a:r>
          </a:p>
        </p:txBody>
      </p:sp>
      <p:sp>
        <p:nvSpPr>
          <p:cNvPr id="61443" name="Content Placeholder 7"/>
          <p:cNvSpPr>
            <a:spLocks noGrp="1"/>
          </p:cNvSpPr>
          <p:nvPr>
            <p:ph idx="1"/>
          </p:nvPr>
        </p:nvSpPr>
        <p:spPr/>
        <p:txBody>
          <a:bodyPr/>
          <a:lstStyle/>
          <a:p>
            <a:r>
              <a:rPr lang="en-AU" altLang="en-US" smtClean="0"/>
              <a:t>Recommendation</a:t>
            </a:r>
          </a:p>
          <a:p>
            <a:pPr lvl="1"/>
            <a:r>
              <a:rPr lang="en-AU" altLang="en-US" i="1" smtClean="0"/>
              <a:t>The JTC1 ad hoc recommends that </a:t>
            </a:r>
            <a:r>
              <a:rPr lang="en-US" altLang="en-US" i="1" smtClean="0"/>
              <a:t>ISO/IEC TR 8802-1:2001 is left in its current  approval state by ISO/IEC in the expectation that its function will be replaced by ISO/IEC ratified versions of various IEEE 802 standards in the near future</a:t>
            </a:r>
          </a:p>
          <a:p>
            <a:pPr lvl="1"/>
            <a:r>
              <a:rPr lang="en-US" altLang="en-US" i="1" smtClean="0"/>
              <a:t>It is recommended that any submission of any necessary IEEE 802 standards are subject to the same agreement that will govern the submission of IEEE 802.3 revisions to ISO/IEC for ratification</a:t>
            </a:r>
          </a:p>
          <a:p>
            <a:pPr lvl="1"/>
            <a:r>
              <a:rPr lang="en-AU" altLang="en-US" i="1" smtClean="0"/>
              <a:t>The JTC1 ad hoc recommends that the </a:t>
            </a:r>
            <a:r>
              <a:rPr lang="en-US" altLang="en-US" i="1" smtClean="0"/>
              <a:t>ISO/IEC TR 8802-1:2001 revision project (05.01.01) is cancelled</a:t>
            </a:r>
          </a:p>
          <a:p>
            <a:pPr lvl="1"/>
            <a:r>
              <a:rPr lang="en-AU" altLang="en-US" smtClean="0"/>
              <a:t>Moved</a:t>
            </a:r>
          </a:p>
          <a:p>
            <a:pPr lvl="1"/>
            <a:r>
              <a:rPr lang="en-AU" altLang="en-US" smtClean="0"/>
              <a:t>Seconded</a:t>
            </a:r>
          </a:p>
          <a:p>
            <a:pPr lvl="1"/>
            <a:r>
              <a:rPr lang="en-AU" altLang="en-US"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lvl1pPr eaLnBrk="0" hangingPunct="0">
              <a:defRPr sz="1200">
                <a:solidFill>
                  <a:schemeClr val="tx1"/>
                </a:solidFill>
                <a:latin typeface="Times New Roman" panose="02020603050405020304" pitchFamily="18" charset="0"/>
                <a:cs typeface="Arial" panose="020B0604020202020204" pitchFamily="34" charset="0"/>
              </a:defRPr>
            </a:lvl1pPr>
            <a:lvl2pPr marL="742950" indent="-285750" eaLnBrk="0" hangingPunct="0">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US" altLang="en-US">
                <a:latin typeface="Arial" panose="020B0604020202020204" pitchFamily="34" charset="0"/>
              </a:rPr>
              <a:t>Slide </a:t>
            </a:r>
            <a:fld id="{6FD72B6A-FC31-41FA-A722-0512092EF3FE}" type="slidenum">
              <a:rPr lang="en-US" altLang="en-US">
                <a:latin typeface="Arial" panose="020B0604020202020204" pitchFamily="34" charset="0"/>
              </a:rPr>
              <a:pPr/>
              <a:t>42</a:t>
            </a:fld>
            <a:endParaRPr lang="en-US" altLang="en-US">
              <a:latin typeface="Arial" panose="020B0604020202020204" pitchFamily="34" charset="0"/>
            </a:endParaRPr>
          </a:p>
        </p:txBody>
      </p:sp>
      <p:sp>
        <p:nvSpPr>
          <p:cNvPr id="7" name="Rectangle 6"/>
          <p:cNvSpPr/>
          <p:nvPr/>
        </p:nvSpPr>
        <p:spPr bwMode="auto">
          <a:xfrm rot="1575697">
            <a:off x="6989557" y="538456"/>
            <a:ext cx="2193925"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FF0000"/>
                </a:solidFill>
                <a:effectLst/>
                <a:latin typeface="+mj-lt"/>
              </a:rPr>
              <a:t>From</a:t>
            </a:r>
            <a:r>
              <a:rPr kumimoji="0" lang="en-AU" sz="2000" b="1" i="0" u="none" strike="noStrike" cap="none" normalizeH="0" dirty="0" smtClean="0">
                <a:ln>
                  <a:noFill/>
                </a:ln>
                <a:solidFill>
                  <a:srgbClr val="FF0000"/>
                </a:solidFill>
                <a:effectLst/>
                <a:latin typeface="+mj-lt"/>
              </a:rPr>
              <a:t> Nov 2011</a:t>
            </a:r>
            <a:endParaRPr kumimoji="0" lang="en-AU" sz="20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490565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thirteen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nvPr>
        </p:nvGraphicFramePr>
        <p:xfrm>
          <a:off x="152399" y="16002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rgbClr val="00B050"/>
                          </a:solidFill>
                          <a:latin typeface="+mn-lt"/>
                          <a:ea typeface="+mn-ea"/>
                          <a:cs typeface="+mn-cs"/>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11</a:t>
                      </a:r>
                      <a:r>
                        <a:rPr lang="en-AU" sz="1600" baseline="0" dirty="0" smtClean="0">
                          <a:latin typeface="+mj-lt"/>
                        </a:rPr>
                        <a:t> Sep 17</a:t>
                      </a:r>
                      <a:endParaRPr lang="en-AU" sz="1600" dirty="0">
                        <a:latin typeface="+mj-lt"/>
                      </a:endParaRPr>
                    </a:p>
                  </a:txBody>
                  <a:tcPr marL="0" marR="0"/>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extLst>
                  <a:ext uri="{0D108BD9-81ED-4DB2-BD59-A6C34878D82A}">
                    <a16:rowId xmlns:a16="http://schemas.microsoft.com/office/drawing/2014/main" val="10001"/>
                  </a:ext>
                </a:extLst>
              </a:tr>
              <a:tr h="29012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2"/>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4"/>
                  </a:ext>
                </a:extLst>
              </a:tr>
              <a:tr h="29012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5"/>
                  </a:ext>
                </a:extLst>
              </a:tr>
              <a:tr h="29012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6"/>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9"/>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1"/>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2"/>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FDIS ballot passed but a response required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smtClean="0">
                <a:solidFill>
                  <a:srgbClr val="00B050"/>
                </a:solidFill>
              </a:rPr>
              <a:t>passed</a:t>
            </a:r>
            <a:r>
              <a:rPr lang="en-AU" dirty="0" smtClean="0"/>
              <a:t> </a:t>
            </a:r>
            <a:r>
              <a:rPr lang="en-AU" dirty="0" smtClean="0">
                <a:solidFill>
                  <a:schemeClr val="accent6"/>
                </a:solidFill>
              </a:rPr>
              <a:t>but response required</a:t>
            </a:r>
          </a:p>
          <a:p>
            <a:pPr lvl="1"/>
            <a:r>
              <a:rPr lang="en-AU" dirty="0" smtClean="0"/>
              <a:t>Passed on 11 Sep 2017 by 15/0/13 (N16712)</a:t>
            </a:r>
          </a:p>
          <a:p>
            <a:pPr lvl="1"/>
            <a:r>
              <a:rPr lang="en-AU" dirty="0" smtClean="0"/>
              <a:t>China NB voted “yes” with one comment</a:t>
            </a: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was one comment received on the </a:t>
            </a:r>
            <a:r>
              <a:rPr lang="en-AU" dirty="0" smtClean="0"/>
              <a:t>IEEE 802.3bw FDIS ballot</a:t>
            </a:r>
            <a:endParaRPr lang="en-AU" dirty="0"/>
          </a:p>
        </p:txBody>
      </p:sp>
      <p:sp>
        <p:nvSpPr>
          <p:cNvPr id="3" name="Content Placeholder 2"/>
          <p:cNvSpPr>
            <a:spLocks noGrp="1"/>
          </p:cNvSpPr>
          <p:nvPr>
            <p:ph idx="1"/>
          </p:nvPr>
        </p:nvSpPr>
        <p:spPr/>
        <p:txBody>
          <a:bodyPr/>
          <a:lstStyle/>
          <a:p>
            <a:r>
              <a:rPr lang="en-AU" dirty="0"/>
              <a:t>China NB Comment 1</a:t>
            </a:r>
          </a:p>
          <a:p>
            <a:pPr lvl="1"/>
            <a:r>
              <a:rPr lang="en-AU" i="1" dirty="0"/>
              <a:t>ISO/IEC/IEEE 8802-3:2017/</a:t>
            </a:r>
            <a:r>
              <a:rPr lang="en-AU" i="1" dirty="0" err="1"/>
              <a:t>FDAmd</a:t>
            </a:r>
            <a:r>
              <a:rPr lang="en-AU" i="1" dirty="0"/>
              <a:t> 1 is the amendment to 802.3TM-2017. Security is an essential part of network-related standards, especially to Ethernet. The lack of security mechanisms will enable Ethernet facing various security threats, such as forgery devices, communications from eavesdropping and tampering. However, The version of both IEEE 802.3TM-2017 and ISO/IEC/IEEE 88023:2017/</a:t>
            </a:r>
            <a:r>
              <a:rPr lang="en-AU" i="1" dirty="0" err="1"/>
              <a:t>FDAmd</a:t>
            </a:r>
            <a:r>
              <a:rPr lang="en-AU" i="1" dirty="0"/>
              <a:t> 1 fail to add the specification of Ethernet security in the text, neither security mechanisms nor references to other security specifications, which results in an incomplete standard system, and is not conducive to the implementation and application of the </a:t>
            </a:r>
            <a:r>
              <a:rPr lang="en-AU" i="1" dirty="0" smtClean="0"/>
              <a:t>standard</a:t>
            </a:r>
          </a:p>
          <a:p>
            <a:r>
              <a:rPr lang="en-AU" dirty="0" smtClean="0"/>
              <a:t>China NB Change 1</a:t>
            </a:r>
          </a:p>
          <a:p>
            <a:pPr lvl="1"/>
            <a:r>
              <a:rPr lang="en-AU" dirty="0" smtClean="0"/>
              <a:t>None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832298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was one comment received on the </a:t>
            </a:r>
            <a:r>
              <a:rPr lang="en-AU" dirty="0" smtClean="0"/>
              <a:t>IEEE 802.3bw FDIS ballot</a:t>
            </a:r>
            <a:endParaRPr lang="en-AU" dirty="0"/>
          </a:p>
        </p:txBody>
      </p:sp>
      <p:sp>
        <p:nvSpPr>
          <p:cNvPr id="3" name="Content Placeholder 2"/>
          <p:cNvSpPr>
            <a:spLocks noGrp="1"/>
          </p:cNvSpPr>
          <p:nvPr>
            <p:ph idx="1"/>
          </p:nvPr>
        </p:nvSpPr>
        <p:spPr/>
        <p:txBody>
          <a:bodyPr/>
          <a:lstStyle/>
          <a:p>
            <a:r>
              <a:rPr lang="en-AU" dirty="0" smtClean="0"/>
              <a:t>IEEE response  to China NB comment 1</a:t>
            </a:r>
            <a:endParaRPr lang="en-AU" dirty="0"/>
          </a:p>
          <a:p>
            <a:pPr lvl="1"/>
            <a:r>
              <a:rPr lang="en-AU" i="1" dirty="0" smtClean="0"/>
              <a:t>&lt;</a:t>
            </a:r>
            <a:r>
              <a:rPr lang="en-AU" i="1" dirty="0" err="1" smtClean="0"/>
              <a:t>tbd</a:t>
            </a:r>
            <a:r>
              <a:rPr lang="en-AU" i="1" dirty="0" smtClean="0"/>
              <a:t>&gt;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8169465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a:t>
            </a:r>
            <a:r>
              <a:rPr lang="en-AU" dirty="0"/>
              <a:t>FDIS ballot passed </a:t>
            </a:r>
            <a:r>
              <a:rPr lang="en-AU" dirty="0">
                <a:solidFill>
                  <a:schemeClr val="accent6"/>
                </a:solidFill>
              </a:rPr>
              <a:t>&amp; </a:t>
            </a:r>
            <a:r>
              <a:rPr lang="en-AU" dirty="0" smtClean="0">
                <a:solidFill>
                  <a:schemeClr val="accent6"/>
                </a:solidFill>
              </a:rPr>
              <a:t>is waiting </a:t>
            </a:r>
            <a:r>
              <a:rPr lang="en-AU" dirty="0">
                <a:solidFill>
                  <a:schemeClr val="accent6"/>
                </a:solidFill>
              </a:rPr>
              <a:t>for publication</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a:t>
            </a:r>
            <a:r>
              <a:rPr lang="en-AU" dirty="0">
                <a:solidFill>
                  <a:schemeClr val="accent2"/>
                </a:solidFill>
              </a:rPr>
              <a:t> </a:t>
            </a:r>
            <a:r>
              <a:rPr lang="en-AU" dirty="0">
                <a:solidFill>
                  <a:schemeClr val="accent6"/>
                </a:solidFill>
              </a:rPr>
              <a:t>&amp; waiting for publication</a:t>
            </a: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endParaRPr lang="en-AU" dirty="0"/>
          </a:p>
        </p:txBody>
      </p:sp>
    </p:spTree>
    <p:extLst>
      <p:ext uri="{BB962C8B-B14F-4D97-AF65-F5344CB8AC3E}">
        <p14:creationId xmlns:p14="http://schemas.microsoft.com/office/powerpoint/2010/main" val="7189912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 for start</a:t>
            </a:r>
          </a:p>
          <a:p>
            <a:pPr lvl="1"/>
            <a:r>
              <a:rPr lang="en-AU" dirty="0" smtClean="0"/>
              <a:t>(Sept 2017) FDIS </a:t>
            </a:r>
            <a:r>
              <a:rPr lang="en-AU" dirty="0"/>
              <a:t>will </a:t>
            </a:r>
            <a:r>
              <a:rPr lang="en-AU" dirty="0" smtClean="0"/>
              <a:t>start  </a:t>
            </a:r>
            <a:r>
              <a:rPr lang="en-AU" dirty="0"/>
              <a:t>“soon”</a:t>
            </a:r>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a:t>
            </a:r>
            <a:r>
              <a:rPr lang="en-AU" dirty="0"/>
              <a:t>FDIS ballot passed </a:t>
            </a:r>
            <a:r>
              <a:rPr lang="en-AU" dirty="0">
                <a:solidFill>
                  <a:schemeClr val="accent6"/>
                </a:solidFill>
              </a:rPr>
              <a:t>&amp; </a:t>
            </a:r>
            <a:r>
              <a:rPr lang="en-AU" dirty="0" smtClean="0">
                <a:solidFill>
                  <a:schemeClr val="accent6"/>
                </a:solidFill>
              </a:rPr>
              <a:t>is waiting </a:t>
            </a:r>
            <a:r>
              <a:rPr lang="en-AU" dirty="0">
                <a:solidFill>
                  <a:schemeClr val="accent6"/>
                </a:solidFill>
              </a:rPr>
              <a:t>for publication</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chemeClr val="accent6"/>
                </a:solidFill>
              </a:rPr>
              <a:t>&amp; waiting for publication</a:t>
            </a: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endParaRPr lang="en-AU" dirty="0"/>
          </a:p>
        </p:txBody>
      </p:sp>
    </p:spTree>
    <p:extLst>
      <p:ext uri="{BB962C8B-B14F-4D97-AF65-F5344CB8AC3E}">
        <p14:creationId xmlns:p14="http://schemas.microsoft.com/office/powerpoint/2010/main" val="3374025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FDIS ballot </a:t>
            </a:r>
            <a:r>
              <a:rPr lang="en-AU" dirty="0" smtClean="0"/>
              <a:t>passed </a:t>
            </a:r>
            <a:r>
              <a:rPr lang="en-AU" dirty="0">
                <a:solidFill>
                  <a:schemeClr val="accent6"/>
                </a:solidFill>
              </a:rPr>
              <a:t>&amp; </a:t>
            </a:r>
            <a:r>
              <a:rPr lang="en-AU" dirty="0" smtClean="0">
                <a:solidFill>
                  <a:schemeClr val="accent6"/>
                </a:solidFill>
              </a:rPr>
              <a:t>is waiting </a:t>
            </a:r>
            <a:r>
              <a:rPr lang="en-AU" dirty="0">
                <a:solidFill>
                  <a:schemeClr val="accent6"/>
                </a:solidFill>
              </a:rPr>
              <a:t>for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a:t>
            </a:r>
            <a:r>
              <a:rPr lang="en-AU" dirty="0">
                <a:solidFill>
                  <a:schemeClr val="accent2"/>
                </a:solidFill>
              </a:rPr>
              <a:t> </a:t>
            </a:r>
            <a:r>
              <a:rPr lang="en-AU" dirty="0" smtClean="0">
                <a:solidFill>
                  <a:schemeClr val="accent6"/>
                </a:solidFill>
              </a:rPr>
              <a:t>&amp; waiting for publication</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endParaRPr lang="en-AU" dirty="0"/>
          </a:p>
          <a:p>
            <a:endParaRPr lang="en-AU" dirty="0">
              <a:solidFill>
                <a:schemeClr val="accent6"/>
              </a:solidFill>
            </a:endParaRPr>
          </a:p>
        </p:txBody>
      </p:sp>
    </p:spTree>
    <p:extLst>
      <p:ext uri="{BB962C8B-B14F-4D97-AF65-F5344CB8AC3E}">
        <p14:creationId xmlns:p14="http://schemas.microsoft.com/office/powerpoint/2010/main" val="11741036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FDIS ballot passed </a:t>
            </a:r>
            <a:r>
              <a:rPr lang="en-AU" dirty="0">
                <a:solidFill>
                  <a:schemeClr val="accent6"/>
                </a:solidFill>
              </a:rPr>
              <a:t>&amp; </a:t>
            </a:r>
            <a:r>
              <a:rPr lang="en-AU" dirty="0" smtClean="0">
                <a:solidFill>
                  <a:schemeClr val="accent6"/>
                </a:solidFill>
              </a:rPr>
              <a:t>is waiting </a:t>
            </a:r>
            <a:r>
              <a:rPr lang="en-AU" dirty="0">
                <a:solidFill>
                  <a:schemeClr val="accent6"/>
                </a:solidFill>
              </a:rPr>
              <a:t>for publication</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chemeClr val="accent6"/>
                </a:solidFill>
              </a:rPr>
              <a:t>&amp; waiting for publication</a:t>
            </a: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endParaRPr lang="en-AU" dirty="0"/>
          </a:p>
        </p:txBody>
      </p:sp>
    </p:spTree>
    <p:extLst>
      <p:ext uri="{BB962C8B-B14F-4D97-AF65-F5344CB8AC3E}">
        <p14:creationId xmlns:p14="http://schemas.microsoft.com/office/powerpoint/2010/main" val="22618060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smtClean="0">
                <a:solidFill>
                  <a:schemeClr val="accent2"/>
                </a:solidFill>
              </a:rPr>
              <a:t>waiting for start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smtClean="0">
                <a:solidFill>
                  <a:schemeClr val="accent2"/>
                </a:solidFill>
              </a:rPr>
              <a:t>waiting for start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FDIS </a:t>
            </a:r>
            <a:r>
              <a:rPr lang="en-AU" dirty="0"/>
              <a:t>ballot passed </a:t>
            </a:r>
            <a:r>
              <a:rPr lang="en-AU" dirty="0">
                <a:solidFill>
                  <a:schemeClr val="accent6"/>
                </a:solidFill>
              </a:rPr>
              <a:t>&amp;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chemeClr val="accent6"/>
                </a:solidFill>
              </a:rPr>
              <a:t>&amp; waiting for publication</a:t>
            </a: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3197059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closes 22 Nov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chemeClr val="accent2"/>
                </a:solidFill>
              </a:rPr>
              <a:t>Closes 22 Nov 2017</a:t>
            </a: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 for submission</a:t>
            </a:r>
          </a:p>
          <a:p>
            <a:pPr lvl="1"/>
            <a:r>
              <a:rPr lang="en-AU" dirty="0" smtClean="0"/>
              <a:t>Submission </a:t>
            </a:r>
            <a:r>
              <a:rPr lang="en-AU" dirty="0"/>
              <a:t>planned for about May </a:t>
            </a:r>
            <a:r>
              <a:rPr lang="en-AU" dirty="0" smtClean="0"/>
              <a:t>2017</a:t>
            </a:r>
          </a:p>
          <a:p>
            <a:pPr lvl="2"/>
            <a:r>
              <a:rPr lang="en-AU" dirty="0">
                <a:solidFill>
                  <a:srgbClr val="FF0000"/>
                </a:solidFill>
              </a:rPr>
              <a:t>What is status? Asked Jodi in August 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4104411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is waiting for start of FDIS ballot</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chemeClr val="accent2"/>
                </a:solidFill>
              </a:rPr>
              <a:t>waiting for start</a:t>
            </a:r>
          </a:p>
          <a:p>
            <a:pPr lvl="1"/>
            <a:r>
              <a:rPr lang="en-AU" dirty="0" smtClean="0"/>
              <a:t>(Sept 2017) FDIS will start soon</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t>(Sept 2017) FDIS will start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is waiting for start of FDIS</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t>
            </a:r>
            <a:r>
              <a:rPr lang="en-AU" dirty="0" smtClean="0">
                <a:solidFill>
                  <a:schemeClr val="accent2"/>
                </a:solidFill>
              </a:rPr>
              <a:t>but response required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is waiting for start of FDIS</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a:solidFill>
                  <a:schemeClr val="tx2"/>
                </a:solidFill>
              </a:rPr>
              <a:t>2017 </a:t>
            </a:r>
            <a:r>
              <a:rPr lang="en-AU"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smtClean="0">
                <a:solidFill>
                  <a:schemeClr val="accent2"/>
                </a:solidFill>
              </a:rPr>
              <a:t>waiting for submission</a:t>
            </a:r>
          </a:p>
          <a:p>
            <a:pPr lvl="1"/>
            <a:r>
              <a:rPr lang="en-AU" b="0" dirty="0" smtClean="0"/>
              <a:t>The standard is compete but publication by IEEE-SA has been delayed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GB" dirty="0" smtClean="0">
                <a:solidFill>
                  <a:srgbClr val="FF0000"/>
                </a:solidFill>
              </a:rPr>
              <a:t>D5.0 should probably be sent in Nov 2017</a:t>
            </a:r>
            <a:endParaRPr lang="en-AU" dirty="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84332772"/>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25</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FDIS ballot passed and is now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t>
            </a:r>
            <a:r>
              <a:rPr lang="en-AU" dirty="0" smtClean="0">
                <a:solidFill>
                  <a:schemeClr val="accent6"/>
                </a:solidFill>
              </a:rPr>
              <a:t>and is waiting for publication</a:t>
            </a:r>
          </a:p>
          <a:p>
            <a:pPr lvl="1"/>
            <a:r>
              <a:rPr lang="en-AU" dirty="0" smtClean="0"/>
              <a:t>Passed on 7 Sep 2017 by 14/0/14 (N16710)</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FDIS ballot closes 25 Jan 2017</a:t>
            </a:r>
            <a:endParaRPr lang="en-AU" dirty="0">
              <a:solidFill>
                <a:srgbClr val="FF0000"/>
              </a:solidFill>
            </a:endParaRPr>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a:solidFill>
                  <a:schemeClr val="accent2"/>
                </a:solidFill>
              </a:rPr>
              <a:t>closes 25 Jan </a:t>
            </a:r>
            <a:r>
              <a:rPr lang="en-AU" dirty="0" smtClean="0">
                <a:solidFill>
                  <a:schemeClr val="accent2"/>
                </a:solidFill>
              </a:rPr>
              <a:t>2017</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a:t>
            </a:r>
            <a:r>
              <a:rPr lang="en-AU" dirty="0"/>
              <a:t>FDIS ballot </a:t>
            </a:r>
            <a:r>
              <a:rPr lang="en-AU" dirty="0" smtClean="0"/>
              <a:t>passed but comments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Different countries or regions may have different policy and regulation on application of crypto algorithm. It’s inappropriate to specify AES as the only choice in the standard. Furthermore, the usage of crypto algorithm in the standard is best to be exemplary, that’s convenient to different countries or regions to use alternative crypto algorithm.</a:t>
            </a:r>
            <a:endParaRPr lang="en-AU" i="1" dirty="0" smtClean="0"/>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14540130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ISO/IEC 17982 and the Clause 10 of the ISO/IEC/IEEE FDIS 8802-15-6 may be interfered in some use-cases for the body area network. Experts foresee potential interference between an implemented entity by using the Clause 10 of ISO/IEC/IEEE FDIS 8802-15-6 and an implemented entity by using ISO/IEC 17982 under the same body area.</a:t>
            </a:r>
            <a:endParaRPr lang="en-AU" i="1" dirty="0" smtClean="0"/>
          </a:p>
          <a:p>
            <a:r>
              <a:rPr lang="en-AU" dirty="0" smtClean="0"/>
              <a:t>Japan NB Change 1</a:t>
            </a:r>
          </a:p>
          <a:p>
            <a:pPr lvl="1"/>
            <a:r>
              <a:rPr lang="en-AU" i="1" dirty="0"/>
              <a:t>Add the following text into 10.1. </a:t>
            </a:r>
          </a:p>
          <a:p>
            <a:pPr lvl="1"/>
            <a:r>
              <a:rPr lang="en-AU" i="1" dirty="0"/>
              <a:t>"When this specification and ISO/IEC 17982 are used in close area like same body area, it may be interfered each other." </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7114411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98622412"/>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1"/>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Feb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Jul 17</a:t>
                      </a:r>
                    </a:p>
                  </a:txBody>
                  <a:tcPr marL="115147" marR="115147"/>
                </a:tc>
                <a:extLst>
                  <a:ext uri="{0D108BD9-81ED-4DB2-BD59-A6C34878D82A}">
                    <a16:rowId xmlns:a16="http://schemas.microsoft.com/office/drawing/2014/main" val="10001"/>
                  </a:ext>
                </a:extLst>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2"/>
                  </a:ext>
                </a:extLst>
              </a:tr>
              <a:tr h="359602">
                <a:tc>
                  <a:txBody>
                    <a:bodyPr/>
                    <a:lstStyle/>
                    <a:p>
                      <a:pPr algn="ctr"/>
                      <a:r>
                        <a:rPr lang="en-AU" sz="1600" b="0" dirty="0" smtClean="0">
                          <a:solidFill>
                            <a:schemeClr val="tx1"/>
                          </a:solidFill>
                          <a:latin typeface="+mj-lt"/>
                        </a:rPr>
                        <a:t>.21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FDIS closes 27 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chemeClr val="accent2"/>
                </a:solidFill>
              </a:rPr>
              <a:t>closes 27 Feb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78</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FDIS </a:t>
            </a:r>
            <a:r>
              <a:rPr lang="en-AU" dirty="0"/>
              <a:t>ballot </a:t>
            </a:r>
            <a:r>
              <a:rPr lang="en-AU" dirty="0" smtClean="0"/>
              <a:t>closes on 14 Mar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closed 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2017</a:t>
            </a:r>
          </a:p>
          <a:p>
            <a:pPr lvl="2"/>
            <a:r>
              <a:rPr lang="en-AU" dirty="0"/>
              <a:t>See </a:t>
            </a:r>
            <a:r>
              <a:rPr lang="en-AU" dirty="0" smtClean="0"/>
              <a:t>21-17-0036-00 (N16682)</a:t>
            </a:r>
            <a:endParaRPr lang="en-AU" dirty="0" smtClean="0">
              <a:solidFill>
                <a:schemeClr val="accent2"/>
              </a:solidFill>
            </a:endParaRPr>
          </a:p>
          <a:p>
            <a:r>
              <a:rPr lang="en-AU" dirty="0" smtClean="0"/>
              <a:t>FDIS ballot: </a:t>
            </a:r>
            <a:r>
              <a:rPr lang="en-AU" dirty="0" smtClean="0">
                <a:solidFill>
                  <a:schemeClr val="accent2"/>
                </a:solidFill>
              </a:rPr>
              <a:t>closes 14 Mar 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79</a:t>
            </a:fld>
            <a:endParaRPr lang="en-US"/>
          </a:p>
        </p:txBody>
      </p:sp>
    </p:spTree>
    <p:extLst>
      <p:ext uri="{BB962C8B-B14F-4D97-AF65-F5344CB8AC3E}">
        <p14:creationId xmlns:p14="http://schemas.microsoft.com/office/powerpoint/2010/main" val="586047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Nov 2017 plenary meeting in Orlando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a:latin typeface="+mj-lt"/>
              </a:rPr>
              <a:t>7</a:t>
            </a:r>
            <a:r>
              <a:rPr lang="en-US" sz="1600" b="1" dirty="0" smtClean="0">
                <a:solidFill>
                  <a:srgbClr val="FF0000"/>
                </a:solidFill>
                <a:latin typeface="+mj-lt"/>
              </a:rPr>
              <a:t> </a:t>
            </a:r>
            <a:r>
              <a:rPr lang="en-US" sz="1600" b="1" dirty="0" smtClean="0">
                <a:latin typeface="+mj-lt"/>
              </a:rPr>
              <a:t>Nov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802.21-Cor1 will be submitted after Nov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US" dirty="0" smtClean="0"/>
              <a:t>Currently likely to be approved by </a:t>
            </a:r>
            <a:r>
              <a:rPr lang="en-US" dirty="0" err="1" smtClean="0"/>
              <a:t>RevCom</a:t>
            </a:r>
            <a:r>
              <a:rPr lang="en-US" dirty="0" smtClean="0"/>
              <a:t> in December</a:t>
            </a:r>
          </a:p>
          <a:p>
            <a:pPr lvl="1"/>
            <a:r>
              <a:rPr lang="en-US" dirty="0" smtClean="0"/>
              <a:t>Draft </a:t>
            </a:r>
            <a:r>
              <a:rPr lang="en-US" dirty="0" err="1" smtClean="0"/>
              <a:t>ikely</a:t>
            </a:r>
            <a:r>
              <a:rPr lang="en-US" dirty="0" smtClean="0"/>
              <a:t> to approved for transmission in Nov 2017</a:t>
            </a:r>
          </a:p>
          <a:p>
            <a:r>
              <a:rPr lang="en-US" dirty="0" smtClean="0"/>
              <a:t>60-day</a:t>
            </a:r>
            <a:r>
              <a:rPr lang="en-AU" dirty="0" smtClean="0"/>
              <a:t> pre-ballot: </a:t>
            </a:r>
            <a:r>
              <a:rPr lang="en-AU" dirty="0">
                <a:solidFill>
                  <a:schemeClr val="accent2"/>
                </a:solidFill>
              </a:rPr>
              <a:t>waiting</a:t>
            </a:r>
            <a:endParaRPr lang="en-AU" dirty="0" smtClean="0">
              <a:solidFill>
                <a:srgbClr val="00B050"/>
              </a:solidFill>
            </a:endParaRPr>
          </a:p>
          <a:p>
            <a:r>
              <a:rPr lang="en-AU" dirty="0" smtClean="0"/>
              <a:t>FDIS ballot: </a:t>
            </a:r>
            <a:r>
              <a:rPr lang="en-AU" dirty="0">
                <a:solidFill>
                  <a:schemeClr val="accent2"/>
                </a:solidFill>
              </a:rPr>
              <a:t>waiting</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80</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42476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25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n/a</a:t>
                      </a:r>
                      <a:endParaRPr lang="en-AU" sz="1600" dirty="0">
                        <a:solidFill>
                          <a:schemeClr val="tx1"/>
                        </a:solidFill>
                        <a:latin typeface="+mj-lt"/>
                      </a:endParaRPr>
                    </a:p>
                  </a:txBody>
                  <a:tcPr marL="115147" marR="115147"/>
                </a:tc>
                <a:extLst>
                  <a:ext uri="{0D108BD9-81ED-4DB2-BD59-A6C34878D82A}">
                    <a16:rowId xmlns:a16="http://schemas.microsoft.com/office/drawing/2014/main" val="10001"/>
                  </a:ext>
                </a:extLst>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6"/>
                        </a:solidFill>
                        <a:latin typeface="+mj-lt"/>
                      </a:endParaRPr>
                    </a:p>
                  </a:txBody>
                  <a:tcPr marL="115147" marR="115147"/>
                </a:tc>
                <a:tc>
                  <a:txBody>
                    <a:bodyPr/>
                    <a:lstStyle/>
                    <a:p>
                      <a:pPr algn="ctr"/>
                      <a:r>
                        <a:rPr lang="en-AU" sz="1600" dirty="0" smtClean="0">
                          <a:latin typeface="+mj-lt"/>
                        </a:rPr>
                        <a:t>27</a:t>
                      </a:r>
                      <a:r>
                        <a:rPr lang="en-AU" sz="1600" baseline="0" dirty="0" smtClean="0">
                          <a:latin typeface="+mj-lt"/>
                        </a:rPr>
                        <a:t> </a:t>
                      </a:r>
                      <a:r>
                        <a:rPr lang="en-AU" sz="1600" dirty="0" smtClean="0">
                          <a:latin typeface="+mj-lt"/>
                        </a:rPr>
                        <a:t>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2017</a:t>
            </a:r>
            <a:endParaRPr lang="en-AU" dirty="0"/>
          </a:p>
          <a:p>
            <a:pPr lvl="1"/>
            <a:endParaRPr lang="en-AU" dirty="0">
              <a:solidFill>
                <a:schemeClr val="accent2"/>
              </a:solidFill>
            </a:endParaRP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a:t>
            </a:r>
            <a:r>
              <a:rPr lang="en-AU" dirty="0" smtClean="0"/>
              <a:t>passed and published but a response is still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2018  &amp; published </a:t>
            </a:r>
            <a:r>
              <a:rPr lang="en-AU" dirty="0" smtClean="0">
                <a:solidFill>
                  <a:schemeClr val="accent6"/>
                </a:solidFill>
              </a:rPr>
              <a:t>with response required</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AU" dirty="0" smtClean="0"/>
              <a:t>The ISO/IEC/IEEE standard was published in Oct 2017</a:t>
            </a:r>
            <a:endParaRPr lang="en-AU" dirty="0"/>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ISO/IEC/IEEE 8802-22:2015/FDAM 1:2017 is based on IEEE 802.1x. Since the technical concerns China NB proposed in 6N15555 still haven’t been reasonably disposed in this text, China NB has to vote against on this </a:t>
            </a:r>
            <a:r>
              <a:rPr lang="en-AU" i="1" dirty="0" smtClean="0"/>
              <a:t>ballot.</a:t>
            </a:r>
          </a:p>
          <a:p>
            <a:r>
              <a:rPr lang="en-AU" dirty="0" smtClean="0"/>
              <a:t>China </a:t>
            </a:r>
            <a:r>
              <a:rPr lang="en-AU" dirty="0"/>
              <a:t>NB </a:t>
            </a:r>
            <a:r>
              <a:rPr lang="en-AU" dirty="0" smtClean="0"/>
              <a:t>Change 1</a:t>
            </a:r>
          </a:p>
          <a:p>
            <a:pPr lvl="1"/>
            <a:r>
              <a:rPr lang="en-AU" i="1" dirty="0"/>
              <a:t>Recommend not referencing the defective standards or enhancing its security mechanism</a:t>
            </a:r>
          </a:p>
          <a:p>
            <a:r>
              <a:rPr lang="en-AU" dirty="0" smtClean="0"/>
              <a:t>Suggested IEEE 802 response</a:t>
            </a:r>
          </a:p>
          <a:p>
            <a:pPr lvl="1"/>
            <a:r>
              <a:rPr lang="en-AU" dirty="0" smtClean="0">
                <a:solidFill>
                  <a:srgbClr val="FF0000"/>
                </a:solidFill>
              </a:rPr>
              <a:t>Use usual response?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2336483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i="1" dirty="0"/>
              <a:t>Cryptographic algorithms to be applied </a:t>
            </a:r>
            <a:r>
              <a:rPr lang="en-AU" i="1" dirty="0" smtClean="0"/>
              <a:t>to information </a:t>
            </a:r>
            <a:r>
              <a:rPr lang="en-AU" i="1" dirty="0"/>
              <a:t>security mechanism may be subject </a:t>
            </a:r>
            <a:r>
              <a:rPr lang="en-AU" i="1" dirty="0" smtClean="0"/>
              <a:t>to national </a:t>
            </a:r>
            <a:r>
              <a:rPr lang="en-AU" i="1" dirty="0"/>
              <a:t>and regional regulations. They </a:t>
            </a:r>
            <a:r>
              <a:rPr lang="en-AU" i="1" dirty="0" smtClean="0"/>
              <a:t>should conform </a:t>
            </a:r>
            <a:r>
              <a:rPr lang="en-AU" i="1" dirty="0"/>
              <a:t>to national laws and regulations, and </a:t>
            </a:r>
            <a:r>
              <a:rPr lang="en-AU" i="1" dirty="0" smtClean="0"/>
              <a:t>can be </a:t>
            </a:r>
            <a:r>
              <a:rPr lang="en-AU" i="1" dirty="0"/>
              <a:t>chosen according to specific requirements </a:t>
            </a:r>
            <a:r>
              <a:rPr lang="en-AU" i="1" dirty="0" smtClean="0"/>
              <a:t>in different </a:t>
            </a:r>
            <a:r>
              <a:rPr lang="en-AU" i="1" dirty="0"/>
              <a:t>countries and regions. Therefore, it is </a:t>
            </a:r>
            <a:r>
              <a:rPr lang="en-AU" i="1" dirty="0" smtClean="0"/>
              <a:t>not appropriate </a:t>
            </a:r>
            <a:r>
              <a:rPr lang="en-AU" i="1" dirty="0"/>
              <a:t>for this draft to require the same </a:t>
            </a:r>
            <a:r>
              <a:rPr lang="en-AU" i="1" dirty="0" smtClean="0"/>
              <a:t>AES algorithm</a:t>
            </a:r>
          </a:p>
          <a:p>
            <a:r>
              <a:rPr lang="en-AU" dirty="0" smtClean="0"/>
              <a:t>China </a:t>
            </a:r>
            <a:r>
              <a:rPr lang="en-AU" dirty="0"/>
              <a:t>NB </a:t>
            </a:r>
            <a:r>
              <a:rPr lang="en-AU" dirty="0" smtClean="0"/>
              <a:t>Change 2</a:t>
            </a:r>
          </a:p>
          <a:p>
            <a:pPr lvl="1"/>
            <a:r>
              <a:rPr lang="en-AU" i="1" dirty="0"/>
              <a:t>It is suggested to clearly note that AES is </a:t>
            </a:r>
            <a:r>
              <a:rPr lang="en-AU" i="1" dirty="0" smtClean="0"/>
              <a:t>optional. There </a:t>
            </a:r>
            <a:r>
              <a:rPr lang="en-AU" i="1" dirty="0"/>
              <a:t>is no specific implementation solution to </a:t>
            </a:r>
            <a:r>
              <a:rPr lang="en-AU" i="1" dirty="0" smtClean="0"/>
              <a:t>establish security </a:t>
            </a:r>
            <a:r>
              <a:rPr lang="en-AU" i="1" dirty="0"/>
              <a:t>mechanism. It is recommended to </a:t>
            </a:r>
            <a:r>
              <a:rPr lang="en-AU" i="1" dirty="0" smtClean="0"/>
              <a:t>provide several </a:t>
            </a:r>
            <a:r>
              <a:rPr lang="en-AU" i="1" dirty="0"/>
              <a:t>typical mechanisms in order to better </a:t>
            </a:r>
            <a:r>
              <a:rPr lang="en-AU" i="1" dirty="0" smtClean="0"/>
              <a:t>achieve the </a:t>
            </a:r>
            <a:r>
              <a:rPr lang="en-AU" i="1" dirty="0"/>
              <a:t>interconnection between </a:t>
            </a:r>
            <a:r>
              <a:rPr lang="en-AU" i="1" dirty="0" smtClean="0"/>
              <a:t>devices</a:t>
            </a:r>
          </a:p>
          <a:p>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2314873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a:t>
            </a:r>
          </a:p>
          <a:p>
            <a:r>
              <a:rPr lang="en-AU" dirty="0" smtClean="0"/>
              <a:t>Suggested IEEE 802 response to Comment 2</a:t>
            </a:r>
          </a:p>
          <a:p>
            <a:pPr lvl="1"/>
            <a:r>
              <a:rPr lang="en-AU" dirty="0" smtClean="0">
                <a:solidFill>
                  <a:srgbClr val="FF0000"/>
                </a:solidFill>
              </a:rPr>
              <a:t>Maybe (based on no knowledge of what 802.22 actually says)?</a:t>
            </a:r>
          </a:p>
          <a:p>
            <a:pPr lvl="2"/>
            <a:r>
              <a:rPr lang="en-AU" dirty="0" smtClean="0">
                <a:solidFill>
                  <a:srgbClr val="FF0000"/>
                </a:solidFill>
              </a:rPr>
              <a:t>Assert that AES is mandatory for global coexistence</a:t>
            </a:r>
            <a:endParaRPr lang="en-AU" dirty="0">
              <a:solidFill>
                <a:srgbClr val="FF0000"/>
              </a:solidFill>
            </a:endParaRPr>
          </a:p>
          <a:p>
            <a:pPr lvl="2"/>
            <a:r>
              <a:rPr lang="en-AU" dirty="0" smtClean="0">
                <a:solidFill>
                  <a:srgbClr val="FF0000"/>
                </a:solidFill>
              </a:rPr>
              <a:t>Note that providing for additional ciphers is an excellent idea and the China NB is invited to make suggestions of particular ciphers in the context of the next revision of 802.22 </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6810348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should recommend that ISO withdraw 802.5 based standards</a:t>
            </a:r>
            <a:endParaRPr lang="en-AU" dirty="0"/>
          </a:p>
        </p:txBody>
      </p:sp>
      <p:sp>
        <p:nvSpPr>
          <p:cNvPr id="3" name="Content Placeholder 2"/>
          <p:cNvSpPr>
            <a:spLocks noGrp="1"/>
          </p:cNvSpPr>
          <p:nvPr>
            <p:ph idx="1"/>
          </p:nvPr>
        </p:nvSpPr>
        <p:spPr/>
        <p:txBody>
          <a:bodyPr/>
          <a:lstStyle/>
          <a:p>
            <a:pPr lvl="1"/>
            <a:r>
              <a:rPr lang="en-AU" dirty="0" smtClean="0"/>
              <a:t>According to ISO, ISO/IEC 8802-5:1998 (Token Ring) is still “current”</a:t>
            </a:r>
          </a:p>
          <a:p>
            <a:pPr lvl="2"/>
            <a:r>
              <a:rPr lang="en-AU" dirty="0"/>
              <a:t>See </a:t>
            </a:r>
            <a:r>
              <a:rPr lang="en-AU" dirty="0">
                <a:hlinkClick r:id="rId2"/>
              </a:rPr>
              <a:t>https://</a:t>
            </a:r>
            <a:r>
              <a:rPr lang="en-AU" dirty="0" smtClean="0">
                <a:hlinkClick r:id="rId2"/>
              </a:rPr>
              <a:t>www.iso.org/standard/29923.html</a:t>
            </a:r>
            <a:endParaRPr lang="en-AU" dirty="0" smtClean="0"/>
          </a:p>
          <a:p>
            <a:pPr lvl="1"/>
            <a:r>
              <a:rPr lang="en-AU" dirty="0" smtClean="0"/>
              <a:t>However, IEEE 802 withdrew IEEE 802.5-1997 (reaffirmed 2003) and amendments in July 2008</a:t>
            </a:r>
          </a:p>
          <a:p>
            <a:pPr lvl="2"/>
            <a:r>
              <a:rPr lang="en-AU" dirty="0"/>
              <a:t>See </a:t>
            </a:r>
            <a:r>
              <a:rPr lang="en-AU" dirty="0">
                <a:hlinkClick r:id="rId3"/>
              </a:rPr>
              <a:t>http://</a:t>
            </a:r>
            <a:r>
              <a:rPr lang="en-AU" dirty="0" smtClean="0">
                <a:hlinkClick r:id="rId3"/>
              </a:rPr>
              <a:t>grouper.ieee.org/groups/802/minutes/jul2008/20080714-opening-minutes-v1.pdf</a:t>
            </a:r>
            <a:endParaRPr lang="en-AU" dirty="0" smtClean="0"/>
          </a:p>
          <a:p>
            <a:pPr lvl="1"/>
            <a:r>
              <a:rPr lang="en-AU" dirty="0" smtClean="0"/>
              <a:t>IEEE 802 should notify SC6 and recommend withdrawal of </a:t>
            </a:r>
            <a:r>
              <a:rPr lang="en-AU" dirty="0"/>
              <a:t>ISO/IEC 8802-5:1998 </a:t>
            </a:r>
            <a:r>
              <a:rPr lang="en-AU" dirty="0" smtClean="0"/>
              <a:t>and any related standards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0918920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should recommend that ISO withdraw 802.5 based standards</a:t>
            </a:r>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that the IEEE 802 send a LS to ISO/IEC JTC1/SC6 recommending that all ISO/IEC standards based on IEEE 802.5 standards be withdrawn</a:t>
            </a:r>
          </a:p>
          <a:p>
            <a:pPr lvl="1"/>
            <a:r>
              <a:rPr lang="en-AU" dirty="0" smtClean="0"/>
              <a:t>Moved</a:t>
            </a:r>
          </a:p>
          <a:p>
            <a:pPr lvl="1"/>
            <a:r>
              <a:rPr lang="en-AU" dirty="0" smtClean="0"/>
              <a:t>Seconded</a:t>
            </a:r>
          </a:p>
          <a:p>
            <a:pPr lvl="1"/>
            <a:r>
              <a:rPr lang="en-AU" dirty="0" smtClean="0"/>
              <a:t>Result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21881001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last SC6 meeting was held in Oct 2017 in Seoul, Korea</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a:t>National Radio Research </a:t>
            </a:r>
            <a:r>
              <a:rPr lang="en-AU" dirty="0" smtClean="0"/>
              <a:t>Agency (RRA) &amp; Korean </a:t>
            </a:r>
            <a:r>
              <a:rPr lang="en-AU" dirty="0"/>
              <a:t>Agency for Technology </a:t>
            </a:r>
            <a:r>
              <a:rPr lang="en-AU" dirty="0" smtClean="0"/>
              <a:t>&amp; Standards </a:t>
            </a:r>
            <a:r>
              <a:rPr lang="en-AU" dirty="0"/>
              <a:t>(KATS) </a:t>
            </a:r>
            <a:endParaRPr lang="en-US" dirty="0" smtClean="0"/>
          </a:p>
          <a:p>
            <a:r>
              <a:rPr lang="en-AU" dirty="0" smtClean="0"/>
              <a:t>Date</a:t>
            </a:r>
          </a:p>
          <a:p>
            <a:pPr lvl="1"/>
            <a:r>
              <a:rPr lang="en-AU" dirty="0" smtClean="0"/>
              <a:t>30 Oct 2017 – 3 Nov 2017</a:t>
            </a:r>
          </a:p>
          <a:p>
            <a:r>
              <a:rPr lang="en-AU" dirty="0" smtClean="0"/>
              <a:t>Location</a:t>
            </a:r>
          </a:p>
          <a:p>
            <a:pPr lvl="1"/>
            <a:r>
              <a:rPr lang="en-AU" dirty="0" smtClean="0"/>
              <a:t>Moved to Seoul</a:t>
            </a:r>
          </a:p>
          <a:p>
            <a:r>
              <a:rPr lang="en-AU" dirty="0" smtClean="0"/>
              <a:t>WebEx</a:t>
            </a:r>
          </a:p>
          <a:p>
            <a:pPr lvl="1"/>
            <a:r>
              <a:rPr lang="en-AU" dirty="0" smtClean="0">
                <a:solidFill>
                  <a:srgbClr val="FF0000"/>
                </a:solidFill>
              </a:rPr>
              <a:t>????</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a:p>
            <a:pPr lvl="1"/>
            <a:r>
              <a:rPr lang="en-GB" dirty="0" smtClean="0"/>
              <a:t>Registration: 16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70338" name="Picture 2" descr="Image result for photo seo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21369"/>
            <a:ext cx="2895600" cy="218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September 2017 in Hawaii</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2"/>
            <a:r>
              <a:rPr lang="en-AU" dirty="0" smtClean="0"/>
              <a:t>Results of meeting in Korea</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SC6/WG1 draft agenda for October did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agenda (</a:t>
            </a:r>
            <a:r>
              <a:rPr lang="en-AU" dirty="0" smtClean="0">
                <a:hlinkClick r:id="rId2"/>
              </a:rPr>
              <a:t>WG1 N101</a:t>
            </a:r>
            <a:r>
              <a:rPr lang="en-AU" dirty="0" smtClean="0"/>
              <a:t>)</a:t>
            </a:r>
          </a:p>
          <a:p>
            <a:pPr lvl="1"/>
            <a:r>
              <a:rPr lang="en-AU" i="1" dirty="0"/>
              <a:t>1. </a:t>
            </a:r>
            <a:r>
              <a:rPr lang="en-AU" i="1" dirty="0" smtClean="0"/>
              <a:t>Welcome</a:t>
            </a:r>
          </a:p>
          <a:p>
            <a:pPr lvl="1"/>
            <a:r>
              <a:rPr lang="en-AU" i="1" dirty="0" smtClean="0"/>
              <a:t>2</a:t>
            </a:r>
            <a:r>
              <a:rPr lang="en-AU" i="1" dirty="0"/>
              <a:t>. Roll Call of </a:t>
            </a:r>
            <a:r>
              <a:rPr lang="en-AU" i="1" dirty="0" smtClean="0"/>
              <a:t>Delegates</a:t>
            </a:r>
          </a:p>
          <a:p>
            <a:pPr lvl="1"/>
            <a:r>
              <a:rPr lang="en-AU" i="1" dirty="0" smtClean="0"/>
              <a:t>3</a:t>
            </a:r>
            <a:r>
              <a:rPr lang="en-AU" i="1" dirty="0"/>
              <a:t>. Approval of </a:t>
            </a:r>
            <a:r>
              <a:rPr lang="en-AU" i="1" dirty="0" smtClean="0"/>
              <a:t>Agenda</a:t>
            </a:r>
          </a:p>
          <a:p>
            <a:pPr lvl="1"/>
            <a:r>
              <a:rPr lang="en-AU" i="1" dirty="0" smtClean="0"/>
              <a:t>4</a:t>
            </a:r>
            <a:r>
              <a:rPr lang="en-AU" i="1" dirty="0"/>
              <a:t>. Meeting Report on the SC6/WG1 </a:t>
            </a:r>
            <a:r>
              <a:rPr lang="en-AU" i="1" dirty="0" smtClean="0"/>
              <a:t>Meeting</a:t>
            </a:r>
          </a:p>
          <a:p>
            <a:pPr lvl="2"/>
            <a:r>
              <a:rPr lang="en-AU" i="1" dirty="0" smtClean="0"/>
              <a:t>WG1N089</a:t>
            </a:r>
            <a:r>
              <a:rPr lang="en-AU" i="1" dirty="0"/>
              <a:t>: The draft meeting minutes for ISO/IEC JTC 1/SC 6/WG 1 Meeting in Tunis, Tunisia, 6-8 Feb. 2017 </a:t>
            </a:r>
            <a:endParaRPr lang="en-AU" i="1" dirty="0" smtClean="0"/>
          </a:p>
          <a:p>
            <a:pPr lvl="1"/>
            <a:r>
              <a:rPr lang="en-AU" i="1" dirty="0" smtClean="0"/>
              <a:t>5</a:t>
            </a:r>
            <a:r>
              <a:rPr lang="en-AU" i="1" dirty="0"/>
              <a:t>. Convenor-ship of WG </a:t>
            </a:r>
            <a:r>
              <a:rPr lang="en-AU" i="1" dirty="0" smtClean="0"/>
              <a:t>1</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0008840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SC6/WG1 draft agenda for October did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t>
            </a:r>
            <a:r>
              <a:rPr lang="en-AU" dirty="0"/>
              <a:t>agenda (</a:t>
            </a:r>
            <a:r>
              <a:rPr lang="en-AU" dirty="0">
                <a:hlinkClick r:id="rId2"/>
              </a:rPr>
              <a:t>WG1 N101</a:t>
            </a:r>
            <a:r>
              <a:rPr lang="en-AU" dirty="0"/>
              <a:t>)</a:t>
            </a:r>
            <a:endParaRPr lang="en-AU" dirty="0" smtClean="0"/>
          </a:p>
          <a:p>
            <a:pPr lvl="1"/>
            <a:r>
              <a:rPr lang="en-AU" i="1" dirty="0" smtClean="0"/>
              <a:t>…</a:t>
            </a:r>
          </a:p>
          <a:p>
            <a:pPr lvl="1"/>
            <a:r>
              <a:rPr lang="en-AU" i="1" dirty="0" smtClean="0"/>
              <a:t>6</a:t>
            </a:r>
            <a:r>
              <a:rPr lang="en-AU" i="1" dirty="0"/>
              <a:t>. Study Group and Ad hoc </a:t>
            </a:r>
            <a:r>
              <a:rPr lang="en-AU" i="1" dirty="0" smtClean="0"/>
              <a:t>Group</a:t>
            </a:r>
          </a:p>
          <a:p>
            <a:pPr lvl="2"/>
            <a:r>
              <a:rPr lang="en-AU" i="1" dirty="0" smtClean="0"/>
              <a:t>6.1 </a:t>
            </a:r>
            <a:r>
              <a:rPr lang="en-AU" i="1" dirty="0"/>
              <a:t>Low Power Wide Area Network (</a:t>
            </a:r>
            <a:r>
              <a:rPr lang="en-AU" i="1" dirty="0" smtClean="0"/>
              <a:t>LPWAN)</a:t>
            </a:r>
          </a:p>
          <a:p>
            <a:pPr lvl="2"/>
            <a:r>
              <a:rPr lang="en-AU" i="1" dirty="0" smtClean="0">
                <a:solidFill>
                  <a:srgbClr val="FF0000"/>
                </a:solidFill>
              </a:rPr>
              <a:t>6.2 </a:t>
            </a:r>
            <a:r>
              <a:rPr lang="en-AU" i="1" dirty="0">
                <a:solidFill>
                  <a:srgbClr val="FF0000"/>
                </a:solidFill>
              </a:rPr>
              <a:t>Ad-Hoc Group on Security (</a:t>
            </a:r>
            <a:r>
              <a:rPr lang="en-AU" i="1" dirty="0" smtClean="0">
                <a:solidFill>
                  <a:srgbClr val="FF0000"/>
                </a:solidFill>
              </a:rPr>
              <a:t>AHGS)</a:t>
            </a:r>
          </a:p>
          <a:p>
            <a:pPr lvl="1"/>
            <a:r>
              <a:rPr lang="en-AU" i="1" dirty="0"/>
              <a:t>7. Active Work </a:t>
            </a:r>
            <a:r>
              <a:rPr lang="en-AU" i="1" dirty="0" smtClean="0"/>
              <a:t>Items</a:t>
            </a:r>
          </a:p>
          <a:p>
            <a:pPr lvl="2"/>
            <a:r>
              <a:rPr lang="en-AU" i="1" dirty="0" smtClean="0"/>
              <a:t>7.1 </a:t>
            </a:r>
            <a:r>
              <a:rPr lang="en-AU" i="1" dirty="0"/>
              <a:t>Power Line Communication (PLC</a:t>
            </a:r>
            <a:r>
              <a:rPr lang="en-AU" i="1" dirty="0" smtClean="0"/>
              <a:t>)</a:t>
            </a:r>
          </a:p>
          <a:p>
            <a:pPr lvl="2"/>
            <a:r>
              <a:rPr lang="en-AU" i="1" dirty="0" smtClean="0"/>
              <a:t>7.2 </a:t>
            </a:r>
            <a:r>
              <a:rPr lang="en-AU" i="1" dirty="0"/>
              <a:t>Close Capacitive Coupling Communication (CCCC</a:t>
            </a:r>
            <a:r>
              <a:rPr lang="en-AU" i="1" dirty="0" smtClean="0"/>
              <a:t>)</a:t>
            </a:r>
          </a:p>
          <a:p>
            <a:pPr lvl="2"/>
            <a:r>
              <a:rPr lang="en-AU" i="1" dirty="0" smtClean="0"/>
              <a:t>7.3 </a:t>
            </a:r>
            <a:r>
              <a:rPr lang="en-AU" i="1" dirty="0"/>
              <a:t>Human Body Communication (HBC</a:t>
            </a:r>
            <a:r>
              <a:rPr lang="en-AU" i="1" dirty="0" smtClean="0"/>
              <a:t>)</a:t>
            </a:r>
          </a:p>
          <a:p>
            <a:pPr lvl="1"/>
            <a:r>
              <a:rPr lang="en-AU" i="1" dirty="0"/>
              <a:t>8. Systematic Review</a:t>
            </a:r>
          </a:p>
          <a:p>
            <a:pPr lvl="2"/>
            <a:r>
              <a:rPr lang="en-AU" i="1" dirty="0"/>
              <a:t>8.1 WG1N095：Japan </a:t>
            </a:r>
            <a:r>
              <a:rPr lang="en-AU" i="1" dirty="0" smtClean="0"/>
              <a:t>NB contribution </a:t>
            </a:r>
            <a:r>
              <a:rPr lang="en-AU" i="1" dirty="0"/>
              <a:t>on Systematic Review of ISO/IEC 21481:2012 </a:t>
            </a:r>
            <a:r>
              <a:rPr lang="en-AU" i="1" dirty="0" smtClean="0"/>
              <a:t>(</a:t>
            </a:r>
            <a:r>
              <a:rPr lang="en-AU" i="1" dirty="0"/>
              <a:t>NFCIP-2)</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41612244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SC6/WG1 draft agenda for October did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t>
            </a:r>
            <a:r>
              <a:rPr lang="en-AU" dirty="0"/>
              <a:t>agenda (</a:t>
            </a:r>
            <a:r>
              <a:rPr lang="en-AU" dirty="0">
                <a:hlinkClick r:id="rId2"/>
              </a:rPr>
              <a:t>WG1 N101</a:t>
            </a:r>
            <a:r>
              <a:rPr lang="en-AU" dirty="0"/>
              <a:t>)</a:t>
            </a:r>
            <a:endParaRPr lang="en-AU" dirty="0" smtClean="0"/>
          </a:p>
          <a:p>
            <a:pPr lvl="1"/>
            <a:r>
              <a:rPr lang="en-AU" i="1" dirty="0" smtClean="0"/>
              <a:t>…</a:t>
            </a:r>
          </a:p>
          <a:p>
            <a:pPr lvl="1"/>
            <a:r>
              <a:rPr lang="en-AU" i="1" dirty="0" smtClean="0"/>
              <a:t>9. Liaison</a:t>
            </a:r>
          </a:p>
          <a:p>
            <a:pPr lvl="2"/>
            <a:r>
              <a:rPr lang="en-AU" i="1" dirty="0" smtClean="0"/>
              <a:t>9.1 Liaison with other SDOs</a:t>
            </a:r>
          </a:p>
          <a:p>
            <a:pPr lvl="3"/>
            <a:r>
              <a:rPr lang="en-AU" i="1" dirty="0" smtClean="0">
                <a:solidFill>
                  <a:srgbClr val="FF0000"/>
                </a:solidFill>
              </a:rPr>
              <a:t>WG1N100：IEEE 802: Liaison Report of IEEE 802 ISO/IEC</a:t>
            </a:r>
          </a:p>
          <a:p>
            <a:pPr lvl="3"/>
            <a:r>
              <a:rPr lang="en-AU" i="1" dirty="0" smtClean="0"/>
              <a:t>JTC 1/SC 17</a:t>
            </a:r>
          </a:p>
          <a:p>
            <a:pPr lvl="3"/>
            <a:r>
              <a:rPr lang="en-AU" i="1" dirty="0" smtClean="0">
                <a:solidFill>
                  <a:srgbClr val="FF0000"/>
                </a:solidFill>
              </a:rPr>
              <a:t>IEC TC 100/TA 15 </a:t>
            </a:r>
          </a:p>
          <a:p>
            <a:pPr lvl="3"/>
            <a:r>
              <a:rPr lang="en-AU" i="1" dirty="0" smtClean="0"/>
              <a:t>WG1N097：ISO/IEC JTC 1/SC 41 </a:t>
            </a:r>
          </a:p>
          <a:p>
            <a:pPr lvl="3"/>
            <a:r>
              <a:rPr lang="en-AU" i="1" dirty="0" smtClean="0"/>
              <a:t>IEEE 1901 WG and ITU-T Q18/15</a:t>
            </a:r>
          </a:p>
          <a:p>
            <a:pPr lvl="2"/>
            <a:r>
              <a:rPr lang="en-AU" i="1" dirty="0" smtClean="0"/>
              <a:t>9.2 Liaison review (including discussion on new relation establishment with other SDOs)</a:t>
            </a:r>
          </a:p>
          <a:p>
            <a:pPr lvl="1"/>
            <a:r>
              <a:rPr lang="en-AU" i="1" dirty="0" smtClean="0"/>
              <a:t>10. Other Business </a:t>
            </a:r>
          </a:p>
          <a:p>
            <a:pPr lvl="1"/>
            <a:r>
              <a:rPr lang="en-AU" i="1" dirty="0" smtClean="0"/>
              <a:t>11. Development, Review, and Approval of Draft WG1 Resolutions </a:t>
            </a:r>
          </a:p>
          <a:p>
            <a:pPr lvl="1"/>
            <a:r>
              <a:rPr lang="en-AU" i="1" dirty="0" smtClean="0"/>
              <a:t>12. Close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92</a:t>
            </a:fld>
            <a:endParaRPr lang="en-US"/>
          </a:p>
        </p:txBody>
      </p:sp>
    </p:spTree>
    <p:extLst>
      <p:ext uri="{BB962C8B-B14F-4D97-AF65-F5344CB8AC3E}">
        <p14:creationId xmlns:p14="http://schemas.microsoft.com/office/powerpoint/2010/main" val="182744547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had a delegation of seven people, and an IEEE 802.11 Vice Chair attended as part of US NB</a:t>
            </a:r>
            <a:endParaRPr lang="en-AU" dirty="0"/>
          </a:p>
        </p:txBody>
      </p:sp>
      <p:sp>
        <p:nvSpPr>
          <p:cNvPr id="3" name="Content Placeholder 2"/>
          <p:cNvSpPr>
            <a:spLocks noGrp="1"/>
          </p:cNvSpPr>
          <p:nvPr>
            <p:ph idx="1"/>
          </p:nvPr>
        </p:nvSpPr>
        <p:spPr/>
        <p:txBody>
          <a:bodyPr/>
          <a:lstStyle/>
          <a:p>
            <a:pPr lvl="0"/>
            <a:r>
              <a:rPr lang="en-AU" dirty="0" smtClean="0"/>
              <a:t>IEEE 802 delegation </a:t>
            </a:r>
          </a:p>
          <a:p>
            <a:pPr lvl="1"/>
            <a:r>
              <a:rPr lang="en-AU" dirty="0" smtClean="0"/>
              <a:t>Andrew </a:t>
            </a:r>
            <a:r>
              <a:rPr lang="en-AU" dirty="0"/>
              <a:t>Myles (</a:t>
            </a:r>
            <a:r>
              <a:rPr lang="en-AU" dirty="0" err="1"/>
              <a:t>HoD</a:t>
            </a:r>
            <a:r>
              <a:rPr lang="en-AU" dirty="0"/>
              <a:t>, Chair of IEEEE 802 JTC1 SC) – </a:t>
            </a:r>
            <a:r>
              <a:rPr lang="en-AU" dirty="0" err="1"/>
              <a:t>Webex</a:t>
            </a:r>
            <a:r>
              <a:rPr lang="en-AU" dirty="0"/>
              <a:t> </a:t>
            </a:r>
          </a:p>
          <a:p>
            <a:pPr lvl="1"/>
            <a:r>
              <a:rPr lang="en-AU" dirty="0"/>
              <a:t>Peter Yee (Vice Chair of IEEEE 802 JTC1 SC) – </a:t>
            </a:r>
            <a:r>
              <a:rPr lang="en-AU" dirty="0" smtClean="0"/>
              <a:t>F2F</a:t>
            </a:r>
            <a:endParaRPr lang="en-AU" dirty="0"/>
          </a:p>
          <a:p>
            <a:pPr lvl="1"/>
            <a:r>
              <a:rPr lang="en-AU" dirty="0" err="1"/>
              <a:t>Hyeong</a:t>
            </a:r>
            <a:r>
              <a:rPr lang="en-AU" dirty="0"/>
              <a:t>-Ho LEE (Vice Chair </a:t>
            </a:r>
            <a:r>
              <a:rPr lang="en-US" dirty="0"/>
              <a:t>of IEEE 802.21 WG) - F2F</a:t>
            </a:r>
            <a:endParaRPr lang="en-AU" dirty="0"/>
          </a:p>
          <a:p>
            <a:pPr lvl="1"/>
            <a:r>
              <a:rPr lang="en-US" dirty="0"/>
              <a:t>Dan Harkins (IEEE 802.11 WG) – </a:t>
            </a:r>
            <a:r>
              <a:rPr lang="en-US" dirty="0" err="1"/>
              <a:t>Webex</a:t>
            </a:r>
            <a:endParaRPr lang="en-AU" dirty="0"/>
          </a:p>
          <a:p>
            <a:pPr lvl="1"/>
            <a:r>
              <a:rPr lang="en-US" dirty="0"/>
              <a:t>David Law (Chair of IEEE 802.3 WG) – </a:t>
            </a:r>
            <a:r>
              <a:rPr lang="en-US" dirty="0" err="1"/>
              <a:t>Webex</a:t>
            </a:r>
            <a:endParaRPr lang="en-AU" dirty="0"/>
          </a:p>
          <a:p>
            <a:pPr lvl="1"/>
            <a:r>
              <a:rPr lang="en-US" dirty="0">
                <a:solidFill>
                  <a:srgbClr val="FF0000"/>
                </a:solidFill>
              </a:rPr>
              <a:t>Adam Healey (Chair of IEEE 802.3 WG Maintenance Task Force) </a:t>
            </a:r>
            <a:r>
              <a:rPr lang="en-US" dirty="0" smtClean="0">
                <a:solidFill>
                  <a:srgbClr val="FF0000"/>
                </a:solidFill>
              </a:rPr>
              <a:t>– </a:t>
            </a:r>
            <a:r>
              <a:rPr lang="en-US" dirty="0" err="1" smtClean="0">
                <a:solidFill>
                  <a:srgbClr val="FF0000"/>
                </a:solidFill>
              </a:rPr>
              <a:t>Webex</a:t>
            </a:r>
            <a:endParaRPr lang="en-US" dirty="0" smtClean="0">
              <a:solidFill>
                <a:srgbClr val="FF0000"/>
              </a:solidFill>
            </a:endParaRPr>
          </a:p>
          <a:p>
            <a:pPr lvl="1"/>
            <a:r>
              <a:rPr lang="en-US" dirty="0" smtClean="0">
                <a:solidFill>
                  <a:srgbClr val="FF0000"/>
                </a:solidFill>
              </a:rPr>
              <a:t>Karen Randall (Participant in 802.1 WG) – </a:t>
            </a:r>
            <a:r>
              <a:rPr lang="en-US" dirty="0" err="1" smtClean="0">
                <a:solidFill>
                  <a:srgbClr val="FF0000"/>
                </a:solidFill>
              </a:rPr>
              <a:t>Webex</a:t>
            </a:r>
            <a:endParaRPr lang="en-US" dirty="0" smtClean="0">
              <a:solidFill>
                <a:srgbClr val="FF0000"/>
              </a:solidFill>
            </a:endParaRPr>
          </a:p>
          <a:p>
            <a:r>
              <a:rPr lang="en-US" dirty="0" smtClean="0"/>
              <a:t>US NB delegation</a:t>
            </a:r>
          </a:p>
          <a:p>
            <a:pPr lvl="1"/>
            <a:r>
              <a:rPr lang="en-US" dirty="0" smtClean="0"/>
              <a:t>Dorothy Stanley (Vice Chair IEEE 802.11 WG) – F2F</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21771792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WG1 Convenor has resigned … and the new Convenor will </a:t>
            </a:r>
            <a:r>
              <a:rPr lang="en-AU" dirty="0" smtClean="0"/>
              <a:t>come </a:t>
            </a:r>
            <a:r>
              <a:rPr lang="en-AU" dirty="0" smtClean="0"/>
              <a:t>from China NB</a:t>
            </a:r>
            <a:endParaRPr lang="en-AU" dirty="0"/>
          </a:p>
        </p:txBody>
      </p:sp>
      <p:sp>
        <p:nvSpPr>
          <p:cNvPr id="3" name="Content Placeholder 2"/>
          <p:cNvSpPr>
            <a:spLocks noGrp="1"/>
          </p:cNvSpPr>
          <p:nvPr>
            <p:ph idx="1"/>
          </p:nvPr>
        </p:nvSpPr>
        <p:spPr/>
        <p:txBody>
          <a:bodyPr/>
          <a:lstStyle/>
          <a:p>
            <a:pPr lvl="1"/>
            <a:r>
              <a:rPr lang="en-AU" dirty="0" smtClean="0"/>
              <a:t>The </a:t>
            </a:r>
            <a:r>
              <a:rPr lang="en-AU" dirty="0"/>
              <a:t>Convenor of </a:t>
            </a:r>
            <a:r>
              <a:rPr lang="en-AU" dirty="0" smtClean="0"/>
              <a:t>WG1 has resigned due to a change in work circumstances</a:t>
            </a:r>
          </a:p>
          <a:p>
            <a:pPr lvl="1"/>
            <a:r>
              <a:rPr lang="en-AU" dirty="0" smtClean="0"/>
              <a:t>Both Korea and China NB’s nominated replacements</a:t>
            </a:r>
          </a:p>
          <a:p>
            <a:pPr lvl="2"/>
            <a:r>
              <a:rPr lang="en-AU" dirty="0" smtClean="0"/>
              <a:t>Huang </a:t>
            </a:r>
            <a:r>
              <a:rPr lang="en-AU" dirty="0" err="1" smtClean="0"/>
              <a:t>Zhenhai</a:t>
            </a:r>
            <a:r>
              <a:rPr lang="en-AU" dirty="0" smtClean="0"/>
              <a:t> (IWNCOMM – China NB)</a:t>
            </a:r>
          </a:p>
          <a:p>
            <a:pPr lvl="2"/>
            <a:r>
              <a:rPr lang="en-AU" dirty="0" err="1" smtClean="0"/>
              <a:t>Yongjo</a:t>
            </a:r>
            <a:r>
              <a:rPr lang="en-AU" dirty="0" smtClean="0"/>
              <a:t> Park (KETI – Korea NB)</a:t>
            </a:r>
          </a:p>
          <a:p>
            <a:pPr lvl="1"/>
            <a:r>
              <a:rPr lang="en-AU" dirty="0" smtClean="0"/>
              <a:t>However</a:t>
            </a:r>
            <a:r>
              <a:rPr lang="en-AU" dirty="0"/>
              <a:t>, </a:t>
            </a:r>
            <a:r>
              <a:rPr lang="en-AU" dirty="0" err="1"/>
              <a:t>Yongjo</a:t>
            </a:r>
            <a:r>
              <a:rPr lang="en-AU" dirty="0"/>
              <a:t> Park </a:t>
            </a:r>
            <a:r>
              <a:rPr lang="en-AU" dirty="0" smtClean="0"/>
              <a:t> subsequently withdrew and </a:t>
            </a:r>
            <a:r>
              <a:rPr lang="en-AU" dirty="0"/>
              <a:t>Huang </a:t>
            </a:r>
            <a:r>
              <a:rPr lang="en-AU" dirty="0" err="1" smtClean="0"/>
              <a:t>Zhenhai</a:t>
            </a:r>
            <a:r>
              <a:rPr lang="en-AU" dirty="0" smtClean="0"/>
              <a:t> </a:t>
            </a:r>
            <a:r>
              <a:rPr lang="en-AU" dirty="0" smtClean="0"/>
              <a:t>was approved </a:t>
            </a:r>
            <a:r>
              <a:rPr lang="en-AU" dirty="0" smtClean="0"/>
              <a:t>as the new WG1 Convenor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146339221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proposal for a </a:t>
            </a:r>
            <a:r>
              <a:rPr lang="en-AU" i="1" dirty="0" smtClean="0"/>
              <a:t>Security Ad Hoc </a:t>
            </a:r>
            <a:r>
              <a:rPr lang="en-AU" dirty="0" smtClean="0"/>
              <a:t>was balloted by SC6 NB’s starting in May 2017</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In Feb 2017, SC6 issued a ballot to NBs that proposed the establishment of a </a:t>
            </a:r>
            <a:r>
              <a:rPr lang="en-AU" i="1" dirty="0" smtClean="0"/>
              <a:t>Security ad hoc</a:t>
            </a:r>
          </a:p>
          <a:p>
            <a:pPr lvl="2"/>
            <a:r>
              <a:rPr lang="en-AU" dirty="0" smtClean="0"/>
              <a:t>See N16548 for </a:t>
            </a:r>
            <a:r>
              <a:rPr lang="en-AU" dirty="0" err="1" smtClean="0"/>
              <a:t>ToR</a:t>
            </a:r>
            <a:r>
              <a:rPr lang="en-AU" dirty="0" smtClean="0"/>
              <a:t> and supporting material</a:t>
            </a:r>
          </a:p>
          <a:p>
            <a:pPr lvl="1"/>
            <a:r>
              <a:rPr lang="en-AU" dirty="0" smtClean="0"/>
              <a:t>The proposed scope and deliverables are:</a:t>
            </a:r>
          </a:p>
          <a:p>
            <a:pPr marL="184150" lvl="2" indent="0">
              <a:buNone/>
            </a:pPr>
            <a:r>
              <a:rPr lang="en-AU" dirty="0" smtClean="0"/>
              <a:t>1. </a:t>
            </a:r>
            <a:r>
              <a:rPr lang="en-AU" i="1" dirty="0" smtClean="0"/>
              <a:t>Scope. </a:t>
            </a:r>
          </a:p>
          <a:p>
            <a:pPr lvl="3"/>
            <a:r>
              <a:rPr lang="en-AU" i="1" dirty="0" smtClean="0"/>
              <a:t>The </a:t>
            </a:r>
            <a:r>
              <a:rPr lang="en-AU" i="1" dirty="0"/>
              <a:t>scope includes</a:t>
            </a:r>
            <a:r>
              <a:rPr lang="en-AU" i="1" dirty="0" smtClean="0"/>
              <a:t>:</a:t>
            </a:r>
          </a:p>
          <a:p>
            <a:pPr marL="804863" lvl="4" indent="0">
              <a:buNone/>
            </a:pPr>
            <a:r>
              <a:rPr lang="en-AU" sz="1400" i="1" dirty="0" smtClean="0"/>
              <a:t>(</a:t>
            </a:r>
            <a:r>
              <a:rPr lang="en-AU" sz="1400" i="1" dirty="0"/>
              <a:t>1) Review the security technologies in the published standards from SC6, and provide amendment or revision project </a:t>
            </a:r>
            <a:r>
              <a:rPr lang="en-AU" sz="1400" i="1" dirty="0" smtClean="0"/>
              <a:t>recommendations</a:t>
            </a:r>
          </a:p>
          <a:p>
            <a:pPr marL="804863" lvl="4" indent="0">
              <a:buNone/>
            </a:pPr>
            <a:r>
              <a:rPr lang="en-AU" sz="1400" i="1" dirty="0" smtClean="0"/>
              <a:t>(2</a:t>
            </a:r>
            <a:r>
              <a:rPr lang="en-AU" sz="1400" i="1" dirty="0"/>
              <a:t>) Handle the comments and dispositions on security technologies of ongoing projects with </a:t>
            </a:r>
            <a:r>
              <a:rPr lang="en-AU" sz="1400" i="1" dirty="0" smtClean="0"/>
              <a:t>controversies.</a:t>
            </a:r>
          </a:p>
          <a:p>
            <a:pPr marL="184150" lvl="2" indent="0">
              <a:buNone/>
            </a:pPr>
            <a:r>
              <a:rPr lang="en-AU" i="1" dirty="0" smtClean="0"/>
              <a:t>2</a:t>
            </a:r>
            <a:r>
              <a:rPr lang="en-AU" i="1" dirty="0"/>
              <a:t>. AHGS </a:t>
            </a:r>
            <a:r>
              <a:rPr lang="en-AU" i="1" dirty="0" smtClean="0"/>
              <a:t>deliverables</a:t>
            </a:r>
          </a:p>
          <a:p>
            <a:pPr lvl="3"/>
            <a:r>
              <a:rPr lang="en-AU" i="1" dirty="0" smtClean="0"/>
              <a:t>Recommend </a:t>
            </a:r>
            <a:r>
              <a:rPr lang="en-AU" i="1" dirty="0"/>
              <a:t>the amendment or revision projects, which are developed in </a:t>
            </a:r>
            <a:r>
              <a:rPr lang="en-AU" i="1" dirty="0" smtClean="0"/>
              <a:t>SC6.</a:t>
            </a:r>
          </a:p>
          <a:p>
            <a:pPr lvl="3"/>
            <a:r>
              <a:rPr lang="en-AU" i="1" dirty="0" smtClean="0"/>
              <a:t>Handle </a:t>
            </a:r>
            <a:r>
              <a:rPr lang="en-AU" i="1" dirty="0"/>
              <a:t>the comments and dispositions on security technologies with controversies, and make sure that the disposition of all the comments get consensus. </a:t>
            </a:r>
            <a:endParaRPr lang="en-AU" i="1" dirty="0" smtClean="0"/>
          </a:p>
          <a:p>
            <a:pPr lvl="3"/>
            <a:r>
              <a:rPr lang="en-AU" i="1" dirty="0" smtClean="0"/>
              <a:t>The </a:t>
            </a:r>
            <a:r>
              <a:rPr lang="en-AU" i="1" dirty="0"/>
              <a:t>AHGS shall provide progress report at the next </a:t>
            </a:r>
            <a:r>
              <a:rPr lang="en-AU" i="1" dirty="0" smtClean="0"/>
              <a:t>meeting.</a:t>
            </a:r>
          </a:p>
          <a:p>
            <a:pPr marL="184150" lvl="2" indent="0">
              <a:buNone/>
            </a:pPr>
            <a:r>
              <a:rPr lang="en-AU" i="1" dirty="0" smtClean="0"/>
              <a:t>3</a:t>
            </a:r>
            <a:r>
              <a:rPr lang="en-AU" i="1" dirty="0"/>
              <a:t>. </a:t>
            </a:r>
            <a:r>
              <a:rPr lang="en-AU" i="1" dirty="0" smtClean="0"/>
              <a:t>Period</a:t>
            </a:r>
          </a:p>
          <a:p>
            <a:pPr lvl="3"/>
            <a:r>
              <a:rPr lang="en-AU" i="1" dirty="0" smtClean="0"/>
              <a:t>The </a:t>
            </a:r>
            <a:r>
              <a:rPr lang="en-AU" i="1" dirty="0"/>
              <a:t>AHGS will continue its work until SC6 resolves to terminate its tasks</a:t>
            </a:r>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890807421"/>
              </p:ext>
            </p:extLst>
          </p:nvPr>
        </p:nvGraphicFramePr>
        <p:xfrm>
          <a:off x="6172200" y="2438400"/>
          <a:ext cx="914400" cy="792163"/>
        </p:xfrm>
        <a:graphic>
          <a:graphicData uri="http://schemas.openxmlformats.org/presentationml/2006/ole">
            <mc:AlternateContent xmlns:mc="http://schemas.openxmlformats.org/markup-compatibility/2006">
              <mc:Choice xmlns:v="urn:schemas-microsoft-com:vml" Requires="v">
                <p:oleObj spid="_x0000_s271414" name="Acrobat Document" showAsIcon="1" r:id="rId3" imgW="914400" imgH="792360" progId="AcroExch.Document.DC">
                  <p:embed/>
                </p:oleObj>
              </mc:Choice>
              <mc:Fallback>
                <p:oleObj name="Acrobat Document" showAsIcon="1" r:id="rId3" imgW="914400" imgH="792360" progId="AcroExch.Document.DC">
                  <p:embed/>
                  <p:pic>
                    <p:nvPicPr>
                      <p:cNvPr id="0" name=""/>
                      <p:cNvPicPr/>
                      <p:nvPr/>
                    </p:nvPicPr>
                    <p:blipFill>
                      <a:blip r:embed="rId4"/>
                      <a:stretch>
                        <a:fillRect/>
                      </a:stretch>
                    </p:blipFill>
                    <p:spPr>
                      <a:xfrm>
                        <a:off x="6172200" y="24384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6030212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ballot on the proposed </a:t>
            </a:r>
            <a:r>
              <a:rPr lang="en-AU" i="1" dirty="0" smtClean="0"/>
              <a:t>Security ad hoc </a:t>
            </a:r>
            <a:r>
              <a:rPr lang="en-AU" dirty="0" smtClean="0"/>
              <a:t>passed with comments, and so a CRM was required</a:t>
            </a:r>
            <a:endParaRPr lang="en-AU" dirty="0"/>
          </a:p>
        </p:txBody>
      </p:sp>
      <p:sp>
        <p:nvSpPr>
          <p:cNvPr id="3" name="Content Placeholder 2"/>
          <p:cNvSpPr>
            <a:spLocks noGrp="1"/>
          </p:cNvSpPr>
          <p:nvPr>
            <p:ph sz="half" idx="1"/>
          </p:nvPr>
        </p:nvSpPr>
        <p:spPr/>
        <p:txBody>
          <a:bodyPr/>
          <a:lstStyle/>
          <a:p>
            <a:pPr lvl="1"/>
            <a:r>
              <a:rPr lang="en-AU" dirty="0" smtClean="0"/>
              <a:t>Yes: 7</a:t>
            </a:r>
          </a:p>
          <a:p>
            <a:pPr lvl="2"/>
            <a:r>
              <a:rPr lang="en-AU" dirty="0" smtClean="0"/>
              <a:t>Austria</a:t>
            </a:r>
          </a:p>
          <a:p>
            <a:pPr lvl="2"/>
            <a:r>
              <a:rPr lang="en-AU" dirty="0" smtClean="0"/>
              <a:t>China</a:t>
            </a:r>
          </a:p>
          <a:p>
            <a:pPr lvl="2"/>
            <a:r>
              <a:rPr lang="en-AU" dirty="0" smtClean="0"/>
              <a:t>Japan </a:t>
            </a:r>
          </a:p>
          <a:p>
            <a:pPr lvl="2"/>
            <a:r>
              <a:rPr lang="en-AU" dirty="0" smtClean="0"/>
              <a:t>Korea</a:t>
            </a:r>
          </a:p>
          <a:p>
            <a:pPr lvl="2"/>
            <a:r>
              <a:rPr lang="en-AU" dirty="0" smtClean="0"/>
              <a:t>Russia</a:t>
            </a:r>
          </a:p>
          <a:p>
            <a:pPr lvl="2"/>
            <a:r>
              <a:rPr lang="en-AU" dirty="0" smtClean="0"/>
              <a:t>Spain </a:t>
            </a:r>
          </a:p>
          <a:p>
            <a:pPr lvl="2"/>
            <a:r>
              <a:rPr lang="en-AU" dirty="0" smtClean="0"/>
              <a:t>Ukraine</a:t>
            </a:r>
          </a:p>
          <a:p>
            <a:pPr lvl="1"/>
            <a:r>
              <a:rPr lang="en-AU" dirty="0" smtClean="0"/>
              <a:t>No: 4 (all with comments – </a:t>
            </a:r>
            <a:r>
              <a:rPr lang="en-AU" dirty="0" smtClean="0">
                <a:hlinkClick r:id="rId2"/>
              </a:rPr>
              <a:t>N16637</a:t>
            </a:r>
            <a:r>
              <a:rPr lang="en-AU" dirty="0" smtClean="0"/>
              <a:t>)</a:t>
            </a:r>
          </a:p>
          <a:p>
            <a:pPr lvl="2"/>
            <a:r>
              <a:rPr lang="en-AU" dirty="0" smtClean="0"/>
              <a:t>Canada</a:t>
            </a:r>
          </a:p>
          <a:p>
            <a:pPr lvl="2"/>
            <a:r>
              <a:rPr lang="en-AU" dirty="0" smtClean="0"/>
              <a:t>Netherlands</a:t>
            </a:r>
          </a:p>
          <a:p>
            <a:pPr lvl="2"/>
            <a:r>
              <a:rPr lang="en-AU" dirty="0" smtClean="0"/>
              <a:t>UK</a:t>
            </a:r>
          </a:p>
          <a:p>
            <a:pPr lvl="2"/>
            <a:r>
              <a:rPr lang="en-AU" dirty="0" smtClean="0"/>
              <a:t>US</a:t>
            </a:r>
          </a:p>
        </p:txBody>
      </p:sp>
      <p:sp>
        <p:nvSpPr>
          <p:cNvPr id="6" name="Content Placeholder 5"/>
          <p:cNvSpPr>
            <a:spLocks noGrp="1"/>
          </p:cNvSpPr>
          <p:nvPr>
            <p:ph sz="half" idx="2"/>
          </p:nvPr>
        </p:nvSpPr>
        <p:spPr/>
        <p:txBody>
          <a:bodyPr/>
          <a:lstStyle/>
          <a:p>
            <a:pPr lvl="1"/>
            <a:r>
              <a:rPr lang="en-AU" dirty="0" smtClean="0"/>
              <a:t>Abstain: 8</a:t>
            </a:r>
          </a:p>
          <a:p>
            <a:pPr lvl="2"/>
            <a:r>
              <a:rPr lang="en-AU" dirty="0" smtClean="0"/>
              <a:t>Belgium</a:t>
            </a:r>
          </a:p>
          <a:p>
            <a:pPr lvl="2"/>
            <a:r>
              <a:rPr lang="en-AU" dirty="0" smtClean="0"/>
              <a:t>Czech Republic</a:t>
            </a:r>
          </a:p>
          <a:p>
            <a:pPr lvl="2"/>
            <a:r>
              <a:rPr lang="en-AU" dirty="0" smtClean="0"/>
              <a:t>Finland</a:t>
            </a:r>
          </a:p>
          <a:p>
            <a:pPr lvl="2"/>
            <a:r>
              <a:rPr lang="en-AU" dirty="0" smtClean="0"/>
              <a:t>Germany</a:t>
            </a:r>
          </a:p>
          <a:p>
            <a:pPr lvl="2"/>
            <a:r>
              <a:rPr lang="en-AU" dirty="0" smtClean="0"/>
              <a:t>Kazakhstan</a:t>
            </a:r>
          </a:p>
          <a:p>
            <a:pPr lvl="2"/>
            <a:r>
              <a:rPr lang="en-AU" dirty="0" smtClean="0"/>
              <a:t>Moldova</a:t>
            </a:r>
          </a:p>
          <a:p>
            <a:pPr lvl="2"/>
            <a:r>
              <a:rPr lang="en-AU" dirty="0" smtClean="0"/>
              <a:t>Switzerland</a:t>
            </a:r>
          </a:p>
          <a:p>
            <a:pPr lvl="2"/>
            <a:r>
              <a:rPr lang="en-AU" dirty="0" smtClean="0"/>
              <a:t>Tunisia</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207233324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Proposed r</a:t>
            </a:r>
            <a:r>
              <a:rPr lang="en-AU" dirty="0" smtClean="0"/>
              <a:t>esolutions </a:t>
            </a:r>
            <a:r>
              <a:rPr lang="en-AU" dirty="0" smtClean="0"/>
              <a:t>from China NB </a:t>
            </a:r>
            <a:r>
              <a:rPr lang="en-AU" dirty="0" smtClean="0"/>
              <a:t>ballot rejected </a:t>
            </a:r>
            <a:r>
              <a:rPr lang="en-AU" dirty="0" smtClean="0"/>
              <a:t>every comment from US, CA, NL &amp; UK</a:t>
            </a:r>
            <a:endParaRPr lang="en-AU" dirty="0"/>
          </a:p>
        </p:txBody>
      </p:sp>
      <p:sp>
        <p:nvSpPr>
          <p:cNvPr id="3" name="Content Placeholder 2"/>
          <p:cNvSpPr>
            <a:spLocks noGrp="1"/>
          </p:cNvSpPr>
          <p:nvPr>
            <p:ph idx="1"/>
          </p:nvPr>
        </p:nvSpPr>
        <p:spPr/>
        <p:txBody>
          <a:bodyPr/>
          <a:lstStyle/>
          <a:p>
            <a:pPr lvl="1"/>
            <a:r>
              <a:rPr lang="en-AU" dirty="0" smtClean="0"/>
              <a:t>A proposed resolution comments (</a:t>
            </a:r>
            <a:r>
              <a:rPr lang="en-AU" u="sng" dirty="0" smtClean="0">
                <a:hlinkClick r:id="rId2"/>
              </a:rPr>
              <a:t>N16700</a:t>
            </a:r>
            <a:r>
              <a:rPr lang="en-AU" u="sng" dirty="0" smtClean="0"/>
              <a:t>) </a:t>
            </a:r>
            <a:r>
              <a:rPr lang="en-AU" dirty="0" smtClean="0"/>
              <a:t>on the proposal for a Security ad hoc </a:t>
            </a:r>
            <a:r>
              <a:rPr lang="en-AU" dirty="0" smtClean="0"/>
              <a:t>was uploaded by China NB</a:t>
            </a:r>
            <a:endParaRPr lang="en-AU" dirty="0" smtClean="0"/>
          </a:p>
          <a:p>
            <a:pPr lvl="1"/>
            <a:r>
              <a:rPr lang="en-AU" dirty="0" smtClean="0"/>
              <a:t>It essentially suggests that all the comments from Canada, Netherlands, UK and US are rejected, by providing counters for every comment</a:t>
            </a:r>
          </a:p>
          <a:p>
            <a:pPr lvl="2"/>
            <a:r>
              <a:rPr lang="en-AU" dirty="0" smtClean="0"/>
              <a:t>Rejects NL preference that issues related to IEEE 802 be dealt with in IEEE 802 by referring to previously debunked China NB allegations</a:t>
            </a:r>
          </a:p>
          <a:p>
            <a:pPr lvl="2"/>
            <a:r>
              <a:rPr lang="en-AU" dirty="0" smtClean="0"/>
              <a:t>Rejects UK process based objection</a:t>
            </a:r>
          </a:p>
          <a:p>
            <a:pPr lvl="2"/>
            <a:r>
              <a:rPr lang="en-AU" dirty="0" smtClean="0"/>
              <a:t>Rejects CA objection that all known issues have been dealt with by </a:t>
            </a:r>
            <a:r>
              <a:rPr lang="en-AU" dirty="0"/>
              <a:t>referring to </a:t>
            </a:r>
            <a:r>
              <a:rPr lang="en-AU" dirty="0" smtClean="0"/>
              <a:t>previous China </a:t>
            </a:r>
            <a:r>
              <a:rPr lang="en-AU" dirty="0"/>
              <a:t>NB </a:t>
            </a:r>
            <a:r>
              <a:rPr lang="en-AU" dirty="0" smtClean="0"/>
              <a:t>allegations; also rejects process based objections</a:t>
            </a:r>
          </a:p>
          <a:p>
            <a:pPr lvl="2"/>
            <a:r>
              <a:rPr lang="en-AU" dirty="0" smtClean="0"/>
              <a:t>Rejects US objection to </a:t>
            </a:r>
            <a:r>
              <a:rPr lang="en-AU" dirty="0" err="1" smtClean="0"/>
              <a:t>ToR</a:t>
            </a:r>
            <a:r>
              <a:rPr lang="en-AU" dirty="0" smtClean="0"/>
              <a:t> on the incorrect basis that the </a:t>
            </a:r>
            <a:r>
              <a:rPr lang="en-AU" dirty="0" err="1" smtClean="0"/>
              <a:t>ToR</a:t>
            </a:r>
            <a:r>
              <a:rPr lang="en-AU" dirty="0" smtClean="0"/>
              <a:t> have already been approved by the NBs</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503027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At least one NB also submitted proposed comment resolutions</a:t>
            </a:r>
            <a:endParaRPr lang="en-AU" dirty="0"/>
          </a:p>
        </p:txBody>
      </p:sp>
      <p:sp>
        <p:nvSpPr>
          <p:cNvPr id="3" name="Content Placeholder 2"/>
          <p:cNvSpPr>
            <a:spLocks noGrp="1"/>
          </p:cNvSpPr>
          <p:nvPr>
            <p:ph idx="1"/>
          </p:nvPr>
        </p:nvSpPr>
        <p:spPr/>
        <p:txBody>
          <a:bodyPr/>
          <a:lstStyle/>
          <a:p>
            <a:pPr lvl="1"/>
            <a:r>
              <a:rPr lang="en-AU" dirty="0" smtClean="0"/>
              <a:t>The US NB </a:t>
            </a:r>
            <a:r>
              <a:rPr lang="en-AU" dirty="0" smtClean="0"/>
              <a:t>also submitted </a:t>
            </a:r>
            <a:r>
              <a:rPr lang="en-AU" dirty="0"/>
              <a:t>proposed comment </a:t>
            </a:r>
            <a:r>
              <a:rPr lang="en-AU" dirty="0" smtClean="0"/>
              <a:t>resolutions (</a:t>
            </a:r>
            <a:r>
              <a:rPr lang="en-AU" dirty="0" smtClean="0">
                <a:hlinkClick r:id="rId2"/>
              </a:rPr>
              <a:t>N16716</a:t>
            </a:r>
            <a:r>
              <a:rPr lang="en-AU" dirty="0" smtClean="0"/>
              <a:t>)</a:t>
            </a:r>
          </a:p>
          <a:p>
            <a:pPr lvl="2"/>
            <a:r>
              <a:rPr lang="en-AU" dirty="0" smtClean="0"/>
              <a:t>They pointed out that the </a:t>
            </a:r>
            <a:r>
              <a:rPr lang="en-AU" i="1" dirty="0" smtClean="0"/>
              <a:t>Security ad hoc </a:t>
            </a:r>
            <a:r>
              <a:rPr lang="en-AU" dirty="0" smtClean="0"/>
              <a:t>violated the JTC1 Directives because ad </a:t>
            </a:r>
            <a:r>
              <a:rPr lang="en-AU" dirty="0" err="1" smtClean="0"/>
              <a:t>hocs</a:t>
            </a:r>
            <a:r>
              <a:rPr lang="en-AU" dirty="0" smtClean="0"/>
              <a:t> are not allowed to be ongoing in JTC1</a:t>
            </a:r>
          </a:p>
          <a:p>
            <a:pPr lvl="2"/>
            <a:r>
              <a:rPr lang="en-AU" dirty="0" smtClean="0"/>
              <a:t>Dorothy Stanley represented the US NB in Korea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38061613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ToR</a:t>
            </a:r>
            <a:r>
              <a:rPr lang="en-AU" dirty="0" smtClean="0"/>
              <a:t> of the Security ad hoc were </a:t>
            </a:r>
            <a:r>
              <a:rPr lang="en-AU" smtClean="0"/>
              <a:t>substantially </a:t>
            </a:r>
            <a:r>
              <a:rPr lang="en-AU" smtClean="0"/>
              <a:t>modified </a:t>
            </a:r>
            <a:endParaRPr lang="en-AU" dirty="0"/>
          </a:p>
        </p:txBody>
      </p:sp>
      <p:sp>
        <p:nvSpPr>
          <p:cNvPr id="3" name="Content Placeholder 2"/>
          <p:cNvSpPr>
            <a:spLocks noGrp="1"/>
          </p:cNvSpPr>
          <p:nvPr>
            <p:ph idx="1"/>
          </p:nvPr>
        </p:nvSpPr>
        <p:spPr/>
        <p:txBody>
          <a:bodyPr/>
          <a:lstStyle/>
          <a:p>
            <a:pPr lvl="1"/>
            <a:r>
              <a:rPr lang="en-AU" dirty="0" smtClean="0"/>
              <a:t>The publication of the proposed comment </a:t>
            </a:r>
            <a:r>
              <a:rPr lang="en-AU" dirty="0" smtClean="0"/>
              <a:t>resolutions from China NB </a:t>
            </a:r>
            <a:r>
              <a:rPr lang="en-AU" dirty="0" smtClean="0"/>
              <a:t>on the Security ad hoc made the previous proposed LS (</a:t>
            </a:r>
            <a:r>
              <a:rPr lang="en-AU" dirty="0" smtClean="0">
                <a:hlinkClick r:id="rId2"/>
              </a:rPr>
              <a:t>11-17-0899-01</a:t>
            </a:r>
            <a:r>
              <a:rPr lang="en-AU" dirty="0" smtClean="0"/>
              <a:t>) from IEEE 802 less relevant given its lack of timeliness</a:t>
            </a:r>
          </a:p>
          <a:p>
            <a:pPr lvl="1"/>
            <a:r>
              <a:rPr lang="en-AU" dirty="0" smtClean="0"/>
              <a:t>Instead an IEEE 802 representative was empowered by 802 EC to represent the contents of the original </a:t>
            </a:r>
            <a:r>
              <a:rPr lang="en-AU" dirty="0">
                <a:hlinkClick r:id="rId3"/>
              </a:rPr>
              <a:t>LS to SC6</a:t>
            </a:r>
            <a:r>
              <a:rPr lang="en-AU" dirty="0"/>
              <a:t> </a:t>
            </a:r>
            <a:r>
              <a:rPr lang="en-AU" dirty="0" smtClean="0"/>
              <a:t>from March 2017</a:t>
            </a:r>
          </a:p>
          <a:p>
            <a:pPr lvl="1"/>
            <a:r>
              <a:rPr lang="en-AU" dirty="0" smtClean="0"/>
              <a:t>Fortunately this was not needed because in the first session, the </a:t>
            </a:r>
            <a:r>
              <a:rPr lang="en-AU" dirty="0" err="1" smtClean="0"/>
              <a:t>ToR</a:t>
            </a:r>
            <a:r>
              <a:rPr lang="en-AU" dirty="0" smtClean="0"/>
              <a:t> were substantially modified</a:t>
            </a:r>
            <a:r>
              <a:rPr lang="en-AU" dirty="0"/>
              <a:t> </a:t>
            </a:r>
            <a:r>
              <a:rPr lang="en-AU" dirty="0" smtClean="0"/>
              <a:t>on the basis that the original </a:t>
            </a:r>
            <a:r>
              <a:rPr lang="en-AU" dirty="0" err="1" smtClean="0"/>
              <a:t>ToR</a:t>
            </a:r>
            <a:r>
              <a:rPr lang="en-AU" dirty="0" smtClean="0"/>
              <a:t> were too expansive and could not be completed in a single meeting cycle (as required by JTC1 Directives</a:t>
            </a:r>
            <a:r>
              <a:rPr lang="en-AU" dirty="0" smtClean="0"/>
              <a:t>)</a:t>
            </a:r>
          </a:p>
          <a:p>
            <a:pPr lvl="2"/>
            <a:r>
              <a:rPr lang="en-AU" dirty="0"/>
              <a:t>See </a:t>
            </a:r>
            <a:r>
              <a:rPr lang="en-AU" dirty="0">
                <a:solidFill>
                  <a:srgbClr val="FF0000"/>
                </a:solidFill>
              </a:rPr>
              <a:t>link</a:t>
            </a:r>
          </a:p>
          <a:p>
            <a:pPr lvl="1"/>
            <a:r>
              <a:rPr lang="en-AU" dirty="0" smtClean="0"/>
              <a:t>In </a:t>
            </a:r>
            <a:r>
              <a:rPr lang="en-AU" dirty="0" smtClean="0"/>
              <a:t>the second session a new set of comment resolutions were agreed</a:t>
            </a:r>
          </a:p>
          <a:p>
            <a:pPr lvl="2"/>
            <a:r>
              <a:rPr lang="en-AU" dirty="0" smtClean="0"/>
              <a:t>See </a:t>
            </a:r>
            <a:r>
              <a:rPr lang="en-AU" dirty="0" smtClean="0">
                <a:solidFill>
                  <a:srgbClr val="FF0000"/>
                </a:solidFill>
              </a:rPr>
              <a:t>link</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64812107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13070</Words>
  <Application>Microsoft Office PowerPoint</Application>
  <PresentationFormat>On-screen Show (4:3)</PresentationFormat>
  <Paragraphs>2093</Paragraphs>
  <Slides>146</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146</vt:i4>
      </vt:variant>
    </vt:vector>
  </HeadingPairs>
  <TitlesOfParts>
    <vt:vector size="152" baseType="lpstr">
      <vt:lpstr>Arial</vt:lpstr>
      <vt:lpstr>Times New Roman</vt:lpstr>
      <vt:lpstr>Wingdings</vt:lpstr>
      <vt:lpstr>802-11-Submission</vt:lpstr>
      <vt:lpstr>Acrobat Document</vt:lpstr>
      <vt:lpstr>Packager Shell Object</vt:lpstr>
      <vt:lpstr>IEEE 802 JTC1 Standing Committee Nov 2017 agenda for Orlando</vt:lpstr>
      <vt:lpstr>This document will be used to run the IEEE 802 JTC1 SC meetings in Orlando in Nov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one slot at the Nov 2017 plenary meeting in Orlando</vt:lpstr>
      <vt:lpstr>The IEEE 802 JTC1 SC regular meeting has a high level list of agenda items to be considered</vt:lpstr>
      <vt:lpstr>The IEEE 802 JTC1 SC will consider approving its agenda for its Orlando meeting</vt:lpstr>
      <vt:lpstr>The IEEE 802 JTC1 SC will consider approval of the minutes of its Hawaii meeting</vt:lpstr>
      <vt:lpstr>The goals of the IEEE 802 JTC1 SC were reaffirmed by the IEEE 802 EC in March 2014</vt:lpstr>
      <vt:lpstr>The IEEE 802 WGs continue to liaise drafts to SC6 for their information</vt:lpstr>
      <vt:lpstr>IEEE 802 continues to notify SC6 of various new projects – except when we forget</vt:lpstr>
      <vt:lpstr>The new Central Desktop area for the “Adoption of IEEE 802 standards by ISO/IEC JTC1” is operational</vt:lpstr>
      <vt:lpstr>IEEE 802 has pushed 26 standards completely through the PSDO ratification process</vt:lpstr>
      <vt:lpstr>IEEE 802 has pushed 26 standards completely through the PSDO ratification process</vt:lpstr>
      <vt:lpstr>IEEE 802 has pushed 26 standards completely through the PSDO ratification process</vt:lpstr>
      <vt:lpstr>IEEE 802.1 has sixteen standards in the pipeline for ratification under the PSDO</vt:lpstr>
      <vt:lpstr>IEEE 802.1 has sixteen standards in the pipeline for ratification under the PSDO</vt:lpstr>
      <vt:lpstr>IEEE 802.1Qbu FDIS ballot passed &amp; is waiting for publication</vt:lpstr>
      <vt:lpstr>IEEE 802.1Qbz FDIS ballot passed &amp; is waiting for publication</vt:lpstr>
      <vt:lpstr>IEEE 802.1AC-Rev FDIS ballot closes 5 March 2018</vt:lpstr>
      <vt:lpstr>IEEE 802.1Qcd-2015 FDIS ballot closes 1 Dec 2017</vt:lpstr>
      <vt:lpstr>IEEE 802d FDIS ballot closes 14 Mar 2018</vt:lpstr>
      <vt:lpstr>IEEE 802.1AEcg 60-day pre-ballot passed on 7 Sept 2017 and requires comment resolution</vt:lpstr>
      <vt:lpstr>There was one comment received on the IEEE 802.1AEcg 60-day pre-ballot</vt:lpstr>
      <vt:lpstr>There was one comment received on the IEEE 802.1AEcg 60-day pre-ballot</vt:lpstr>
      <vt:lpstr>IEEE 802.1CB will be submitted to PSDO soon</vt:lpstr>
      <vt:lpstr>IEEE 802.1Qci 60-day pre-ballot closes on 9 Dec 2017</vt:lpstr>
      <vt:lpstr>IEEE 802.1Qch will be submitted to PSDO soon</vt:lpstr>
      <vt:lpstr>IEEE 802.1Q-2014/Cor 1-2015 is waiting for publication</vt:lpstr>
      <vt:lpstr>IEEE 802c will be submitted to PSDO</vt:lpstr>
      <vt:lpstr>IEEE 802.1AX-2014/Cor1 is waiting for publication</vt:lpstr>
      <vt:lpstr>IEEE 802.1Q-REV has been liaised for information</vt:lpstr>
      <vt:lpstr>IEEE 802.1Qcc will be liaised for information</vt:lpstr>
      <vt:lpstr>IEEE 802.1Qcp will be liaised for information</vt:lpstr>
      <vt:lpstr>IEEE 802.1AR-Rev will be liaised for information</vt:lpstr>
      <vt:lpstr>The SC will discuss the possible withdrawal of ISO/IEC TR 8802-1</vt:lpstr>
      <vt:lpstr>The UK NB made some comments related to ISO/IEC TR 8802-1:2001 - SPECIFIC LANS Overview</vt:lpstr>
      <vt:lpstr>Eventual withdrawal of ISO/IEC TR 8802-1:2001 is justified once all its functions are replaced</vt:lpstr>
      <vt:lpstr>It is proposed that ISO/IEC TR 8802-1:2001 is left in its current state</vt:lpstr>
      <vt:lpstr>IEEE 802.3 has thirteen standards in the pipeline for ratification under the PSDO</vt:lpstr>
      <vt:lpstr>IEEE 802.3bw FDIS ballot passed but a response required</vt:lpstr>
      <vt:lpstr>There was one comment received on the IEEE 802.3bw FDIS ballot</vt:lpstr>
      <vt:lpstr>There was one comment received on the IEEE 802.3bw FDIS ballot</vt:lpstr>
      <vt:lpstr>IEEE 802.3bp FDIS ballot passed &amp; is waiting for publication</vt:lpstr>
      <vt:lpstr>IEEE 802.3bn is waiting for start of FDIS</vt:lpstr>
      <vt:lpstr>IEEE 802.3bq FDIS ballot passed &amp; is waiting for publication</vt:lpstr>
      <vt:lpstr>IEEE 802.3br FDIS ballot passed &amp; is waiting for publication</vt:lpstr>
      <vt:lpstr>IEEE 802.3by FDIS ballot passed &amp; is waiting for publication</vt:lpstr>
      <vt:lpstr>IEEE 802.3bv is waiting for start of FDIS ballot</vt:lpstr>
      <vt:lpstr>IEEE 802.3bu is waiting for start of FDIS ballot</vt:lpstr>
      <vt:lpstr>IEEE 802.3bz FDIS ballot passed &amp; waiting for publication</vt:lpstr>
      <vt:lpstr>IEEE 802.3/Cor 1 FDIS ballot closes 22 Nov 2017</vt:lpstr>
      <vt:lpstr>IEEE 802.3bs has been liaised</vt:lpstr>
      <vt:lpstr>IEEE 802.3cb was liaised for information in June 2017</vt:lpstr>
      <vt:lpstr>IEEE 802.3cc was liaised for information in June 2017</vt:lpstr>
      <vt:lpstr>IEEE 802.11 has ten standards in the pipeline for ratification under the PSDO</vt:lpstr>
      <vt:lpstr>IEEE 802.11mc is waiting for start of FDIS ballot</vt:lpstr>
      <vt:lpstr>IEEE 802.11ah passed 60-day pre-ballot and is waiting start of FDIS</vt:lpstr>
      <vt:lpstr>IEEE 802.11ai is waiting for start of FDIS</vt:lpstr>
      <vt:lpstr>IEEE 802.11ai is waiting for start of FDIS</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FDIS ballot passed and is now waiting for publication</vt:lpstr>
      <vt:lpstr>IEEE 802.15.4-2015 FDIS ballot closes 25 Jan 2017</vt:lpstr>
      <vt:lpstr>IEEE 802.15.6-2012 FDIS ballot passed but comments are required</vt:lpstr>
      <vt:lpstr>There were two comments received on the IEEE 802.15.6-2012  FDIS ballot</vt:lpstr>
      <vt:lpstr>There were two comment received on the IEEE 802.15.6-2012  FDIS ballot</vt:lpstr>
      <vt:lpstr>IEEE 802.21 has three standards in the pipeline for ratification under the PSDO</vt:lpstr>
      <vt:lpstr>IEEE 802.21-2017 FDIS closes 27 Feb 2018</vt:lpstr>
      <vt:lpstr>IEEE 802.21.1 FDIS ballot closes on 14 Mar 2018</vt:lpstr>
      <vt:lpstr>IEEE 802.21-Cor1 will be submitted after Nov 2017</vt:lpstr>
      <vt:lpstr>IEEE 802.22 has two standards in the pipeline for ratification under the PSDO</vt:lpstr>
      <vt:lpstr>IEEE 802.22a has been published</vt:lpstr>
      <vt:lpstr>IEEE 802.22b FDIS ballot passed and published but a response is still required</vt:lpstr>
      <vt:lpstr>There were two comments received on the IEEE 802.22b FDIS ballot</vt:lpstr>
      <vt:lpstr>There were two comments received on the IEEE 802.22b FDIS ballot</vt:lpstr>
      <vt:lpstr>There were two comments received on the IEEE 802.22b FDIS ballot</vt:lpstr>
      <vt:lpstr>IEEE 802 should recommend that ISO withdraw 802.5 based standards</vt:lpstr>
      <vt:lpstr>IEEE 802 should recommend that ISO withdraw 802.5 based standards</vt:lpstr>
      <vt:lpstr>The last SC6 meeting was held in Oct 2017 in Seoul, Korea</vt:lpstr>
      <vt:lpstr>The SC6/WG1 draft agenda for October did not include much of real interest</vt:lpstr>
      <vt:lpstr>The SC6/WG1 draft agenda for October did not include much of real interest</vt:lpstr>
      <vt:lpstr>The SC6/WG1 draft agenda for October did not include much of real interest</vt:lpstr>
      <vt:lpstr>IEEE 802 had a delegation of seven people, and an IEEE 802.11 Vice Chair attended as part of US NB</vt:lpstr>
      <vt:lpstr>The WG1 Convenor has resigned … and the new Convenor will come from China NB</vt:lpstr>
      <vt:lpstr>A proposal for a Security Ad Hoc was balloted by SC6 NB’s starting in May 2017</vt:lpstr>
      <vt:lpstr>The ballot on the proposed Security ad hoc passed with comments, and so a CRM was required</vt:lpstr>
      <vt:lpstr>Proposed resolutions from China NB ballot rejected every comment from US, CA, NL &amp; UK</vt:lpstr>
      <vt:lpstr>At least one NB also submitted proposed comment resolutions</vt:lpstr>
      <vt:lpstr>The ToR of the Security ad hoc were substantially modified </vt:lpstr>
      <vt:lpstr>The ToR of the Security ad hoc were substantially modified</vt:lpstr>
      <vt:lpstr>The ToR of the Security ad hoc were substantially modified</vt:lpstr>
      <vt:lpstr>Other aspects of the Security ad hoc were determined </vt:lpstr>
      <vt:lpstr>SC6 plenary meeting was held on the Friday</vt:lpstr>
      <vt:lpstr>SC6 plenary meeting was held on the Friday</vt:lpstr>
      <vt:lpstr>SC6 plenary meeting was held on the Friday</vt:lpstr>
      <vt:lpstr>Are there any volunteers to join the Security ad hoc?</vt:lpstr>
      <vt:lpstr>The SC may be interested in a LS from IEC TC100 to SC6/WG1 related to back scattered Wi-Fi</vt:lpstr>
      <vt:lpstr>WG7 did not discuss a new security architecture</vt:lpstr>
      <vt:lpstr>WG7 has been discussing a possible WLAN cloud project</vt:lpstr>
      <vt:lpstr>WG7 has been discussing a possible WLAN cloud project</vt:lpstr>
      <vt:lpstr>The next SC6 meeting will held in Aug 2018 in Tokyo, Japan</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lpstr>IEEE 802.1Qbv-2015 FDIS ballot passed and has been published</vt:lpstr>
      <vt:lpstr>IEEE 802.1AB-2016 FDIS ballot passed and has been published</vt:lpstr>
      <vt:lpstr>IEEE 802.1Qca-2015 FDIS ballot passed and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2017-11-03T02:16:55Z</dcterms:modified>
</cp:coreProperties>
</file>