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9"/>
  </p:notesMasterIdLst>
  <p:handoutMasterIdLst>
    <p:handoutMasterId r:id="rId140"/>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981" r:id="rId19"/>
    <p:sldId id="1657" r:id="rId20"/>
    <p:sldId id="1895" r:id="rId21"/>
    <p:sldId id="2006" r:id="rId22"/>
    <p:sldId id="2007" r:id="rId23"/>
    <p:sldId id="1686" r:id="rId24"/>
    <p:sldId id="1687" r:id="rId25"/>
    <p:sldId id="1745" r:id="rId26"/>
    <p:sldId id="1746" r:id="rId27"/>
    <p:sldId id="1988" r:id="rId28"/>
    <p:sldId id="1989" r:id="rId29"/>
    <p:sldId id="1747" r:id="rId30"/>
    <p:sldId id="1769" r:id="rId31"/>
    <p:sldId id="1786" r:id="rId32"/>
    <p:sldId id="1773" r:id="rId33"/>
    <p:sldId id="1894" r:id="rId34"/>
    <p:sldId id="1896" r:id="rId35"/>
    <p:sldId id="1965" r:id="rId36"/>
    <p:sldId id="1967" r:id="rId37"/>
    <p:sldId id="1968" r:id="rId38"/>
    <p:sldId id="1969" r:id="rId39"/>
    <p:sldId id="2008" r:id="rId40"/>
    <p:sldId id="1691" r:id="rId41"/>
    <p:sldId id="1992" r:id="rId42"/>
    <p:sldId id="1995" r:id="rId43"/>
    <p:sldId id="2009" r:id="rId44"/>
    <p:sldId id="1694" r:id="rId45"/>
    <p:sldId id="2010" r:id="rId46"/>
    <p:sldId id="2011" r:id="rId47"/>
    <p:sldId id="2012" r:id="rId48"/>
    <p:sldId id="1716" r:id="rId49"/>
    <p:sldId id="1717" r:id="rId50"/>
    <p:sldId id="2013" r:id="rId51"/>
    <p:sldId id="1851" r:id="rId52"/>
    <p:sldId id="1864" r:id="rId53"/>
    <p:sldId id="1945" r:id="rId54"/>
    <p:sldId id="1946" r:id="rId55"/>
    <p:sldId id="1688" r:id="rId56"/>
    <p:sldId id="1702" r:id="rId57"/>
    <p:sldId id="1703" r:id="rId58"/>
    <p:sldId id="1704" r:id="rId59"/>
    <p:sldId id="1978" r:id="rId60"/>
    <p:sldId id="1705" r:id="rId61"/>
    <p:sldId id="1706" r:id="rId62"/>
    <p:sldId id="1707" r:id="rId63"/>
    <p:sldId id="1708" r:id="rId64"/>
    <p:sldId id="1709" r:id="rId65"/>
    <p:sldId id="1710" r:id="rId66"/>
    <p:sldId id="1790" r:id="rId67"/>
    <p:sldId id="1698" r:id="rId68"/>
    <p:sldId id="1699" r:id="rId69"/>
    <p:sldId id="1700" r:id="rId70"/>
    <p:sldId id="1701" r:id="rId71"/>
    <p:sldId id="1993" r:id="rId72"/>
    <p:sldId id="1994" r:id="rId73"/>
    <p:sldId id="1711" r:id="rId74"/>
    <p:sldId id="1712" r:id="rId75"/>
    <p:sldId id="1713" r:id="rId76"/>
    <p:sldId id="1679" r:id="rId77"/>
    <p:sldId id="1583" r:id="rId78"/>
    <p:sldId id="1629" r:id="rId79"/>
    <p:sldId id="1971" r:id="rId80"/>
    <p:sldId id="1972" r:id="rId81"/>
    <p:sldId id="1979" r:id="rId82"/>
    <p:sldId id="2002" r:id="rId83"/>
    <p:sldId id="2003" r:id="rId84"/>
    <p:sldId id="1641" r:id="rId85"/>
    <p:sldId id="2001" r:id="rId86"/>
    <p:sldId id="1952" r:id="rId87"/>
    <p:sldId id="1887" r:id="rId88"/>
    <p:sldId id="1997" r:id="rId89"/>
    <p:sldId id="1973" r:id="rId90"/>
    <p:sldId id="1956" r:id="rId91"/>
    <p:sldId id="1983" r:id="rId92"/>
    <p:sldId id="1986" r:id="rId93"/>
    <p:sldId id="1998" r:id="rId94"/>
    <p:sldId id="1996" r:id="rId95"/>
    <p:sldId id="1984" r:id="rId96"/>
    <p:sldId id="1957" r:id="rId97"/>
    <p:sldId id="1999" r:id="rId98"/>
    <p:sldId id="2000" r:id="rId99"/>
    <p:sldId id="2005" r:id="rId100"/>
    <p:sldId id="1974" r:id="rId101"/>
    <p:sldId id="1954" r:id="rId102"/>
    <p:sldId id="1955" r:id="rId103"/>
    <p:sldId id="1375" r:id="rId104"/>
    <p:sldId id="1376" r:id="rId105"/>
    <p:sldId id="1400" r:id="rId106"/>
    <p:sldId id="2004"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 id="1975" r:id="rId136"/>
    <p:sldId id="1976" r:id="rId137"/>
    <p:sldId id="1977" r:id="rId13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984" autoAdjust="0"/>
    <p:restoredTop sz="94660" autoAdjust="0"/>
  </p:normalViewPr>
  <p:slideViewPr>
    <p:cSldViewPr>
      <p:cViewPr varScale="1">
        <p:scale>
          <a:sx n="84" d="100"/>
          <a:sy n="84" d="100"/>
        </p:scale>
        <p:origin x="1795" y="8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802.11-17/1550r3</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564-00-0jtc-minutes-of-hawaii-meeting-in-sep-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grouper.ieee.org/groups/802/minutes/jul2008/20080714-opening-minutes-v1.pdf" TargetMode="External"/><Relationship Id="rId2" Type="http://schemas.openxmlformats.org/officeDocument/2006/relationships/hyperlink" Target="https://www.iso.org/standard/29923.html"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88.xml.rels><?xml version="1.0" encoding="UTF-8" standalone="yes"?>
<Relationships xmlns="http://schemas.openxmlformats.org/package/2006/relationships"><Relationship Id="rId3" Type="http://schemas.openxmlformats.org/officeDocument/2006/relationships/hyperlink" Target="http://isotc.iso.org/livelink/livelink?func=ll&amp;objId=18924458&amp;objAction=Open&amp;viewType=1" TargetMode="External"/><Relationship Id="rId2" Type="http://schemas.openxmlformats.org/officeDocument/2006/relationships/hyperlink" Target="http://isotc.iso.org/livelink/livelink?func=ll&amp;objId=18923094&amp;objAction=Open&amp;viewType=1"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isotc.iso.org/livelink/livelink?func=ll&amp;objId=18949664&amp;objAction=Open&amp;viewType=1"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hyperlink" Target="http://isotc.iso.org/livelink/livelink?func=ll&amp;objId=19224663&amp;objAction=Open"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isotc.iso.org/livelink/livelink?func=ll&amp;objId=19298731&amp;objAction=Open"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mentor.ieee.org/802-ec/dcn/17/ec-17-0066-01-00EC-802-to-jtc1-sc6-wg1-liaison-statement.pdf" TargetMode="External"/><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isotc.iso.org/livelink/livelink?func=ll&amp;objId=19282460&amp;objAction=Open&amp;viewType=1"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 2017 </a:t>
            </a:r>
            <a:r>
              <a:rPr lang="en-US" dirty="0">
                <a:solidFill>
                  <a:schemeClr val="accent2">
                    <a:lumMod val="75000"/>
                  </a:schemeClr>
                </a:solidFill>
              </a:rPr>
              <a:t>agenda for </a:t>
            </a:r>
            <a:r>
              <a:rPr lang="en-US" dirty="0" smtClean="0">
                <a:solidFill>
                  <a:schemeClr val="accent2">
                    <a:lumMod val="75000"/>
                  </a:schemeClr>
                </a:solidFill>
              </a:rPr>
              <a:t>Orlando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20 October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Orlando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Orlando in Nov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discussed a new security architecture</a:t>
            </a:r>
            <a:endParaRPr lang="en-AU" dirty="0"/>
          </a:p>
        </p:txBody>
      </p:sp>
      <p:sp>
        <p:nvSpPr>
          <p:cNvPr id="3" name="Content Placeholder 2"/>
          <p:cNvSpPr>
            <a:spLocks noGrp="1"/>
          </p:cNvSpPr>
          <p:nvPr>
            <p:ph idx="1"/>
          </p:nvPr>
        </p:nvSpPr>
        <p:spPr/>
        <p:txBody>
          <a:bodyPr/>
          <a:lstStyle/>
          <a:p>
            <a:pPr lvl="1"/>
            <a:r>
              <a:rPr lang="en-AU" dirty="0" smtClean="0"/>
              <a:t>WG7 is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One aspect of this redesign is security</a:t>
            </a:r>
          </a:p>
          <a:p>
            <a:pPr lvl="1"/>
            <a:r>
              <a:rPr lang="en-AU" dirty="0" smtClean="0">
                <a:sym typeface="Wingdings" panose="05000000000000000000" pitchFamily="2" charset="2"/>
              </a:rPr>
              <a:t>Kingston Zhang (HK NB, and formerly of WAPI fame) has announced a new proposed security architecture</a:t>
            </a:r>
          </a:p>
          <a:p>
            <a:pPr lvl="2"/>
            <a:r>
              <a:rPr lang="en-AU" dirty="0" smtClean="0"/>
              <a:t>I am pleased to inform you all that Chinese (including Hong Kong) experts have been working on drafting a sample text for ISO/IEC 21558-8 Future Network Security Architecture. Now the document is almost finished. It has about 100 pages long. </a:t>
            </a:r>
          </a:p>
          <a:p>
            <a:pPr lvl="2"/>
            <a:r>
              <a:rPr lang="en-AU" dirty="0" smtClean="0"/>
              <a:t>We will probably present it in the October WG 7 meeting not as a formal document but as a preliminary document without prior circulation. It takes time to get domestic approval to be submitted as a formal contribution. </a:t>
            </a:r>
          </a:p>
          <a:p>
            <a:pPr lvl="1"/>
            <a:r>
              <a:rPr lang="en-AU" dirty="0" smtClean="0"/>
              <a:t>This architecture is probably not directly relevant to IEEE 802 but it make provide some hints on future resistance to IEEE 802 security</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38767415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615"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616"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solidFill>
                  <a:srgbClr val="FF0000"/>
                </a:solidFill>
              </a:rPr>
              <a:t>&lt;add people&gt;</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Orlando </a:t>
            </a:r>
            <a:r>
              <a:rPr lang="en-AU" i="1" dirty="0" smtClean="0"/>
              <a:t>in November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Hawaii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Hawaii, in Sept 2017, as documented in </a:t>
            </a:r>
            <a:r>
              <a:rPr lang="en-AU" i="1" dirty="0" smtClean="0">
                <a:solidFill>
                  <a:srgbClr val="FF0000"/>
                </a:solidFill>
                <a:hlinkClick r:id="rId3"/>
              </a:rPr>
              <a:t>11-17-1564-00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11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391"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131</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152"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because no new SGs were formed!</a:t>
            </a:r>
          </a:p>
          <a:p>
            <a:pPr lvl="1"/>
            <a:r>
              <a:rPr lang="en-AU" dirty="0" smtClean="0"/>
              <a:t>However, a liaison was sent after the July 2017 plenary (N16692)</a:t>
            </a:r>
          </a:p>
          <a:p>
            <a:pPr lvl="2"/>
            <a:r>
              <a:rPr lang="en-AU" b="0" dirty="0" smtClean="0"/>
              <a:t>IEEE </a:t>
            </a:r>
            <a:r>
              <a:rPr lang="en-AU" b="0" dirty="0"/>
              <a:t>802.3 Beyond 10km Optical PHYs for 50 Gb/s, 200 Gb/s, 400Gb/s Ethernet </a:t>
            </a:r>
            <a:endParaRPr lang="en-AU" b="0" dirty="0" smtClean="0"/>
          </a:p>
          <a:p>
            <a:pPr lvl="2"/>
            <a:r>
              <a:rPr lang="en-AU" b="0" dirty="0" smtClean="0"/>
              <a:t>IEEE </a:t>
            </a:r>
            <a:r>
              <a:rPr lang="en-AU" b="0" dirty="0"/>
              <a:t>802.11 Light Communications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8960447"/>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529843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526678907"/>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r>
                        <a:rPr lang="en-AU" sz="1600" b="0" kern="1200" dirty="0" smtClean="0">
                          <a:solidFill>
                            <a:schemeClr val="accent2"/>
                          </a:solidFill>
                          <a:latin typeface="+mn-lt"/>
                          <a:ea typeface="+mn-ea"/>
                          <a:cs typeface="+mn-cs"/>
                        </a:rPr>
                        <a:t>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5 Mar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Orlando in Nov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7548790"/>
              </p:ext>
            </p:extLst>
          </p:nvPr>
        </p:nvGraphicFramePr>
        <p:xfrm>
          <a:off x="152399" y="158388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t>
            </a:r>
            <a:r>
              <a:rPr lang="en-AU" dirty="0">
                <a:solidFill>
                  <a:schemeClr val="accent6"/>
                </a:solidFill>
              </a:rPr>
              <a:t>&amp; waiting for publication</a:t>
            </a:r>
            <a:endParaRPr lang="en-AU" dirty="0" smtClean="0">
              <a:solidFill>
                <a:srgbClr val="00B050"/>
              </a:solidFill>
            </a:endParaRPr>
          </a:p>
          <a:p>
            <a:pPr lvl="1"/>
            <a:r>
              <a:rPr lang="en-AU" dirty="0"/>
              <a:t>802.1Qbu-2016 passed its </a:t>
            </a:r>
            <a:r>
              <a:rPr lang="en-AU" dirty="0" smtClean="0"/>
              <a:t>FDIS ballot </a:t>
            </a:r>
            <a:r>
              <a:rPr lang="en-AU" dirty="0"/>
              <a:t>on </a:t>
            </a:r>
            <a:r>
              <a:rPr lang="en-AU" dirty="0" smtClean="0"/>
              <a:t>11 Oct (N16721?)</a:t>
            </a:r>
          </a:p>
          <a:p>
            <a:pPr lvl="2"/>
            <a:r>
              <a:rPr lang="en-AU" dirty="0"/>
              <a:t>Passed </a:t>
            </a:r>
            <a:r>
              <a:rPr lang="en-AU" dirty="0" smtClean="0"/>
              <a:t>11/0/10</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299217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a:t>
            </a:r>
            <a:r>
              <a:rPr lang="en-AU" dirty="0" smtClean="0"/>
              <a:t>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t>
            </a:r>
            <a:r>
              <a:rPr lang="en-AU" dirty="0" smtClean="0">
                <a:solidFill>
                  <a:schemeClr val="accent6"/>
                </a:solidFill>
              </a:rPr>
              <a:t>&amp; waiting for publication</a:t>
            </a:r>
            <a:endParaRPr lang="en-AU" dirty="0">
              <a:solidFill>
                <a:schemeClr val="accent6"/>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endParaRPr lang="en-AU" dirty="0"/>
          </a:p>
          <a:p>
            <a:endParaRPr lang="en-AU" dirty="0">
              <a:solidFill>
                <a:schemeClr val="accent2"/>
              </a:solidFill>
            </a:endParaRPr>
          </a:p>
        </p:txBody>
      </p:sp>
    </p:spTree>
    <p:extLst>
      <p:ext uri="{BB962C8B-B14F-4D97-AF65-F5344CB8AC3E}">
        <p14:creationId xmlns:p14="http://schemas.microsoft.com/office/powerpoint/2010/main" val="2642830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FDIS ballot closes 5 </a:t>
            </a:r>
            <a:r>
              <a:rPr lang="en-AU" dirty="0"/>
              <a:t>March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closes 5 Mar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a:t>
            </a:r>
            <a:r>
              <a:rPr lang="en-AU" dirty="0"/>
              <a:t>closes 1 Dec </a:t>
            </a:r>
            <a:r>
              <a:rPr lang="en-AU" dirty="0" smtClean="0"/>
              <a:t>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1 Dec 2017</a:t>
            </a:r>
          </a:p>
          <a:p>
            <a:pPr lvl="1"/>
            <a:r>
              <a:rPr lang="en-AU" dirty="0" smtClean="0"/>
              <a:t>Apparently was extended from 8 Sept 2017 because of a systems error</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waiting for start</a:t>
            </a:r>
          </a:p>
          <a:p>
            <a:pPr lvl="1"/>
            <a:r>
              <a:rPr lang="en-AU" dirty="0" smtClean="0"/>
              <a:t>(Sept 2017) FDIS </a:t>
            </a:r>
            <a:r>
              <a:rPr lang="en-AU" dirty="0"/>
              <a:t>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pre-ballot passed on 7 Sept 2017 and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802.1 WG </a:t>
            </a:r>
            <a:r>
              <a:rPr lang="en-AU" dirty="0" smtClean="0"/>
              <a:t>will respond soon</a:t>
            </a:r>
          </a:p>
          <a:p>
            <a:r>
              <a:rPr lang="en-AU" dirty="0" smtClean="0"/>
              <a:t>FDIS ballot: </a:t>
            </a:r>
            <a:r>
              <a:rPr lang="en-AU" dirty="0" smtClean="0">
                <a:solidFill>
                  <a:schemeClr val="accent2"/>
                </a:solidFill>
              </a:rPr>
              <a:t>waiting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a:t>
            </a:r>
            <a:r>
              <a:rPr lang="en-AU" dirty="0"/>
              <a:t>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1. The </a:t>
            </a:r>
            <a:r>
              <a:rPr lang="en-AU" i="1" dirty="0"/>
              <a:t>default cryptographic algorithm of the standard is AES (chapter 14), however, policy and regulation limitations on application of cryptographic algorithm differ from countries and regions. Therefore, it is improper to specify AES algorithm as the default one. It is recommended to clearly state that AES is an example for cryptographic algorithms, so that countries and regions may replace it with a similar and regulation-compliant algorithm during </a:t>
            </a:r>
            <a:r>
              <a:rPr lang="en-AU" i="1" dirty="0" smtClean="0"/>
              <a:t>implementation.</a:t>
            </a:r>
          </a:p>
          <a:p>
            <a:pPr lvl="1"/>
            <a:r>
              <a:rPr lang="en-AU" i="1" dirty="0" smtClean="0"/>
              <a:t>2</a:t>
            </a:r>
            <a:r>
              <a:rPr lang="en-AU" i="1" dirty="0"/>
              <a:t>. The hop-by-hop encryption mechanism specified in the standard has the issues of high-delay and high calculating cost, etc., especially between nodes that require multi hops to accomplish communication</a:t>
            </a:r>
            <a:r>
              <a:rPr lang="en-AU" i="1" dirty="0" smtClean="0"/>
              <a:t>.</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79970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IEEE 802.1AEcg 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solidFill>
                  <a:srgbClr val="FF0000"/>
                </a:solidFill>
              </a:rPr>
              <a:t>Sent to .1 crowd</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849533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smtClean="0"/>
              <a:t>Will be sent when published</a:t>
            </a:r>
          </a:p>
          <a:p>
            <a:pPr lvl="2"/>
            <a:r>
              <a:rPr lang="en-AU" dirty="0" smtClean="0"/>
              <a:t>Publication scheduled for 28 September 2017</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60-day pre-ballot closes on 9 Dec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closes 9 Dec 2017</a:t>
            </a:r>
          </a:p>
          <a:p>
            <a:pPr lvl="1"/>
            <a:r>
              <a:rPr lang="en-AU" dirty="0"/>
              <a:t>802.1Qci w</a:t>
            </a:r>
            <a:r>
              <a:rPr lang="en-AU" dirty="0" smtClean="0"/>
              <a:t>as </a:t>
            </a:r>
            <a:r>
              <a:rPr lang="en-AU" dirty="0"/>
              <a:t>submitted to PSDO in Oct </a:t>
            </a:r>
            <a:r>
              <a:rPr lang="en-AU" dirty="0" smtClean="0"/>
              <a:t>2017 (N16715)</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chemeClr val="accent2"/>
                </a:solidFill>
              </a:rPr>
              <a:t>waiting for submission</a:t>
            </a:r>
            <a:endParaRPr lang="en-AU" dirty="0" smtClean="0">
              <a:solidFill>
                <a:schemeClr val="accent2"/>
              </a:solidFill>
            </a:endParaRPr>
          </a:p>
          <a:p>
            <a:pPr lvl="1"/>
            <a:r>
              <a:rPr lang="en-AU" dirty="0"/>
              <a:t>Will be sent when published</a:t>
            </a:r>
          </a:p>
          <a:p>
            <a:pPr lvl="2"/>
            <a:r>
              <a:rPr lang="en-AU" dirty="0"/>
              <a:t>Was published on </a:t>
            </a:r>
            <a:r>
              <a:rPr lang="en-AU" dirty="0" smtClean="0"/>
              <a:t>28 June 2017</a:t>
            </a:r>
            <a:endParaRPr lang="en-AU" dirty="0"/>
          </a:p>
          <a:p>
            <a:pPr lvl="2"/>
            <a:r>
              <a:rPr lang="en-AU" dirty="0">
                <a:solidFill>
                  <a:schemeClr val="tx2"/>
                </a:solidFill>
              </a:rPr>
              <a:t>Action required by 802.1 </a:t>
            </a:r>
            <a:r>
              <a:rPr lang="en-AU" dirty="0" smtClean="0">
                <a:solidFill>
                  <a:schemeClr val="tx2"/>
                </a:solidFill>
              </a:rPr>
              <a:t>WG to progress</a:t>
            </a:r>
            <a:endParaRPr lang="en-AU" dirty="0">
              <a:solidFill>
                <a:schemeClr val="tx2"/>
              </a:solidFill>
            </a:endParaRP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(Sept 2017) will be published </a:t>
            </a:r>
            <a:r>
              <a:rPr lang="en-AU" dirty="0"/>
              <a:t>“soon”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a:t>(Sept 2017) will be published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pPr lvl="2"/>
            <a:r>
              <a:rPr lang="en-AU" dirty="0" smtClean="0">
                <a:solidFill>
                  <a:srgbClr val="FF0000"/>
                </a:solidFill>
              </a:rPr>
              <a:t>Has it been liaised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rgbClr val="00B050"/>
                          </a:solidFill>
                          <a:latin typeface="+mn-lt"/>
                          <a:ea typeface="+mn-ea"/>
                          <a:cs typeface="+mn-cs"/>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1"/>
                  </a:ext>
                </a:extLst>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2"/>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4"/>
                  </a:ext>
                </a:extLst>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5"/>
                  </a:ext>
                </a:extLst>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6"/>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9"/>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passed but a response required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smtClean="0">
                <a:solidFill>
                  <a:srgbClr val="00B050"/>
                </a:solidFill>
              </a:rPr>
              <a:t>passed</a:t>
            </a:r>
            <a:r>
              <a:rPr lang="en-AU" dirty="0" smtClean="0"/>
              <a:t> </a:t>
            </a:r>
            <a:r>
              <a:rPr lang="en-AU" dirty="0" smtClean="0">
                <a:solidFill>
                  <a:schemeClr val="accent6"/>
                </a:solidFill>
              </a:rPr>
              <a:t>but response required</a:t>
            </a:r>
          </a:p>
          <a:p>
            <a:pPr lvl="1"/>
            <a:r>
              <a:rPr lang="en-AU" dirty="0" smtClean="0"/>
              <a:t>Passed on 11 Sep 2017 by 15/0/13 (N16712)</a:t>
            </a:r>
          </a:p>
          <a:p>
            <a:pPr lvl="1"/>
            <a:r>
              <a:rPr lang="en-AU" dirty="0" smtClean="0"/>
              <a:t>China NB voted “yes” with one comment</a:t>
            </a: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a:t>China NB Comment 1</a:t>
            </a:r>
          </a:p>
          <a:p>
            <a:pPr lvl="1"/>
            <a:r>
              <a:rPr lang="en-AU" i="1" dirty="0"/>
              <a:t>ISO/IEC/IEEE 8802-3:2017/</a:t>
            </a:r>
            <a:r>
              <a:rPr lang="en-AU" i="1" dirty="0" err="1"/>
              <a:t>FDAmd</a:t>
            </a:r>
            <a:r>
              <a:rPr lang="en-AU" i="1" dirty="0"/>
              <a:t> 1 is the amendment to 802.3TM-2017. Security is an essential part of network-related standards, especially to Ethernet. The lack of security mechanisms will enable Ethernet facing various security threats, such as forgery devices, communications from eavesdropping and tampering. However, The version of both IEEE 802.3TM-2017 and ISO/IEC/IEEE 88023:2017/</a:t>
            </a:r>
            <a:r>
              <a:rPr lang="en-AU" i="1" dirty="0" err="1"/>
              <a:t>FDAmd</a:t>
            </a:r>
            <a:r>
              <a:rPr lang="en-AU" i="1" dirty="0"/>
              <a:t> 1 fail to add the specification of Ethernet security in the text, neither security mechanisms nor references to other security specifications, which results in an incomplete standard system, and is not conducive to the implementation and application of the </a:t>
            </a:r>
            <a:r>
              <a:rPr lang="en-AU" i="1" dirty="0" smtClean="0"/>
              <a:t>standard</a:t>
            </a:r>
          </a:p>
          <a:p>
            <a:r>
              <a:rPr lang="en-AU" dirty="0" smtClean="0"/>
              <a:t>China NB Change 1</a:t>
            </a:r>
          </a:p>
          <a:p>
            <a:pPr lvl="1"/>
            <a:r>
              <a:rPr lang="en-AU"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8322988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a:t>
            </a:r>
            <a:r>
              <a:rPr lang="en-AU" dirty="0" smtClean="0"/>
              <a:t>IEEE 802.3bw FDIS ballot</a:t>
            </a:r>
            <a:endParaRPr lang="en-AU" dirty="0"/>
          </a:p>
        </p:txBody>
      </p:sp>
      <p:sp>
        <p:nvSpPr>
          <p:cNvPr id="3" name="Content Placeholder 2"/>
          <p:cNvSpPr>
            <a:spLocks noGrp="1"/>
          </p:cNvSpPr>
          <p:nvPr>
            <p:ph idx="1"/>
          </p:nvPr>
        </p:nvSpPr>
        <p:spPr/>
        <p:txBody>
          <a:bodyPr/>
          <a:lstStyle/>
          <a:p>
            <a:r>
              <a:rPr lang="en-AU" dirty="0" smtClean="0"/>
              <a:t>IEEE response  to China NB comment 1</a:t>
            </a:r>
            <a:endParaRPr lang="en-AU" dirty="0"/>
          </a:p>
          <a:p>
            <a:pPr lvl="1"/>
            <a:r>
              <a:rPr lang="en-AU" i="1" dirty="0" smtClean="0"/>
              <a:t>&lt;</a:t>
            </a:r>
            <a:r>
              <a:rPr lang="en-AU" i="1" dirty="0" err="1" smtClean="0"/>
              <a:t>tbd</a:t>
            </a:r>
            <a:r>
              <a:rPr lang="en-AU" i="1" dirty="0" smtClean="0"/>
              <a:t>&gt;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816946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endParaRPr lang="en-AU" dirty="0"/>
          </a:p>
        </p:txBody>
      </p:sp>
    </p:spTree>
    <p:extLst>
      <p:ext uri="{BB962C8B-B14F-4D97-AF65-F5344CB8AC3E}">
        <p14:creationId xmlns:p14="http://schemas.microsoft.com/office/powerpoint/2010/main" val="7189912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 for start</a:t>
            </a:r>
          </a:p>
          <a:p>
            <a:pPr lvl="1"/>
            <a:r>
              <a:rPr lang="en-AU" dirty="0" smtClean="0"/>
              <a:t>(Sept 2017) FDIS </a:t>
            </a:r>
            <a:r>
              <a:rPr lang="en-AU" dirty="0"/>
              <a:t>will </a:t>
            </a:r>
            <a:r>
              <a:rPr lang="en-AU" dirty="0" smtClean="0"/>
              <a:t>start  </a:t>
            </a:r>
            <a:r>
              <a:rPr lang="en-AU" dirty="0"/>
              <a:t>“soon”</a:t>
            </a: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a:t>
            </a:r>
            <a:r>
              <a:rPr lang="en-AU" dirty="0"/>
              <a:t>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endParaRPr lang="en-AU" dirty="0"/>
          </a:p>
        </p:txBody>
      </p:sp>
    </p:spTree>
    <p:extLst>
      <p:ext uri="{BB962C8B-B14F-4D97-AF65-F5344CB8AC3E}">
        <p14:creationId xmlns:p14="http://schemas.microsoft.com/office/powerpoint/2010/main" val="33740253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a:t>
            </a:r>
            <a:r>
              <a:rPr lang="en-AU" dirty="0" smtClean="0"/>
              <a:t>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a:t>
            </a:r>
            <a:r>
              <a:rPr lang="en-AU" dirty="0">
                <a:solidFill>
                  <a:schemeClr val="accent2"/>
                </a:solidFill>
              </a:rPr>
              <a:t> </a:t>
            </a:r>
            <a:r>
              <a:rPr lang="en-AU" dirty="0" smtClean="0">
                <a:solidFill>
                  <a:schemeClr val="accent6"/>
                </a:solidFill>
              </a:rPr>
              <a:t>&amp; waiting for publication</a:t>
            </a:r>
          </a:p>
          <a:p>
            <a:pPr lvl="1"/>
            <a:r>
              <a:rPr lang="en-AU" dirty="0"/>
              <a:t>802.3br passed </a:t>
            </a:r>
            <a:r>
              <a:rPr lang="en-AU" dirty="0" smtClean="0"/>
              <a:t>FDIS ballot on </a:t>
            </a:r>
            <a:r>
              <a:rPr lang="en-AU" dirty="0" smtClean="0"/>
              <a:t>11 Oct 2017 </a:t>
            </a:r>
            <a:r>
              <a:rPr lang="en-AU" dirty="0"/>
              <a:t>(</a:t>
            </a:r>
            <a:r>
              <a:rPr lang="en-AU" dirty="0" smtClean="0"/>
              <a:t>N16723?)</a:t>
            </a:r>
          </a:p>
          <a:p>
            <a:pPr lvl="2"/>
            <a:r>
              <a:rPr lang="en-AU" dirty="0" smtClean="0"/>
              <a:t>Passed </a:t>
            </a:r>
            <a:r>
              <a:rPr lang="en-AU" dirty="0" smtClean="0"/>
              <a:t>11/0/10</a:t>
            </a:r>
            <a:endParaRPr lang="en-AU" dirty="0"/>
          </a:p>
          <a:p>
            <a:endParaRPr lang="en-AU" dirty="0">
              <a:solidFill>
                <a:schemeClr val="accent6"/>
              </a:solidFill>
            </a:endParaRPr>
          </a:p>
        </p:txBody>
      </p:sp>
    </p:spTree>
    <p:extLst>
      <p:ext uri="{BB962C8B-B14F-4D97-AF65-F5344CB8AC3E}">
        <p14:creationId xmlns:p14="http://schemas.microsoft.com/office/powerpoint/2010/main" val="11741036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passed </a:t>
            </a:r>
            <a:r>
              <a:rPr lang="en-AU" dirty="0">
                <a:solidFill>
                  <a:schemeClr val="accent6"/>
                </a:solidFill>
              </a:rPr>
              <a:t>&amp; </a:t>
            </a:r>
            <a:r>
              <a:rPr lang="en-AU" dirty="0" smtClean="0">
                <a:solidFill>
                  <a:schemeClr val="accent6"/>
                </a:solidFill>
              </a:rPr>
              <a:t>is waiting </a:t>
            </a:r>
            <a:r>
              <a:rPr lang="en-AU" dirty="0">
                <a:solidFill>
                  <a:schemeClr val="accent6"/>
                </a:solidFill>
              </a:rPr>
              <a:t>for publication</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endParaRPr lang="en-AU" dirty="0"/>
          </a:p>
        </p:txBody>
      </p:sp>
    </p:spTree>
    <p:extLst>
      <p:ext uri="{BB962C8B-B14F-4D97-AF65-F5344CB8AC3E}">
        <p14:creationId xmlns:p14="http://schemas.microsoft.com/office/powerpoint/2010/main" val="22618060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FDIS </a:t>
            </a:r>
            <a:r>
              <a:rPr lang="en-AU" dirty="0"/>
              <a:t>ballot passed </a:t>
            </a:r>
            <a:r>
              <a:rPr lang="en-AU" dirty="0">
                <a:solidFill>
                  <a:schemeClr val="accent6"/>
                </a:solidFill>
              </a:rPr>
              <a:t>&amp;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chemeClr val="accent6"/>
                </a:solidFill>
              </a:rPr>
              <a:t>&amp; waiting for publication</a:t>
            </a: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13197059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closes 22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Closes 22 Nov 2017</a:t>
            </a: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 for submission</a:t>
            </a:r>
          </a:p>
          <a:p>
            <a:pPr lvl="1"/>
            <a:r>
              <a:rPr lang="en-AU" dirty="0" smtClean="0"/>
              <a:t>Submission </a:t>
            </a:r>
            <a:r>
              <a:rPr lang="en-AU" dirty="0"/>
              <a:t>planned for about May </a:t>
            </a:r>
            <a:r>
              <a:rPr lang="en-AU" dirty="0" smtClean="0"/>
              <a:t>2017</a:t>
            </a:r>
          </a:p>
          <a:p>
            <a:pPr lvl="2"/>
            <a:r>
              <a:rPr lang="en-AU" dirty="0">
                <a:solidFill>
                  <a:srgbClr val="FF0000"/>
                </a:solidFill>
              </a:rPr>
              <a:t>What is status?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4104411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 for start</a:t>
            </a:r>
          </a:p>
          <a:p>
            <a:pPr lvl="1"/>
            <a:r>
              <a:rPr lang="en-AU" dirty="0" smtClean="0"/>
              <a:t>(Sept 2017) FDIS will start soon</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(Sept 2017) 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is waiting for start of FDIS</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t>
            </a:r>
            <a:r>
              <a:rPr lang="en-AU" dirty="0" smtClean="0">
                <a:solidFill>
                  <a:schemeClr val="accent2"/>
                </a:solidFill>
              </a:rPr>
              <a:t>but response required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start of FDIS</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a:solidFill>
                  <a:schemeClr val="tx2"/>
                </a:solidFill>
              </a:rPr>
              <a:t>2017 </a:t>
            </a:r>
            <a:r>
              <a:rPr lang="en-AU"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smtClean="0">
                <a:solidFill>
                  <a:schemeClr val="accent2"/>
                </a:solidFill>
              </a:rPr>
              <a:t>waiting for submission</a:t>
            </a:r>
          </a:p>
          <a:p>
            <a:pPr lvl="1"/>
            <a:r>
              <a:rPr lang="en-AU" b="0" dirty="0" smtClean="0"/>
              <a:t>The standard is compete but publication by IEEE-SA has been delayed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D5.0 should probably be sent in Nov 2017</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50451003"/>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passed and is now waiting for publication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t>
            </a:r>
            <a:r>
              <a:rPr lang="en-AU" dirty="0" smtClean="0">
                <a:solidFill>
                  <a:schemeClr val="accent6"/>
                </a:solidFill>
              </a:rPr>
              <a:t>and is waiting for publication</a:t>
            </a:r>
          </a:p>
          <a:p>
            <a:pPr lvl="1"/>
            <a:r>
              <a:rPr lang="en-AU" dirty="0" smtClean="0"/>
              <a:t>Passed on 7 Sep 2017 by 14/0/14 (N16710)</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a:solidFill>
                  <a:schemeClr val="accent2"/>
                </a:solidFill>
              </a:rPr>
              <a:t>waiting for start</a:t>
            </a:r>
          </a:p>
          <a:p>
            <a:pPr lvl="1"/>
            <a:r>
              <a:rPr lang="en-AU" dirty="0"/>
              <a:t>FDIS will start “soon”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a:t>
            </a:r>
            <a:r>
              <a:rPr lang="en-AU" dirty="0" smtClean="0"/>
              <a:t>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71</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6737800"/>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Feb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73</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FDIS closes 27 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closes 27 Feb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a:t>
            </a:r>
            <a:r>
              <a:rPr lang="en-AU" dirty="0"/>
              <a:t>and 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2"/>
            <a:r>
              <a:rPr lang="en-AU" dirty="0" smtClean="0"/>
              <a:t>Only </a:t>
            </a:r>
            <a:r>
              <a:rPr lang="en-AU" dirty="0"/>
              <a:t>negative vote was from China NB (the usual </a:t>
            </a:r>
            <a:r>
              <a:rPr lang="en-AU" dirty="0" smtClean="0"/>
              <a:t>security comment)</a:t>
            </a:r>
          </a:p>
          <a:p>
            <a:pPr lvl="1"/>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waiting for start</a:t>
            </a:r>
          </a:p>
          <a:p>
            <a:pPr lvl="1"/>
            <a:r>
              <a:rPr lang="en-AU" dirty="0" smtClean="0"/>
              <a:t>ISO is about to open the ballot (as of 4 Sept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2476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passed but is </a:t>
            </a:r>
            <a:r>
              <a:rPr lang="en-AU" dirty="0">
                <a:solidFill>
                  <a:schemeClr val="accent6"/>
                </a:solidFill>
              </a:rPr>
              <a:t>waiting for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chemeClr val="accent6"/>
                </a:solidFill>
              </a:rPr>
              <a:t>&amp; waiting for </a:t>
            </a:r>
            <a:r>
              <a:rPr lang="en-AU" dirty="0" smtClean="0">
                <a:solidFill>
                  <a:schemeClr val="accent6"/>
                </a:solidFill>
              </a:rPr>
              <a:t>publication</a:t>
            </a:r>
            <a:endParaRPr lang="en-AU" dirty="0" smtClean="0">
              <a:solidFill>
                <a:srgbClr val="00B050"/>
              </a:solidFill>
            </a:endParaRPr>
          </a:p>
          <a:p>
            <a:pPr lvl="1"/>
            <a:r>
              <a:rPr lang="en-AU" dirty="0" smtClean="0"/>
              <a:t>Passed on 27 July 2017 (12/0/17) with no comments (N16686)</a:t>
            </a:r>
          </a:p>
          <a:p>
            <a:pPr lvl="1"/>
            <a:r>
              <a:rPr lang="en-AU" dirty="0" smtClean="0"/>
              <a:t>(Sept 2017) </a:t>
            </a:r>
            <a:r>
              <a:rPr lang="en-AU" dirty="0"/>
              <a:t>Final standard will be published “soon”</a:t>
            </a:r>
          </a:p>
          <a:p>
            <a:pPr lvl="1"/>
            <a:endParaRPr lang="en-AU" dirty="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2018 </a:t>
            </a:r>
            <a:r>
              <a:rPr lang="en-AU" dirty="0" smtClean="0">
                <a:solidFill>
                  <a:schemeClr val="accent6"/>
                </a:solidFill>
              </a:rPr>
              <a:t>with response required</a:t>
            </a:r>
          </a:p>
          <a:p>
            <a:pPr lvl="1"/>
            <a:r>
              <a:rPr lang="en-AU" dirty="0"/>
              <a:t>Passed on 27 July 2017 by </a:t>
            </a:r>
            <a:r>
              <a:rPr lang="en-AU" dirty="0" smtClean="0"/>
              <a:t>12/1/16 (N16690)</a:t>
            </a:r>
            <a:endParaRPr lang="en-AU" dirty="0"/>
          </a:p>
          <a:p>
            <a:pPr lvl="1"/>
            <a:r>
              <a:rPr lang="en-AU" dirty="0"/>
              <a:t>China NB voted “no” with two comments</a:t>
            </a: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mechanism</a:t>
            </a:r>
          </a:p>
          <a:p>
            <a:r>
              <a:rPr lang="en-AU" dirty="0" smtClean="0"/>
              <a:t>Suggested IEEE 802 response</a:t>
            </a:r>
          </a:p>
          <a:p>
            <a:pPr lvl="1"/>
            <a:r>
              <a:rPr lang="en-AU" dirty="0" smtClean="0">
                <a:solidFill>
                  <a:srgbClr val="FF0000"/>
                </a:solidFill>
              </a:rPr>
              <a:t>Use usual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Nov 2017 plenary meeting in Orlando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a:latin typeface="+mj-lt"/>
              </a:rPr>
              <a:t>7</a:t>
            </a:r>
            <a:r>
              <a:rPr lang="en-US" sz="1600" b="1" dirty="0" smtClean="0">
                <a:solidFill>
                  <a:srgbClr val="FF0000"/>
                </a:solidFill>
                <a:latin typeface="+mj-lt"/>
              </a:rPr>
              <a:t> </a:t>
            </a:r>
            <a:r>
              <a:rPr lang="en-US" sz="1600" b="1" dirty="0" smtClean="0">
                <a:latin typeface="+mj-lt"/>
              </a:rPr>
              <a:t>Nov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solidFill>
                  <a:srgbClr val="FF0000"/>
                </a:solidFill>
              </a:rPr>
              <a:t>Maybe (based on no knowledge of what 802.22 actually says)?</a:t>
            </a:r>
          </a:p>
          <a:p>
            <a:pPr lvl="2"/>
            <a:r>
              <a:rPr lang="en-AU" dirty="0" smtClean="0">
                <a:solidFill>
                  <a:srgbClr val="FF0000"/>
                </a:solidFill>
              </a:rPr>
              <a:t>Assert that AES is mandatory for global coexistence</a:t>
            </a:r>
            <a:endParaRPr lang="en-AU" dirty="0">
              <a:solidFill>
                <a:srgbClr val="FF0000"/>
              </a:solidFill>
            </a:endParaRPr>
          </a:p>
          <a:p>
            <a:pPr lvl="2"/>
            <a:r>
              <a:rPr lang="en-AU" dirty="0" smtClean="0">
                <a:solidFill>
                  <a:srgbClr val="FF0000"/>
                </a:solidFill>
              </a:rPr>
              <a:t>Note that providing for additional ciphers is an excellent idea and the China NB is invited to make suggestions of particular ciphers in the context of the next revision of 802.22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recommend that ISO withdraw 802.5 based standards</a:t>
            </a:r>
            <a:endParaRPr lang="en-AU" dirty="0"/>
          </a:p>
        </p:txBody>
      </p:sp>
      <p:sp>
        <p:nvSpPr>
          <p:cNvPr id="3" name="Content Placeholder 2"/>
          <p:cNvSpPr>
            <a:spLocks noGrp="1"/>
          </p:cNvSpPr>
          <p:nvPr>
            <p:ph idx="1"/>
          </p:nvPr>
        </p:nvSpPr>
        <p:spPr/>
        <p:txBody>
          <a:bodyPr/>
          <a:lstStyle/>
          <a:p>
            <a:pPr lvl="1"/>
            <a:r>
              <a:rPr lang="en-AU" dirty="0" smtClean="0"/>
              <a:t>According to ISO, ISO/IEC 8802-5:1998 (Token Ring) is still “current”</a:t>
            </a:r>
          </a:p>
          <a:p>
            <a:pPr lvl="2"/>
            <a:r>
              <a:rPr lang="en-AU" dirty="0"/>
              <a:t>See </a:t>
            </a:r>
            <a:r>
              <a:rPr lang="en-AU" dirty="0">
                <a:hlinkClick r:id="rId2"/>
              </a:rPr>
              <a:t>https://</a:t>
            </a:r>
            <a:r>
              <a:rPr lang="en-AU" dirty="0" smtClean="0">
                <a:hlinkClick r:id="rId2"/>
              </a:rPr>
              <a:t>www.iso.org/standard/29923.html</a:t>
            </a:r>
            <a:endParaRPr lang="en-AU" dirty="0" smtClean="0"/>
          </a:p>
          <a:p>
            <a:pPr lvl="1"/>
            <a:r>
              <a:rPr lang="en-AU" dirty="0" smtClean="0"/>
              <a:t>However, IEEE 802 withdrew IEEE 802.5-1997 (reaffirmed 2003) and amendments in July 2008</a:t>
            </a:r>
          </a:p>
          <a:p>
            <a:pPr lvl="2"/>
            <a:r>
              <a:rPr lang="en-AU" dirty="0"/>
              <a:t>See </a:t>
            </a:r>
            <a:r>
              <a:rPr lang="en-AU" dirty="0">
                <a:hlinkClick r:id="rId3"/>
              </a:rPr>
              <a:t>http://</a:t>
            </a:r>
            <a:r>
              <a:rPr lang="en-AU" dirty="0" smtClean="0">
                <a:hlinkClick r:id="rId3"/>
              </a:rPr>
              <a:t>grouper.ieee.org/groups/802/minutes/jul2008/20080714-opening-minutes-v1.pdf</a:t>
            </a:r>
            <a:endParaRPr lang="en-AU" dirty="0" smtClean="0"/>
          </a:p>
          <a:p>
            <a:pPr lvl="1"/>
            <a:r>
              <a:rPr lang="en-AU" dirty="0" smtClean="0"/>
              <a:t>IEEE 802 should notify SC6 and recommend withdrawal of </a:t>
            </a:r>
            <a:r>
              <a:rPr lang="en-AU" dirty="0"/>
              <a:t>ISO/IEC 8802-5:1998 </a:t>
            </a:r>
            <a:r>
              <a:rPr lang="en-AU" dirty="0" smtClean="0"/>
              <a:t>and any related standards</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0918920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should recommend that ISO withdraw 802.5 based standards</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that the IEEE 802 send a LS to ISO/IEC JTC1/SC6 recommending that all ISO/IEC standards based on IEEE 802.5 standards be withdrawn</a:t>
            </a:r>
          </a:p>
          <a:p>
            <a:pPr lvl="1"/>
            <a:r>
              <a:rPr lang="en-AU" dirty="0" smtClean="0"/>
              <a:t>Moved</a:t>
            </a:r>
          </a:p>
          <a:p>
            <a:pPr lvl="1"/>
            <a:r>
              <a:rPr lang="en-AU" dirty="0" smtClean="0"/>
              <a:t>Seconded</a:t>
            </a:r>
          </a:p>
          <a:p>
            <a:pPr lvl="1"/>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21881001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last SC6 meeting was held in Oct 2017 in Seoul, Korea</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&amp;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had a delegation of six people</a:t>
            </a:r>
            <a:endParaRPr lang="en-AU" dirty="0"/>
          </a:p>
        </p:txBody>
      </p:sp>
      <p:sp>
        <p:nvSpPr>
          <p:cNvPr id="3" name="Content Placeholder 2"/>
          <p:cNvSpPr>
            <a:spLocks noGrp="1"/>
          </p:cNvSpPr>
          <p:nvPr>
            <p:ph idx="1"/>
          </p:nvPr>
        </p:nvSpPr>
        <p:spPr/>
        <p:txBody>
          <a:bodyPr/>
          <a:lstStyle/>
          <a:p>
            <a:pPr lvl="0"/>
            <a:r>
              <a:rPr lang="en-AU" dirty="0" smtClean="0"/>
              <a:t>IEEE 802 delegation </a:t>
            </a:r>
          </a:p>
          <a:p>
            <a:pPr lvl="1"/>
            <a:r>
              <a:rPr lang="en-AU" dirty="0" smtClean="0"/>
              <a:t>Andrew </a:t>
            </a:r>
            <a:r>
              <a:rPr lang="en-AU" dirty="0"/>
              <a:t>Myles (</a:t>
            </a:r>
            <a:r>
              <a:rPr lang="en-AU" dirty="0" err="1"/>
              <a:t>HoD</a:t>
            </a:r>
            <a:r>
              <a:rPr lang="en-AU" dirty="0"/>
              <a:t>, Chair of IEEEE 802 JTC1 SC) – </a:t>
            </a:r>
            <a:r>
              <a:rPr lang="en-AU" dirty="0" err="1"/>
              <a:t>Webex</a:t>
            </a:r>
            <a:r>
              <a:rPr lang="en-AU" dirty="0"/>
              <a:t> </a:t>
            </a:r>
          </a:p>
          <a:p>
            <a:pPr lvl="1"/>
            <a:r>
              <a:rPr lang="en-AU" dirty="0"/>
              <a:t>Peter Yee (Vice Chair of IEEEE 802 JTC1 SC) – </a:t>
            </a:r>
            <a:r>
              <a:rPr lang="en-AU" dirty="0" err="1"/>
              <a:t>Webex</a:t>
            </a:r>
            <a:endParaRPr lang="en-AU" dirty="0"/>
          </a:p>
          <a:p>
            <a:pPr lvl="1"/>
            <a:r>
              <a:rPr lang="en-AU" dirty="0" err="1"/>
              <a:t>Hyeong</a:t>
            </a:r>
            <a:r>
              <a:rPr lang="en-AU" dirty="0"/>
              <a:t>-Ho LEE (Vice Chair </a:t>
            </a:r>
            <a:r>
              <a:rPr lang="en-US" dirty="0"/>
              <a:t>of IEEE 802.21 WG) - F2F</a:t>
            </a:r>
            <a:endParaRPr lang="en-AU" dirty="0"/>
          </a:p>
          <a:p>
            <a:pPr lvl="1"/>
            <a:r>
              <a:rPr lang="en-US" dirty="0"/>
              <a:t>Dan Harkins (IEEE 802.11 WG) – </a:t>
            </a:r>
            <a:r>
              <a:rPr lang="en-US" dirty="0" err="1"/>
              <a:t>Webex</a:t>
            </a:r>
            <a:endParaRPr lang="en-AU" dirty="0"/>
          </a:p>
          <a:p>
            <a:pPr lvl="1"/>
            <a:r>
              <a:rPr lang="en-US" dirty="0"/>
              <a:t>David Law (Chair of IEEE 802.3 WG) – </a:t>
            </a:r>
            <a:r>
              <a:rPr lang="en-US" dirty="0" err="1"/>
              <a:t>Webex</a:t>
            </a:r>
            <a:endParaRPr lang="en-AU" dirty="0"/>
          </a:p>
          <a:p>
            <a:pPr lvl="1"/>
            <a:r>
              <a:rPr lang="en-US" dirty="0"/>
              <a:t>Adam Healey (Chair of IEEE 802.3 WG Maintenance Task Force) - </a:t>
            </a:r>
            <a:r>
              <a:rPr lang="en-US" dirty="0" err="1"/>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1771792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 new Convenor will probably come from China NB</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However</a:t>
            </a:r>
            <a:r>
              <a:rPr lang="en-AU" dirty="0"/>
              <a:t>, </a:t>
            </a:r>
            <a:r>
              <a:rPr lang="en-AU" dirty="0" err="1"/>
              <a:t>Yongjo</a:t>
            </a:r>
            <a:r>
              <a:rPr lang="en-AU" dirty="0"/>
              <a:t> Park </a:t>
            </a:r>
            <a:r>
              <a:rPr lang="en-AU" dirty="0" smtClean="0"/>
              <a:t> subsequently withdrew and </a:t>
            </a:r>
            <a:r>
              <a:rPr lang="en-AU" dirty="0"/>
              <a:t>Huang </a:t>
            </a:r>
            <a:r>
              <a:rPr lang="en-AU" dirty="0" err="1" smtClean="0"/>
              <a:t>Zhenhai</a:t>
            </a:r>
            <a:r>
              <a:rPr lang="en-AU" dirty="0" smtClean="0"/>
              <a:t> will almost certainly be approved as the new WG1 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for a </a:t>
            </a:r>
            <a:r>
              <a:rPr lang="en-AU" i="1" dirty="0" smtClean="0"/>
              <a:t>Security Ad Hoc </a:t>
            </a:r>
            <a:r>
              <a:rPr lang="en-AU" dirty="0" smtClean="0"/>
              <a:t>was balloted by SC6 NB’s starting in May 2017</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In Feb 2017, SC6 issued a ballot to NBs that proposed the establishment of a </a:t>
            </a:r>
            <a:r>
              <a:rPr lang="en-AU" i="1" dirty="0" smtClean="0"/>
              <a:t>Security ad hoc</a:t>
            </a:r>
          </a:p>
          <a:p>
            <a:pPr lvl="2"/>
            <a:r>
              <a:rPr lang="en-AU" dirty="0" smtClean="0"/>
              <a:t>See N16548 for </a:t>
            </a:r>
            <a:r>
              <a:rPr lang="en-AU" dirty="0" err="1" smtClean="0"/>
              <a:t>ToR</a:t>
            </a:r>
            <a:r>
              <a:rPr lang="en-AU" dirty="0" smtClean="0"/>
              <a:t> and supporting material</a:t>
            </a:r>
          </a:p>
          <a:p>
            <a:pPr lvl="1"/>
            <a:r>
              <a:rPr lang="en-AU" dirty="0" smtClean="0"/>
              <a:t>The proposed scope and deliverables are:</a:t>
            </a:r>
          </a:p>
          <a:p>
            <a:pPr marL="184150" lvl="2" indent="0">
              <a:buNone/>
            </a:pPr>
            <a:r>
              <a:rPr lang="en-AU" dirty="0" smtClean="0"/>
              <a:t>1. </a:t>
            </a:r>
            <a:r>
              <a:rPr lang="en-AU" i="1" dirty="0" smtClean="0"/>
              <a:t>Scope. </a:t>
            </a:r>
          </a:p>
          <a:p>
            <a:pPr lvl="3"/>
            <a:r>
              <a:rPr lang="en-AU" i="1" dirty="0" smtClean="0"/>
              <a:t>The </a:t>
            </a:r>
            <a:r>
              <a:rPr lang="en-AU" i="1" dirty="0"/>
              <a:t>scope includes</a:t>
            </a:r>
            <a:r>
              <a:rPr lang="en-AU" i="1" dirty="0" smtClean="0"/>
              <a:t>:</a:t>
            </a:r>
          </a:p>
          <a:p>
            <a:pPr marL="804863" lvl="4" indent="0">
              <a:buNone/>
            </a:pPr>
            <a:r>
              <a:rPr lang="en-AU" sz="1400" i="1" dirty="0" smtClean="0"/>
              <a:t>(</a:t>
            </a:r>
            <a:r>
              <a:rPr lang="en-AU" sz="1400" i="1" dirty="0"/>
              <a:t>1) Review the security technologies in the published standards from SC6, and provide amendment or revision project </a:t>
            </a:r>
            <a:r>
              <a:rPr lang="en-AU" sz="1400" i="1" dirty="0" smtClean="0"/>
              <a:t>recommendations</a:t>
            </a:r>
          </a:p>
          <a:p>
            <a:pPr marL="804863" lvl="4" indent="0">
              <a:buNone/>
            </a:pPr>
            <a:r>
              <a:rPr lang="en-AU" sz="1400" i="1" dirty="0" smtClean="0"/>
              <a:t>(2</a:t>
            </a:r>
            <a:r>
              <a:rPr lang="en-AU" sz="1400" i="1" dirty="0"/>
              <a:t>) Handle the comments and dispositions on security technologies of ongoing projects with </a:t>
            </a:r>
            <a:r>
              <a:rPr lang="en-AU" sz="1400" i="1" dirty="0" smtClean="0"/>
              <a:t>controversies.</a:t>
            </a:r>
          </a:p>
          <a:p>
            <a:pPr marL="184150" lvl="2" indent="0">
              <a:buNone/>
            </a:pPr>
            <a:r>
              <a:rPr lang="en-AU" i="1" dirty="0" smtClean="0"/>
              <a:t>2</a:t>
            </a:r>
            <a:r>
              <a:rPr lang="en-AU" i="1" dirty="0"/>
              <a:t>. AHGS </a:t>
            </a:r>
            <a:r>
              <a:rPr lang="en-AU" i="1" dirty="0" smtClean="0"/>
              <a:t>deliverables</a:t>
            </a:r>
          </a:p>
          <a:p>
            <a:pPr lvl="3"/>
            <a:r>
              <a:rPr lang="en-AU" i="1" dirty="0" smtClean="0"/>
              <a:t>Recommend </a:t>
            </a:r>
            <a:r>
              <a:rPr lang="en-AU" i="1" dirty="0"/>
              <a:t>the amendment or revision projects, which are developed in </a:t>
            </a:r>
            <a:r>
              <a:rPr lang="en-AU" i="1" dirty="0" smtClean="0"/>
              <a:t>SC6.</a:t>
            </a:r>
          </a:p>
          <a:p>
            <a:pPr lvl="3"/>
            <a:r>
              <a:rPr lang="en-AU" i="1" dirty="0" smtClean="0"/>
              <a:t>Handle </a:t>
            </a:r>
            <a:r>
              <a:rPr lang="en-AU" i="1" dirty="0"/>
              <a:t>the comments and dispositions on security technologies with controversies, and make sure that the disposition of all the comments get consensus. </a:t>
            </a:r>
            <a:endParaRPr lang="en-AU" i="1" dirty="0" smtClean="0"/>
          </a:p>
          <a:p>
            <a:pPr lvl="3"/>
            <a:r>
              <a:rPr lang="en-AU" i="1" dirty="0" smtClean="0"/>
              <a:t>The </a:t>
            </a:r>
            <a:r>
              <a:rPr lang="en-AU" i="1" dirty="0"/>
              <a:t>AHGS shall provide progress report at the next </a:t>
            </a:r>
            <a:r>
              <a:rPr lang="en-AU" i="1" dirty="0" smtClean="0"/>
              <a:t>meeting.</a:t>
            </a:r>
          </a:p>
          <a:p>
            <a:pPr marL="184150" lvl="2" indent="0">
              <a:buNone/>
            </a:pPr>
            <a:r>
              <a:rPr lang="en-AU" i="1" dirty="0" smtClean="0"/>
              <a:t>3</a:t>
            </a:r>
            <a:r>
              <a:rPr lang="en-AU" i="1" dirty="0"/>
              <a:t>. </a:t>
            </a:r>
            <a:r>
              <a:rPr lang="en-AU" i="1" dirty="0" smtClean="0"/>
              <a:t>Period</a:t>
            </a:r>
          </a:p>
          <a:p>
            <a:pPr lvl="3"/>
            <a:r>
              <a:rPr lang="en-AU" i="1" dirty="0" smtClean="0"/>
              <a:t>The </a:t>
            </a:r>
            <a:r>
              <a:rPr lang="en-AU" i="1" dirty="0"/>
              <a:t>AHGS will continue its work until SC6 resolves to terminate its tasks</a:t>
            </a:r>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890807421"/>
              </p:ext>
            </p:extLst>
          </p:nvPr>
        </p:nvGraphicFramePr>
        <p:xfrm>
          <a:off x="6172200" y="2438400"/>
          <a:ext cx="914400" cy="792163"/>
        </p:xfrm>
        <a:graphic>
          <a:graphicData uri="http://schemas.openxmlformats.org/presentationml/2006/ole">
            <mc:AlternateContent xmlns:mc="http://schemas.openxmlformats.org/markup-compatibility/2006">
              <mc:Choice xmlns:v="urn:schemas-microsoft-com:vml" Requires="v">
                <p:oleObj spid="_x0000_s271388"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6172200" y="24384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During the ballot, IEEE 802 was accused of violating the JTC1 Directives by the China NB </a:t>
            </a:r>
            <a:endParaRPr lang="en-AU" dirty="0"/>
          </a:p>
        </p:txBody>
      </p:sp>
      <p:sp>
        <p:nvSpPr>
          <p:cNvPr id="3" name="Content Placeholder 2"/>
          <p:cNvSpPr>
            <a:spLocks noGrp="1"/>
          </p:cNvSpPr>
          <p:nvPr>
            <p:ph idx="1"/>
          </p:nvPr>
        </p:nvSpPr>
        <p:spPr/>
        <p:txBody>
          <a:bodyPr/>
          <a:lstStyle/>
          <a:p>
            <a:pPr lvl="1"/>
            <a:r>
              <a:rPr lang="en-AU" dirty="0" smtClean="0"/>
              <a:t>In March 2017, IEEE 802 sent a LS (</a:t>
            </a:r>
            <a:r>
              <a:rPr lang="en-AU" dirty="0" smtClean="0">
                <a:hlinkClick r:id="rId2"/>
              </a:rPr>
              <a:t>N16622</a:t>
            </a:r>
            <a:r>
              <a:rPr lang="en-AU" dirty="0" smtClean="0"/>
              <a:t>) to SC6 that noted</a:t>
            </a:r>
          </a:p>
          <a:p>
            <a:pPr lvl="2"/>
            <a:r>
              <a:rPr lang="en-AU" i="1" dirty="0" smtClean="0"/>
              <a:t>… while </a:t>
            </a:r>
            <a:r>
              <a:rPr lang="en-AU" i="1" dirty="0"/>
              <a:t>IEEE 802 supports the general goals of the proposed SC 6 Security Ad Hoc Group to improve security, IEEE 802 believes it will be more productive for a China NB representative to work directly with IEEE 802 security experts at an IEEE 802 meeting to resolve the China NB’s concerns relating to ISO/IEC/IEEE 8802-1X </a:t>
            </a:r>
            <a:endParaRPr lang="en-AU" i="1" dirty="0" smtClean="0"/>
          </a:p>
          <a:p>
            <a:pPr lvl="1"/>
            <a:r>
              <a:rPr lang="en-AU" dirty="0" smtClean="0"/>
              <a:t>Technical issues within the SC6 Secretariat meant that it was not published by SC6 until 10 May, just before the ballot close on 17 May</a:t>
            </a:r>
          </a:p>
          <a:p>
            <a:pPr lvl="1"/>
            <a:r>
              <a:rPr lang="en-AU" dirty="0" smtClean="0"/>
              <a:t>China NB subsequently protested (</a:t>
            </a:r>
            <a:r>
              <a:rPr lang="en-AU" dirty="0" smtClean="0">
                <a:hlinkClick r:id="rId3"/>
              </a:rPr>
              <a:t>N16630</a:t>
            </a:r>
            <a:r>
              <a:rPr lang="en-AU" dirty="0" smtClean="0"/>
              <a:t>) on the basis that IEEE 802’s LS violated JTC1 Directives</a:t>
            </a:r>
          </a:p>
          <a:p>
            <a:pPr lvl="2"/>
            <a:r>
              <a:rPr lang="en-AU" dirty="0" smtClean="0"/>
              <a:t>The China NB cited text that was clearly not relevant</a:t>
            </a:r>
          </a:p>
          <a:p>
            <a:pPr lvl="1"/>
            <a:r>
              <a:rPr lang="en-AU" dirty="0" smtClean="0"/>
              <a:t>IEEE 802 developed a reply LS but it was not sent because IEEE-SA staff wanted an opportunity to work with ISO staff</a:t>
            </a:r>
          </a:p>
          <a:p>
            <a:pPr lvl="2"/>
            <a:r>
              <a:rPr lang="en-AU" dirty="0" smtClean="0"/>
              <a:t>By the time this process completed the proposed LS was no longer current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spTree>
    <p:extLst>
      <p:ext uri="{BB962C8B-B14F-4D97-AF65-F5344CB8AC3E}">
        <p14:creationId xmlns:p14="http://schemas.microsoft.com/office/powerpoint/2010/main" val="8669922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a response from ISO staff in relation to the China NB protest</a:t>
            </a: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t>On 23 Aug ISO staff wrote</a:t>
            </a:r>
          </a:p>
          <a:p>
            <a:pPr lvl="1"/>
            <a:r>
              <a:rPr lang="en-US" i="1" dirty="0"/>
              <a:t>Thank you for your patience while I got around to looking into this issue.  I have reviewed both documents (6N16622 and 6N16630) carefully.  </a:t>
            </a:r>
            <a:endParaRPr lang="en-AU" sz="2000" i="1" dirty="0"/>
          </a:p>
          <a:p>
            <a:pPr lvl="1"/>
            <a:r>
              <a:rPr lang="en-US" i="1" dirty="0"/>
              <a:t>First and foremost, and just to make the point clear, both SAC, as a P-member in JTC 1/SC 6, and IEEE, as a liaison organization in JTC 1/SC 6, have the right to submit comments on any matters of JTC 1/SC 6 business.  </a:t>
            </a:r>
            <a:endParaRPr lang="en-AU" sz="2000" i="1" dirty="0"/>
          </a:p>
          <a:p>
            <a:pPr lvl="1"/>
            <a:r>
              <a:rPr lang="en-US" i="1" dirty="0"/>
              <a:t>The protestation contained in 6N16630 was addressed to the leadership of JTC 1/SC 6 and was circulated to the committee for information.  I have not received the concern directly.  Further, I note that the Secretary circulated 6N16630 to the committee for information.  </a:t>
            </a:r>
            <a:endParaRPr lang="en-AU" sz="2000" i="1" dirty="0"/>
          </a:p>
          <a:p>
            <a:pPr lvl="1"/>
            <a:r>
              <a:rPr lang="en-US" i="1" dirty="0"/>
              <a:t>I have contacted the Chair and Secretary seeking answers to some questions mainly concerning what their next steps, if any, will be</a:t>
            </a:r>
            <a:r>
              <a:rPr lang="en-US" i="1" dirty="0" smtClean="0"/>
              <a:t>.</a:t>
            </a:r>
            <a:endParaRPr lang="en-AU" sz="20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91663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September 2017 in Hawaii</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2"/>
            <a:r>
              <a:rPr lang="en-AU" dirty="0" smtClean="0"/>
              <a:t>Results of meeting in Korea</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a:t>
            </a:r>
            <a:r>
              <a:rPr lang="en-AU" i="1" dirty="0" smtClean="0"/>
              <a:t>Security ad hoc </a:t>
            </a:r>
            <a:r>
              <a:rPr lang="en-AU" dirty="0" smtClean="0"/>
              <a:t>passed with comments, and so a CRM was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 – </a:t>
            </a:r>
            <a:r>
              <a:rPr lang="en-AU" dirty="0" smtClean="0">
                <a:hlinkClick r:id="rId2"/>
              </a:rPr>
              <a:t>N16637</a:t>
            </a:r>
            <a:r>
              <a:rPr lang="en-AU" dirty="0" smtClean="0"/>
              <a:t>)</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07233324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Resolutions from China NB to the </a:t>
            </a:r>
            <a:r>
              <a:rPr lang="en-AU" i="1" dirty="0" smtClean="0"/>
              <a:t>Security ad hoc </a:t>
            </a:r>
            <a:r>
              <a:rPr lang="en-AU" dirty="0" smtClean="0"/>
              <a:t>ballot reject every comment from US, CA, NL &amp; UK</a:t>
            </a:r>
            <a:endParaRPr lang="en-AU" dirty="0"/>
          </a:p>
        </p:txBody>
      </p:sp>
      <p:sp>
        <p:nvSpPr>
          <p:cNvPr id="3" name="Content Placeholder 2"/>
          <p:cNvSpPr>
            <a:spLocks noGrp="1"/>
          </p:cNvSpPr>
          <p:nvPr>
            <p:ph idx="1"/>
          </p:nvPr>
        </p:nvSpPr>
        <p:spPr/>
        <p:txBody>
          <a:bodyPr/>
          <a:lstStyle/>
          <a:p>
            <a:pPr lvl="1"/>
            <a:r>
              <a:rPr lang="en-AU" dirty="0" smtClean="0"/>
              <a:t>A proposed resolution comments (</a:t>
            </a:r>
            <a:r>
              <a:rPr lang="en-AU" u="sng" dirty="0" smtClean="0">
                <a:hlinkClick r:id="rId2"/>
              </a:rPr>
              <a:t>N16700</a:t>
            </a:r>
            <a:r>
              <a:rPr lang="en-AU" u="sng" dirty="0" smtClean="0"/>
              <a:t>) </a:t>
            </a:r>
            <a:r>
              <a:rPr lang="en-AU" dirty="0" smtClean="0"/>
              <a:t>on the proposal for a Security ad hoc has now been published for discussion at a CRM during the next WG1 meeting</a:t>
            </a:r>
          </a:p>
          <a:p>
            <a:pPr lvl="1"/>
            <a:r>
              <a:rPr lang="en-AU" dirty="0" smtClean="0"/>
              <a:t>It essentially suggests that all the comments from Canada, Netherlands, UK and US are rejected, by providing counters for every comment</a:t>
            </a:r>
          </a:p>
          <a:p>
            <a:pPr lvl="2"/>
            <a:r>
              <a:rPr lang="en-AU" dirty="0" smtClean="0"/>
              <a:t>Rejects NL preference that issues related to IEEE 802 be dealt with in IEEE 802 by referring to previously debunked China NB allegations</a:t>
            </a:r>
          </a:p>
          <a:p>
            <a:pPr lvl="2"/>
            <a:r>
              <a:rPr lang="en-AU" dirty="0" smtClean="0"/>
              <a:t>Rejects UK process based objection</a:t>
            </a:r>
          </a:p>
          <a:p>
            <a:pPr lvl="2"/>
            <a:r>
              <a:rPr lang="en-AU" dirty="0" smtClean="0"/>
              <a:t>Rejects CA objection that all known issues have been dealt with by </a:t>
            </a:r>
            <a:r>
              <a:rPr lang="en-AU" dirty="0"/>
              <a:t>referring to </a:t>
            </a:r>
            <a:r>
              <a:rPr lang="en-AU" dirty="0" smtClean="0"/>
              <a:t>previous China </a:t>
            </a:r>
            <a:r>
              <a:rPr lang="en-AU" dirty="0"/>
              <a:t>NB </a:t>
            </a:r>
            <a:r>
              <a:rPr lang="en-AU" dirty="0" smtClean="0"/>
              <a:t>allegations; also rejects process based objections</a:t>
            </a:r>
          </a:p>
          <a:p>
            <a:pPr lvl="2"/>
            <a:r>
              <a:rPr lang="en-AU" dirty="0" smtClean="0"/>
              <a:t>Rejects US objection to </a:t>
            </a:r>
            <a:r>
              <a:rPr lang="en-AU" dirty="0" err="1" smtClean="0"/>
              <a:t>ToR</a:t>
            </a:r>
            <a:r>
              <a:rPr lang="en-AU" dirty="0" smtClean="0"/>
              <a:t> on the incorrect basis that the </a:t>
            </a:r>
            <a:r>
              <a:rPr lang="en-AU" dirty="0" err="1" smtClean="0"/>
              <a:t>ToR</a:t>
            </a:r>
            <a:r>
              <a:rPr lang="en-AU" dirty="0" smtClean="0"/>
              <a:t> have already been approved by the NBs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503027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assertions that the </a:t>
            </a:r>
            <a:r>
              <a:rPr lang="en-AU" dirty="0" err="1" smtClean="0"/>
              <a:t>ToR</a:t>
            </a:r>
            <a:r>
              <a:rPr lang="en-AU" dirty="0" smtClean="0"/>
              <a:t> has already been approved by the SC6 NBs is incorrect</a:t>
            </a:r>
            <a:endParaRPr lang="en-AU" dirty="0"/>
          </a:p>
        </p:txBody>
      </p:sp>
      <p:sp>
        <p:nvSpPr>
          <p:cNvPr id="3" name="Content Placeholder 2"/>
          <p:cNvSpPr>
            <a:spLocks noGrp="1"/>
          </p:cNvSpPr>
          <p:nvPr>
            <p:ph idx="1"/>
          </p:nvPr>
        </p:nvSpPr>
        <p:spPr/>
        <p:txBody>
          <a:bodyPr/>
          <a:lstStyle/>
          <a:p>
            <a:pPr lvl="1"/>
            <a:r>
              <a:rPr lang="en-AU" dirty="0" smtClean="0"/>
              <a:t>The proposed resolutions reject 8 out of 10 of the US NB comments on the basis that the </a:t>
            </a:r>
            <a:r>
              <a:rPr lang="en-AU" dirty="0" err="1" smtClean="0"/>
              <a:t>ToR</a:t>
            </a:r>
            <a:r>
              <a:rPr lang="en-AU" dirty="0" smtClean="0"/>
              <a:t> of the Security ad hoc have already been approved by an SC6 ballot</a:t>
            </a:r>
          </a:p>
          <a:p>
            <a:pPr lvl="1"/>
            <a:r>
              <a:rPr lang="en-AU" dirty="0" smtClean="0"/>
              <a:t>The reality is that this claim is false; the only approval by the SC6 NBs was the vote in Tunisia to approve the ballot on the Security ad hoc </a:t>
            </a:r>
          </a:p>
          <a:p>
            <a:pPr lvl="2"/>
            <a:r>
              <a:rPr lang="en-AU" i="1" dirty="0"/>
              <a:t>SC 6 instructs its Secretariat to issue </a:t>
            </a:r>
            <a:r>
              <a:rPr lang="en-AU" dirty="0"/>
              <a:t>a</a:t>
            </a:r>
            <a:r>
              <a:rPr lang="en-AU" i="1" dirty="0"/>
              <a:t> ballot for establishment of an Ad-hoc Group on Security under SC 6/WG 1, whose </a:t>
            </a:r>
            <a:r>
              <a:rPr lang="en-AU" i="1" dirty="0" err="1"/>
              <a:t>ToR</a:t>
            </a:r>
            <a:r>
              <a:rPr lang="en-AU" i="1" dirty="0"/>
              <a:t> is defined in WG1N085. WG1N084 is circulated to provide background information on the need for this Ad-hoc Group</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1977512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 least one NB also submitted proposed comment resolutions</a:t>
            </a:r>
            <a:endParaRPr lang="en-AU" dirty="0"/>
          </a:p>
        </p:txBody>
      </p:sp>
      <p:sp>
        <p:nvSpPr>
          <p:cNvPr id="3" name="Content Placeholder 2"/>
          <p:cNvSpPr>
            <a:spLocks noGrp="1"/>
          </p:cNvSpPr>
          <p:nvPr>
            <p:ph idx="1"/>
          </p:nvPr>
        </p:nvSpPr>
        <p:spPr/>
        <p:txBody>
          <a:bodyPr/>
          <a:lstStyle/>
          <a:p>
            <a:pPr lvl="1"/>
            <a:r>
              <a:rPr lang="en-AU" dirty="0" smtClean="0"/>
              <a:t>The US NB submitted </a:t>
            </a:r>
            <a:r>
              <a:rPr lang="en-AU" dirty="0"/>
              <a:t>proposed comment </a:t>
            </a:r>
            <a:r>
              <a:rPr lang="en-AU" dirty="0" smtClean="0"/>
              <a:t>resolutions (</a:t>
            </a:r>
            <a:r>
              <a:rPr lang="en-AU" dirty="0" smtClean="0">
                <a:hlinkClick r:id="rId2"/>
              </a:rPr>
              <a:t>N16716</a:t>
            </a:r>
            <a:r>
              <a:rPr lang="en-AU" dirty="0" smtClean="0"/>
              <a:t>)</a:t>
            </a:r>
          </a:p>
          <a:p>
            <a:pPr lvl="2"/>
            <a:r>
              <a:rPr lang="en-AU" dirty="0" smtClean="0"/>
              <a:t>They pointed out that the </a:t>
            </a:r>
            <a:r>
              <a:rPr lang="en-AU" i="1" dirty="0" smtClean="0"/>
              <a:t>Security ad hoc </a:t>
            </a:r>
            <a:r>
              <a:rPr lang="en-AU" dirty="0" smtClean="0"/>
              <a:t>violated the JTC1 Directives because ad </a:t>
            </a:r>
            <a:r>
              <a:rPr lang="en-AU" dirty="0" err="1" smtClean="0"/>
              <a:t>hocs</a:t>
            </a:r>
            <a:r>
              <a:rPr lang="en-AU" dirty="0" smtClean="0"/>
              <a:t> are not allowed to be ongoing in JTC1</a:t>
            </a:r>
          </a:p>
          <a:p>
            <a:pPr lvl="2"/>
            <a:r>
              <a:rPr lang="en-AU" dirty="0" smtClean="0"/>
              <a:t>Dorothy Stanley represented the US NB in Korea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8061613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call for participation in the Security ad hoc has been issued</a:t>
            </a:r>
            <a:endParaRPr lang="en-AU" dirty="0"/>
          </a:p>
        </p:txBody>
      </p:sp>
      <p:sp>
        <p:nvSpPr>
          <p:cNvPr id="3" name="Content Placeholder 2"/>
          <p:cNvSpPr>
            <a:spLocks noGrp="1"/>
          </p:cNvSpPr>
          <p:nvPr>
            <p:ph idx="1"/>
          </p:nvPr>
        </p:nvSpPr>
        <p:spPr/>
        <p:txBody>
          <a:bodyPr/>
          <a:lstStyle/>
          <a:p>
            <a:pPr lvl="1"/>
            <a:r>
              <a:rPr lang="en-AU" dirty="0"/>
              <a:t>A call for </a:t>
            </a:r>
            <a:r>
              <a:rPr lang="en-AU" dirty="0" smtClean="0"/>
              <a:t>participation by NBs </a:t>
            </a:r>
            <a:r>
              <a:rPr lang="en-AU" dirty="0"/>
              <a:t>in </a:t>
            </a:r>
            <a:r>
              <a:rPr lang="en-AU" dirty="0" smtClean="0"/>
              <a:t>SC6’s proposed </a:t>
            </a:r>
            <a:r>
              <a:rPr lang="en-AU" dirty="0"/>
              <a:t>Security ad hoc has been </a:t>
            </a:r>
            <a:r>
              <a:rPr lang="en-AU" dirty="0" smtClean="0"/>
              <a:t>issued (N16714)</a:t>
            </a:r>
          </a:p>
          <a:p>
            <a:pPr lvl="1"/>
            <a:r>
              <a:rPr lang="en-AU" dirty="0" smtClean="0"/>
              <a:t>The claimed scope is:</a:t>
            </a:r>
          </a:p>
          <a:p>
            <a:pPr lvl="2"/>
            <a:r>
              <a:rPr lang="en-AU" b="0" i="1" dirty="0"/>
              <a:t>Review the security technologies in the published standards from SC6, and </a:t>
            </a:r>
            <a:r>
              <a:rPr lang="en-AU" b="0" i="1" dirty="0" smtClean="0"/>
              <a:t>provide amendment </a:t>
            </a:r>
            <a:r>
              <a:rPr lang="en-AU" b="0" i="1" dirty="0"/>
              <a:t>or revision project </a:t>
            </a:r>
            <a:r>
              <a:rPr lang="en-AU" b="0" i="1" dirty="0" smtClean="0"/>
              <a:t>recommendations</a:t>
            </a:r>
            <a:endParaRPr lang="en-AU" b="0" i="1" dirty="0"/>
          </a:p>
          <a:p>
            <a:pPr lvl="2"/>
            <a:r>
              <a:rPr lang="en-AU" b="0" i="1" dirty="0"/>
              <a:t>Handle the comments and dispositions on security technologies of ongoing projects </a:t>
            </a:r>
            <a:r>
              <a:rPr lang="en-AU" b="0" i="1" dirty="0" smtClean="0"/>
              <a:t>with controversies</a:t>
            </a:r>
          </a:p>
          <a:p>
            <a:pPr lvl="2"/>
            <a:r>
              <a:rPr lang="en-AU" b="0" i="1" dirty="0" smtClean="0"/>
              <a:t>Prepare </a:t>
            </a:r>
            <a:r>
              <a:rPr lang="en-AU" b="0" i="1" dirty="0"/>
              <a:t>a draft technical report </a:t>
            </a:r>
            <a:endParaRPr lang="en-AU" b="0" i="1" dirty="0" smtClean="0"/>
          </a:p>
          <a:p>
            <a:pPr lvl="1"/>
            <a:r>
              <a:rPr lang="en-AU" dirty="0" smtClean="0"/>
              <a:t>Expert nominations and comments were requested by 20 Oct 2017</a:t>
            </a:r>
          </a:p>
          <a:p>
            <a:pPr lvl="2"/>
            <a:r>
              <a:rPr lang="en-AU" dirty="0" smtClean="0">
                <a:solidFill>
                  <a:srgbClr val="FF0000"/>
                </a:solidFill>
              </a:rPr>
              <a:t>Who responded?</a:t>
            </a:r>
          </a:p>
          <a:p>
            <a:pPr lvl="1"/>
            <a:r>
              <a:rPr lang="en-AU" dirty="0" smtClean="0"/>
              <a:t>Interestingly, IEEE 802 was not invited to participate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6182810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had a representative at the CRM on the Security ad hoc </a:t>
            </a:r>
            <a:endParaRPr lang="en-AU" dirty="0"/>
          </a:p>
        </p:txBody>
      </p:sp>
      <p:sp>
        <p:nvSpPr>
          <p:cNvPr id="3" name="Content Placeholder 2"/>
          <p:cNvSpPr>
            <a:spLocks noGrp="1"/>
          </p:cNvSpPr>
          <p:nvPr>
            <p:ph idx="1"/>
          </p:nvPr>
        </p:nvSpPr>
        <p:spPr/>
        <p:txBody>
          <a:bodyPr/>
          <a:lstStyle/>
          <a:p>
            <a:pPr lvl="1"/>
            <a:r>
              <a:rPr lang="en-AU" dirty="0" smtClean="0"/>
              <a:t>The publication of the proposed comment resolutions on the Security ad hoc made the previous proposed LS (</a:t>
            </a:r>
            <a:r>
              <a:rPr lang="en-AU" dirty="0" smtClean="0">
                <a:hlinkClick r:id="rId2"/>
              </a:rPr>
              <a:t>11-17-0899-01</a:t>
            </a:r>
            <a:r>
              <a:rPr lang="en-AU" dirty="0" smtClean="0"/>
              <a:t>) from IEEE 802 less relevant given its lack of timeliness</a:t>
            </a:r>
          </a:p>
          <a:p>
            <a:pPr lvl="1"/>
            <a:r>
              <a:rPr lang="en-AU" dirty="0" smtClean="0"/>
              <a:t>Instead an IEEE 802 representative was empowered by 820 EC to represent the contents of the original </a:t>
            </a:r>
            <a:r>
              <a:rPr lang="en-AU" dirty="0">
                <a:hlinkClick r:id="rId3"/>
              </a:rPr>
              <a:t>LS to SC6</a:t>
            </a:r>
            <a:r>
              <a:rPr lang="en-AU" dirty="0"/>
              <a:t> </a:t>
            </a:r>
            <a:r>
              <a:rPr lang="en-AU" dirty="0" smtClean="0"/>
              <a:t>from March 2017</a:t>
            </a:r>
          </a:p>
          <a:p>
            <a:pPr lvl="1"/>
            <a:r>
              <a:rPr lang="en-AU" dirty="0" smtClean="0"/>
              <a:t>The IEEE 802 representative argued that IEEE 802’s comments in its LS should also be resolved as part of the comment resolution process</a:t>
            </a:r>
          </a:p>
          <a:p>
            <a:pPr lvl="2"/>
            <a:r>
              <a:rPr lang="en-AU" dirty="0" smtClean="0">
                <a:solidFill>
                  <a:srgbClr val="FF0000"/>
                </a:solidFill>
              </a:rPr>
              <a:t>&lt;tbc&gt;</a:t>
            </a:r>
          </a:p>
          <a:p>
            <a:pPr lvl="1"/>
            <a:r>
              <a:rPr lang="en-AU" dirty="0" smtClean="0"/>
              <a:t>Reps from NBs also commented</a:t>
            </a:r>
          </a:p>
          <a:p>
            <a:pPr lvl="2"/>
            <a:r>
              <a:rPr lang="en-AU" dirty="0">
                <a:solidFill>
                  <a:srgbClr val="FF0000"/>
                </a:solidFill>
              </a:rPr>
              <a:t>&lt;tbc&gt;</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36481210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 (</a:t>
            </a:r>
            <a:r>
              <a:rPr lang="en-AU" dirty="0" smtClean="0">
                <a:hlinkClick r:id="rId2"/>
              </a:rPr>
              <a:t>WG1 N101</a:t>
            </a:r>
            <a:r>
              <a:rPr lang="en-AU" dirty="0" smtClean="0"/>
              <a:t>)</a:t>
            </a:r>
          </a:p>
          <a:p>
            <a:pPr lvl="1"/>
            <a:r>
              <a:rPr lang="en-AU" i="1" dirty="0"/>
              <a:t>1. </a:t>
            </a:r>
            <a:r>
              <a:rPr lang="en-AU" i="1" dirty="0" smtClean="0"/>
              <a:t>Welcome</a:t>
            </a:r>
          </a:p>
          <a:p>
            <a:pPr lvl="1"/>
            <a:r>
              <a:rPr lang="en-AU" i="1" dirty="0" smtClean="0"/>
              <a:t>2</a:t>
            </a:r>
            <a:r>
              <a:rPr lang="en-AU" i="1" dirty="0"/>
              <a:t>. Roll Call of </a:t>
            </a:r>
            <a:r>
              <a:rPr lang="en-AU" i="1" dirty="0" smtClean="0"/>
              <a:t>Delegates</a:t>
            </a:r>
          </a:p>
          <a:p>
            <a:pPr lvl="1"/>
            <a:r>
              <a:rPr lang="en-AU" i="1" dirty="0" smtClean="0"/>
              <a:t>3</a:t>
            </a:r>
            <a:r>
              <a:rPr lang="en-AU" i="1" dirty="0"/>
              <a:t>. Approval of </a:t>
            </a:r>
            <a:r>
              <a:rPr lang="en-AU" i="1" dirty="0" smtClean="0"/>
              <a:t>Agenda</a:t>
            </a:r>
          </a:p>
          <a:p>
            <a:pPr lvl="1"/>
            <a:r>
              <a:rPr lang="en-AU" i="1" dirty="0" smtClean="0"/>
              <a:t>4</a:t>
            </a:r>
            <a:r>
              <a:rPr lang="en-AU" i="1" dirty="0"/>
              <a:t>. Meeting Report on the SC6/WG1 </a:t>
            </a:r>
            <a:r>
              <a:rPr lang="en-AU" i="1" dirty="0" smtClean="0"/>
              <a:t>Meeting</a:t>
            </a:r>
          </a:p>
          <a:p>
            <a:pPr lvl="2"/>
            <a:r>
              <a:rPr lang="en-AU" i="1" dirty="0" smtClean="0"/>
              <a:t>WG1N089</a:t>
            </a:r>
            <a:r>
              <a:rPr lang="en-AU" i="1" dirty="0"/>
              <a:t>: The draft meeting minutes for ISO/IEC JTC 1/SC 6/WG 1 Meeting in Tunis, Tunisia, 6-8 Feb. 2017 </a:t>
            </a:r>
            <a:endParaRPr lang="en-AU" i="1" dirty="0" smtClean="0"/>
          </a:p>
          <a:p>
            <a:pPr lvl="1"/>
            <a:r>
              <a:rPr lang="en-AU" i="1" dirty="0" smtClean="0"/>
              <a:t>5</a:t>
            </a:r>
            <a:r>
              <a:rPr lang="en-AU" i="1" dirty="0"/>
              <a:t>. Convenor-ship of WG </a:t>
            </a:r>
            <a:r>
              <a:rPr lang="en-AU" i="1" dirty="0" smtClean="0"/>
              <a:t>1</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37146970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t>
            </a:r>
            <a:r>
              <a:rPr lang="en-AU" dirty="0"/>
              <a:t>agenda (</a:t>
            </a:r>
            <a:r>
              <a:rPr lang="en-AU" dirty="0">
                <a:hlinkClick r:id="rId2"/>
              </a:rPr>
              <a:t>WG1 N101</a:t>
            </a:r>
            <a:r>
              <a:rPr lang="en-AU" dirty="0"/>
              <a:t>)</a:t>
            </a:r>
            <a:endParaRPr lang="en-AU" dirty="0" smtClean="0"/>
          </a:p>
          <a:p>
            <a:pPr lvl="1"/>
            <a:r>
              <a:rPr lang="en-AU" i="1" dirty="0" smtClean="0"/>
              <a:t>…</a:t>
            </a:r>
          </a:p>
          <a:p>
            <a:pPr lvl="1"/>
            <a:r>
              <a:rPr lang="en-AU" i="1" dirty="0" smtClean="0"/>
              <a:t>6</a:t>
            </a:r>
            <a:r>
              <a:rPr lang="en-AU" i="1" dirty="0"/>
              <a:t>. Study Group and Ad hoc </a:t>
            </a:r>
            <a:r>
              <a:rPr lang="en-AU" i="1" dirty="0" smtClean="0"/>
              <a:t>Group</a:t>
            </a:r>
          </a:p>
          <a:p>
            <a:pPr lvl="2"/>
            <a:r>
              <a:rPr lang="en-AU" i="1" dirty="0" smtClean="0"/>
              <a:t>6.1 </a:t>
            </a:r>
            <a:r>
              <a:rPr lang="en-AU" i="1" dirty="0"/>
              <a:t>Low Power Wide Area Network (</a:t>
            </a:r>
            <a:r>
              <a:rPr lang="en-AU" i="1" dirty="0" smtClean="0"/>
              <a:t>LPWAN)</a:t>
            </a:r>
          </a:p>
          <a:p>
            <a:pPr lvl="2"/>
            <a:r>
              <a:rPr lang="en-AU" i="1" dirty="0" smtClean="0">
                <a:solidFill>
                  <a:srgbClr val="FF0000"/>
                </a:solidFill>
              </a:rPr>
              <a:t>6.2 </a:t>
            </a:r>
            <a:r>
              <a:rPr lang="en-AU" i="1" dirty="0">
                <a:solidFill>
                  <a:srgbClr val="FF0000"/>
                </a:solidFill>
              </a:rPr>
              <a:t>Ad-Hoc Group on Security (</a:t>
            </a:r>
            <a:r>
              <a:rPr lang="en-AU" i="1" dirty="0" smtClean="0">
                <a:solidFill>
                  <a:srgbClr val="FF0000"/>
                </a:solidFill>
              </a:rPr>
              <a:t>AHGS)</a:t>
            </a:r>
          </a:p>
          <a:p>
            <a:pPr lvl="1"/>
            <a:r>
              <a:rPr lang="en-AU" i="1" dirty="0"/>
              <a:t>7. Active Work </a:t>
            </a:r>
            <a:r>
              <a:rPr lang="en-AU" i="1" dirty="0" smtClean="0"/>
              <a:t>Items</a:t>
            </a:r>
          </a:p>
          <a:p>
            <a:pPr lvl="2"/>
            <a:r>
              <a:rPr lang="en-AU" i="1" dirty="0" smtClean="0"/>
              <a:t>7.1 </a:t>
            </a:r>
            <a:r>
              <a:rPr lang="en-AU" i="1" dirty="0"/>
              <a:t>Power Line Communication (PLC</a:t>
            </a:r>
            <a:r>
              <a:rPr lang="en-AU" i="1" dirty="0" smtClean="0"/>
              <a:t>)</a:t>
            </a:r>
          </a:p>
          <a:p>
            <a:pPr lvl="2"/>
            <a:r>
              <a:rPr lang="en-AU" i="1" dirty="0" smtClean="0"/>
              <a:t>7.2 </a:t>
            </a:r>
            <a:r>
              <a:rPr lang="en-AU" i="1" dirty="0"/>
              <a:t>Close Capacitive Coupling Communication (CCCC</a:t>
            </a:r>
            <a:r>
              <a:rPr lang="en-AU" i="1" dirty="0" smtClean="0"/>
              <a:t>)</a:t>
            </a:r>
          </a:p>
          <a:p>
            <a:pPr lvl="2"/>
            <a:r>
              <a:rPr lang="en-AU" i="1" dirty="0" smtClean="0"/>
              <a:t>7.3 </a:t>
            </a:r>
            <a:r>
              <a:rPr lang="en-AU" i="1" dirty="0"/>
              <a:t>Human Body Communication (HBC</a:t>
            </a:r>
            <a:r>
              <a:rPr lang="en-AU" i="1" dirty="0" smtClean="0"/>
              <a:t>)</a:t>
            </a:r>
          </a:p>
          <a:p>
            <a:pPr lvl="1"/>
            <a:r>
              <a:rPr lang="en-AU" i="1" dirty="0"/>
              <a:t>8. Systematic Review</a:t>
            </a:r>
          </a:p>
          <a:p>
            <a:pPr lvl="2"/>
            <a:r>
              <a:rPr lang="en-AU" i="1" dirty="0"/>
              <a:t>8.1 WG1N095：Japan </a:t>
            </a:r>
            <a:r>
              <a:rPr lang="en-AU" i="1" dirty="0" smtClean="0"/>
              <a:t>NB contribution </a:t>
            </a:r>
            <a:r>
              <a:rPr lang="en-AU" i="1" dirty="0"/>
              <a:t>on Systematic Review of ISO/IEC 21481:2012 </a:t>
            </a:r>
            <a:r>
              <a:rPr lang="en-AU" i="1" dirty="0" smtClean="0"/>
              <a:t>(</a:t>
            </a:r>
            <a:r>
              <a:rPr lang="en-AU" i="1" dirty="0"/>
              <a:t>NFCIP-2)</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58581464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SC6/WG1 draft agenda for October did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t>
            </a:r>
            <a:r>
              <a:rPr lang="en-AU" dirty="0"/>
              <a:t>agenda (</a:t>
            </a:r>
            <a:r>
              <a:rPr lang="en-AU" dirty="0">
                <a:hlinkClick r:id="rId2"/>
              </a:rPr>
              <a:t>WG1 N101</a:t>
            </a:r>
            <a:r>
              <a:rPr lang="en-AU" dirty="0"/>
              <a:t>)</a:t>
            </a:r>
            <a:endParaRPr lang="en-AU" dirty="0" smtClean="0"/>
          </a:p>
          <a:p>
            <a:pPr lvl="1"/>
            <a:r>
              <a:rPr lang="en-AU" i="1" dirty="0" smtClean="0"/>
              <a:t>…</a:t>
            </a:r>
          </a:p>
          <a:p>
            <a:pPr lvl="1"/>
            <a:r>
              <a:rPr lang="en-AU" i="1" dirty="0" smtClean="0"/>
              <a:t>9. Liaison</a:t>
            </a:r>
          </a:p>
          <a:p>
            <a:pPr lvl="2"/>
            <a:r>
              <a:rPr lang="en-AU" i="1" dirty="0" smtClean="0"/>
              <a:t>9.1 Liaison with other SDOs</a:t>
            </a:r>
          </a:p>
          <a:p>
            <a:pPr lvl="3"/>
            <a:r>
              <a:rPr lang="en-AU" i="1" dirty="0" smtClean="0">
                <a:solidFill>
                  <a:srgbClr val="FF0000"/>
                </a:solidFill>
              </a:rPr>
              <a:t>WG1N100：IEEE 802: Liaison Report of IEEE 802 ISO/IEC</a:t>
            </a:r>
          </a:p>
          <a:p>
            <a:pPr lvl="3"/>
            <a:r>
              <a:rPr lang="en-AU" i="1" dirty="0" smtClean="0"/>
              <a:t>JTC 1/SC 17</a:t>
            </a:r>
          </a:p>
          <a:p>
            <a:pPr lvl="3"/>
            <a:r>
              <a:rPr lang="en-AU" i="1" dirty="0" smtClean="0"/>
              <a:t>IEC TC 100/TA 15 </a:t>
            </a:r>
          </a:p>
          <a:p>
            <a:pPr lvl="3"/>
            <a:r>
              <a:rPr lang="en-AU" i="1" dirty="0" smtClean="0"/>
              <a:t>WG1N097：ISO/IEC JTC 1/SC 41 </a:t>
            </a:r>
          </a:p>
          <a:p>
            <a:pPr lvl="3"/>
            <a:r>
              <a:rPr lang="en-AU" i="1" dirty="0" smtClean="0"/>
              <a:t>IEEE 1901 WG and ITU-T Q18/15</a:t>
            </a:r>
          </a:p>
          <a:p>
            <a:pPr lvl="2"/>
            <a:r>
              <a:rPr lang="en-AU" i="1" dirty="0" smtClean="0"/>
              <a:t>9.2 Liaison review (including discussion on new relation establishment with other SDOs)</a:t>
            </a:r>
          </a:p>
          <a:p>
            <a:pPr lvl="1"/>
            <a:r>
              <a:rPr lang="en-AU" i="1" dirty="0" smtClean="0"/>
              <a:t>10. Other Business </a:t>
            </a:r>
          </a:p>
          <a:p>
            <a:pPr lvl="1"/>
            <a:r>
              <a:rPr lang="en-AU" i="1" dirty="0" smtClean="0"/>
              <a:t>11. Development, Review, and Approval of Draft WG1 Resolutions </a:t>
            </a:r>
          </a:p>
          <a:p>
            <a:pPr lvl="1"/>
            <a:r>
              <a:rPr lang="en-AU" i="1" dirty="0" smtClean="0"/>
              <a:t>12. Close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409281975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be interested in a LS from IEC TC100 to SC6/WG1 related to back scattered Wi-Fi</a:t>
            </a:r>
            <a:endParaRPr lang="en-AU" dirty="0"/>
          </a:p>
        </p:txBody>
      </p:sp>
      <p:sp>
        <p:nvSpPr>
          <p:cNvPr id="3" name="Content Placeholder 2"/>
          <p:cNvSpPr>
            <a:spLocks noGrp="1"/>
          </p:cNvSpPr>
          <p:nvPr>
            <p:ph idx="1"/>
          </p:nvPr>
        </p:nvSpPr>
        <p:spPr/>
        <p:txBody>
          <a:bodyPr/>
          <a:lstStyle/>
          <a:p>
            <a:pPr lvl="1"/>
            <a:r>
              <a:rPr lang="en-AU" dirty="0" smtClean="0"/>
              <a:t>SC6/WG1 received a LS from IEC TC100 (N102)</a:t>
            </a:r>
          </a:p>
          <a:p>
            <a:pPr lvl="1"/>
            <a:r>
              <a:rPr lang="en-AU" dirty="0" smtClean="0"/>
              <a:t>The LS </a:t>
            </a:r>
            <a:r>
              <a:rPr lang="en-AU" dirty="0"/>
              <a:t>d</a:t>
            </a:r>
            <a:r>
              <a:rPr lang="en-AU" dirty="0" smtClean="0"/>
              <a:t>escribed a TR on “</a:t>
            </a:r>
            <a:r>
              <a:rPr lang="en-AU" dirty="0"/>
              <a:t>Wi-Fi Backscatter Communication protocol for RF wireless power </a:t>
            </a:r>
            <a:r>
              <a:rPr lang="en-AU" dirty="0" smtClean="0"/>
              <a:t>transmission”</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10247738"/>
              </p:ext>
            </p:extLst>
          </p:nvPr>
        </p:nvGraphicFramePr>
        <p:xfrm>
          <a:off x="720969" y="3124200"/>
          <a:ext cx="914400" cy="792163"/>
        </p:xfrm>
        <a:graphic>
          <a:graphicData uri="http://schemas.openxmlformats.org/presentationml/2006/ole">
            <mc:AlternateContent xmlns:mc="http://schemas.openxmlformats.org/markup-compatibility/2006">
              <mc:Choice xmlns:v="urn:schemas-microsoft-com:vml" Requires="v">
                <p:oleObj spid="_x0000_s272388" name="Acrobat Document" showAsIcon="1" r:id="rId3" imgW="914400" imgH="792360" progId="AcroExch.Document.DC">
                  <p:embed/>
                </p:oleObj>
              </mc:Choice>
              <mc:Fallback>
                <p:oleObj name="Acrobat Document" showAsIcon="1" r:id="rId3" imgW="914400" imgH="792360" progId="AcroExch.Document.DC">
                  <p:embed/>
                  <p:pic>
                    <p:nvPicPr>
                      <p:cNvPr id="0" name=""/>
                      <p:cNvPicPr/>
                      <p:nvPr/>
                    </p:nvPicPr>
                    <p:blipFill>
                      <a:blip r:embed="rId4"/>
                      <a:stretch>
                        <a:fillRect/>
                      </a:stretch>
                    </p:blipFill>
                    <p:spPr>
                      <a:xfrm>
                        <a:off x="720969" y="31242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50718510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12360</Words>
  <Application>Microsoft Office PowerPoint</Application>
  <PresentationFormat>On-screen Show (4:3)</PresentationFormat>
  <Paragraphs>1974</Paragraphs>
  <Slides>137</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137</vt:i4>
      </vt:variant>
    </vt:vector>
  </HeadingPairs>
  <TitlesOfParts>
    <vt:vector size="143" baseType="lpstr">
      <vt:lpstr>Arial</vt:lpstr>
      <vt:lpstr>Times New Roman</vt:lpstr>
      <vt:lpstr>Wingdings</vt:lpstr>
      <vt:lpstr>802-11-Submission</vt:lpstr>
      <vt:lpstr>Acrobat Document</vt:lpstr>
      <vt:lpstr>Packager Shell Object</vt:lpstr>
      <vt:lpstr>IEEE 802 JTC1 Standing Committee Nov 2017 agenda for Orlando</vt:lpstr>
      <vt:lpstr>This document will be used to run the IEEE 802 JTC1 SC meetings in Orlando in Nov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Nov 2017 plenary meeting in Orlando</vt:lpstr>
      <vt:lpstr>The IEEE 802 JTC1 SC regular meeting has a high level list of agenda items to be considered</vt:lpstr>
      <vt:lpstr>The IEEE 802 JTC1 SC will consider approving its agenda for its Orlando meeting</vt:lpstr>
      <vt:lpstr>The IEEE 802 JTC1 SC will consider approval of the minutes of its Hawaii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26 standards completely through the PSDO ratification process</vt:lpstr>
      <vt:lpstr>IEEE 802 has pushed 26 standards completely through the PSDO ratification process</vt:lpstr>
      <vt:lpstr>IEEE 802 has pushed 26 standards completely through the PSDO ratification process</vt:lpstr>
      <vt:lpstr>IEEE 802.1 has sixteen standards in the pipeline for ratification under the PSDO</vt:lpstr>
      <vt:lpstr>IEEE 802.1 has sixteen standards in the pipeline for ratification under the PSDO</vt:lpstr>
      <vt:lpstr>IEEE 802.1Qbu FDIS ballot passed &amp; is waiting for publication</vt:lpstr>
      <vt:lpstr>IEEE 802.1Qbz FDIS ballot passed &amp; is waiting for publication</vt:lpstr>
      <vt:lpstr>IEEE 802.1AC-Rev FDIS ballot closes 5 March 2018</vt:lpstr>
      <vt:lpstr>IEEE 802.1Qcd-2015 FDIS ballot closes 1 Dec 2017</vt:lpstr>
      <vt:lpstr>IEEE 802d is waiting for start of FDIS ballot</vt:lpstr>
      <vt:lpstr>IEEE 802.1AEcg 60-day pre-ballot passed on 7 Sept 2017 and requires comment resolution</vt:lpstr>
      <vt:lpstr>There was one comment received on the IEEE 802.1AEcg 60-day pre-ballot</vt:lpstr>
      <vt:lpstr>There was one comment received on the IEEE 802.1AEcg 60-day pre-ballot</vt:lpstr>
      <vt:lpstr>IEEE 802.1CB will be submitted to PSDO soon</vt:lpstr>
      <vt:lpstr>IEEE 802.1Qci 60-day pre-ballot closes on 9 Dec 2017</vt:lpstr>
      <vt:lpstr>IEEE 802.1Qch will be submitted to PSDO soon</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802.1AR-Rev will be liaised for information</vt:lpstr>
      <vt:lpstr>IEEE 802.3 has thirteen standards in the pipeline for ratification under the PSDO</vt:lpstr>
      <vt:lpstr>IEEE 802.3bw FDIS ballot passed but a response required</vt:lpstr>
      <vt:lpstr>There was one comment received on the IEEE 802.3bw FDIS ballot</vt:lpstr>
      <vt:lpstr>There was one comment received on the IEEE 802.3bw FDIS ballot</vt:lpstr>
      <vt:lpstr>IEEE 802.3bp FDIS ballot passed &amp; is waiting for publication</vt:lpstr>
      <vt:lpstr>IEEE 802.3bn is waiting for start of FDIS</vt:lpstr>
      <vt:lpstr>IEEE 802.3bq FDIS ballot passed &amp; is waiting for publication</vt:lpstr>
      <vt:lpstr>IEEE 802.3br FDIS ballot passed &amp; is waiting for publication</vt:lpstr>
      <vt:lpstr>IEEE 802.3by FDIS ballot passed &amp; is waiting for publication</vt:lpstr>
      <vt:lpstr>IEEE 802.3bv is waiting for start of FDIS ballot</vt:lpstr>
      <vt:lpstr>IEEE 802.3bu is waiting for start of FDIS ballot</vt:lpstr>
      <vt:lpstr>IEEE 802.3bz FDIS ballot passed &amp; waiting for publication</vt:lpstr>
      <vt:lpstr>IEEE 802.3/Cor 1 FDIS ballot closes 22 Nov 2017</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is waiting for start of FDIS</vt:lpstr>
      <vt:lpstr>IEEE 802.11ai is waiting for start of FDIS</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passed and is now waiting for publication</vt:lpstr>
      <vt:lpstr>IEEE 802.15.4-2015 is waiting for FDIS start</vt:lpstr>
      <vt:lpstr>IEEE 802.15.6-2012 FDIS ballot passed but comments are required</vt:lpstr>
      <vt:lpstr>There were two comment received on the IEEE 802.15.6-2012  FDIS ballot</vt:lpstr>
      <vt:lpstr>There were two comment received on the IEEE 802.15.6-2012  FDIS ballot</vt:lpstr>
      <vt:lpstr>IEEE 802.21 has two standards in the pipeline for ratification under the PSDO</vt:lpstr>
      <vt:lpstr>IEEE 802.21-2017 FDIS closes 27 Feb 2018</vt:lpstr>
      <vt:lpstr>IEEE 802.21.1 60-day ballot passed on 10 July 2017 and is waiting for FDIS to start</vt:lpstr>
      <vt:lpstr>IEEE 802.22 has two standards in the pipeline for ratification under the PSDO</vt:lpstr>
      <vt:lpstr>IEEE 802.22a FDIS ballot passed but is waiting for publication</vt:lpstr>
      <vt:lpstr>IEEE 802.22b FDIS ballot passed but a response is required</vt:lpstr>
      <vt:lpstr>There were two comments received on the IEEE 802.22b FDIS ballot</vt:lpstr>
      <vt:lpstr>There were two comments received on the IEEE 802.22b FDIS ballot</vt:lpstr>
      <vt:lpstr>There were two comments received on the IEEE 802.22b FDIS ballot</vt:lpstr>
      <vt:lpstr>IEEE 802 should recommend that ISO withdraw 802.5 based standards</vt:lpstr>
      <vt:lpstr>IEEE 802 should recommend that ISO withdraw 802.5 based standards</vt:lpstr>
      <vt:lpstr>The last SC6 meeting was held in Oct 2017 in Seoul, Korea</vt:lpstr>
      <vt:lpstr>IEEE 802 had a delegation of six people</vt:lpstr>
      <vt:lpstr>The WG1 Convenor has resigned … and the new Convenor will probably come from China NB</vt:lpstr>
      <vt:lpstr>A proposal for a Security Ad Hoc was balloted by SC6 NB’s starting in May 2017</vt:lpstr>
      <vt:lpstr>During the ballot, IEEE 802 was accused of violating the JTC1 Directives by the China NB </vt:lpstr>
      <vt:lpstr>There was a response from ISO staff in relation to the China NB protest</vt:lpstr>
      <vt:lpstr>The ballot on the proposed Security ad hoc passed with comments, and so a CRM was required</vt:lpstr>
      <vt:lpstr>Resolutions from China NB to the Security ad hoc ballot reject every comment from US, CA, NL &amp; UK</vt:lpstr>
      <vt:lpstr>The assertions that the ToR has already been approved by the SC6 NBs is incorrect</vt:lpstr>
      <vt:lpstr>At least one NB also submitted proposed comment resolutions</vt:lpstr>
      <vt:lpstr>A call for participation in the Security ad hoc has been issued</vt:lpstr>
      <vt:lpstr>IEEE 802 had a representative at the CRM on the Security ad hoc </vt:lpstr>
      <vt:lpstr>The SC6/WG1 draft agenda for October did not include much of real interest</vt:lpstr>
      <vt:lpstr>The SC6/WG1 draft agenda for October did not include much of real interest</vt:lpstr>
      <vt:lpstr>The SC6/WG1 draft agenda for October did not include much of real interest</vt:lpstr>
      <vt:lpstr>The SC may be interested in a LS from IEC TC100 to SC6/WG1 related to back scattered Wi-Fi</vt:lpstr>
      <vt:lpstr>WG7 discussed a new security architecture</vt:lpstr>
      <vt:lpstr>WG7 has been discussing a possible WLAN cloud project</vt:lpstr>
      <vt:lpstr>WG7 has been discussing a possible WLAN cloud project</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2017-10-20T05:16:13Z</dcterms:modified>
</cp:coreProperties>
</file>