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9"/>
  </p:notesMasterIdLst>
  <p:handoutMasterIdLst>
    <p:handoutMasterId r:id="rId140"/>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992" r:id="rId42"/>
    <p:sldId id="1995" r:id="rId43"/>
    <p:sldId id="1692" r:id="rId44"/>
    <p:sldId id="1694" r:id="rId45"/>
    <p:sldId id="1695" r:id="rId46"/>
    <p:sldId id="1696" r:id="rId47"/>
    <p:sldId id="1697" r:id="rId48"/>
    <p:sldId id="1716" r:id="rId49"/>
    <p:sldId id="1717" r:id="rId50"/>
    <p:sldId id="1718" r:id="rId51"/>
    <p:sldId id="1851" r:id="rId52"/>
    <p:sldId id="1864" r:id="rId53"/>
    <p:sldId id="1945" r:id="rId54"/>
    <p:sldId id="1946" r:id="rId55"/>
    <p:sldId id="1688" r:id="rId56"/>
    <p:sldId id="1702" r:id="rId57"/>
    <p:sldId id="1703" r:id="rId58"/>
    <p:sldId id="1704" r:id="rId59"/>
    <p:sldId id="1978" r:id="rId60"/>
    <p:sldId id="1705" r:id="rId61"/>
    <p:sldId id="1706" r:id="rId62"/>
    <p:sldId id="1707" r:id="rId63"/>
    <p:sldId id="1708" r:id="rId64"/>
    <p:sldId id="1709" r:id="rId65"/>
    <p:sldId id="1710" r:id="rId66"/>
    <p:sldId id="1790" r:id="rId67"/>
    <p:sldId id="1698" r:id="rId68"/>
    <p:sldId id="1699" r:id="rId69"/>
    <p:sldId id="1700" r:id="rId70"/>
    <p:sldId id="1701" r:id="rId71"/>
    <p:sldId id="1993" r:id="rId72"/>
    <p:sldId id="1994" r:id="rId73"/>
    <p:sldId id="1711" r:id="rId74"/>
    <p:sldId id="1712" r:id="rId75"/>
    <p:sldId id="1713" r:id="rId76"/>
    <p:sldId id="1679" r:id="rId77"/>
    <p:sldId id="1583" r:id="rId78"/>
    <p:sldId id="1629" r:id="rId79"/>
    <p:sldId id="1971" r:id="rId80"/>
    <p:sldId id="1972" r:id="rId81"/>
    <p:sldId id="1979" r:id="rId82"/>
    <p:sldId id="2002" r:id="rId83"/>
    <p:sldId id="2003" r:id="rId84"/>
    <p:sldId id="1641" r:id="rId85"/>
    <p:sldId id="2001" r:id="rId86"/>
    <p:sldId id="1952" r:id="rId87"/>
    <p:sldId id="1887" r:id="rId88"/>
    <p:sldId id="1997" r:id="rId89"/>
    <p:sldId id="1973" r:id="rId90"/>
    <p:sldId id="1956" r:id="rId91"/>
    <p:sldId id="1983" r:id="rId92"/>
    <p:sldId id="1986" r:id="rId93"/>
    <p:sldId id="1998" r:id="rId94"/>
    <p:sldId id="1996" r:id="rId95"/>
    <p:sldId id="1984" r:id="rId96"/>
    <p:sldId id="1957" r:id="rId97"/>
    <p:sldId id="1999" r:id="rId98"/>
    <p:sldId id="2000" r:id="rId99"/>
    <p:sldId id="2005" r:id="rId100"/>
    <p:sldId id="1974" r:id="rId101"/>
    <p:sldId id="1954" r:id="rId102"/>
    <p:sldId id="1955"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09" d="100"/>
          <a:sy n="109" d="100"/>
        </p:scale>
        <p:origin x="1483" y="101"/>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802.11-17/1550r2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564-00-0jtc-minutes-of-hawaii-meeting-in-sep-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grouper.ieee.org/groups/802/minutes/jul2008/20080714-opening-minutes-v1.pdf" TargetMode="External"/><Relationship Id="rId2" Type="http://schemas.openxmlformats.org/officeDocument/2006/relationships/hyperlink" Target="https://www.iso.org/standard/29923.html"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8.xml.rels><?xml version="1.0" encoding="UTF-8" standalone="yes"?>
<Relationships xmlns="http://schemas.openxmlformats.org/package/2006/relationships"><Relationship Id="rId3" Type="http://schemas.openxmlformats.org/officeDocument/2006/relationships/hyperlink" Target="http://isotc.iso.org/livelink/livelink?func=ll&amp;objId=18924458&amp;objAction=Open&amp;viewType=1" TargetMode="External"/><Relationship Id="rId2" Type="http://schemas.openxmlformats.org/officeDocument/2006/relationships/hyperlink" Target="http://isotc.iso.org/livelink/livelink?func=ll&amp;objId=18923094&amp;objAction=Open&amp;viewType=1"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sotc.iso.org/livelink/livelink?func=ll&amp;objId=18949664&amp;objAction=Open&amp;viewType=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sotc.iso.org/livelink/livelink?func=ll&amp;objId=19298731&amp;objAction=Open"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a:t>
            </a:r>
            <a:r>
              <a:rPr lang="en-US" b="0" dirty="0" smtClean="0">
                <a:solidFill>
                  <a:schemeClr val="accent2">
                    <a:lumMod val="50000"/>
                  </a:schemeClr>
                </a:solidFill>
              </a:rPr>
              <a:t>October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802 security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876741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61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61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solidFill>
                  <a:srgbClr val="FF0000"/>
                </a:solidFill>
              </a:rPr>
              <a:t>&lt;add people&gt;</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hlinkClick r:id="rId3"/>
              </a:rPr>
              <a:t>11-17-1564-00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11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8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5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26678907"/>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r>
                        <a:rPr lang="en-AU" sz="1600" b="0" kern="1200" dirty="0" smtClean="0">
                          <a:solidFill>
                            <a:schemeClr val="accent2"/>
                          </a:solidFill>
                          <a:latin typeface="+mn-lt"/>
                          <a:ea typeface="+mn-ea"/>
                          <a:cs typeface="+mn-cs"/>
                        </a:rPr>
                        <a:t>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passed </a:t>
            </a:r>
            <a:r>
              <a:rPr lang="en-AU" dirty="0">
                <a:solidFill>
                  <a:schemeClr val="accent6"/>
                </a:solidFill>
              </a:rPr>
              <a:t>&amp;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t>
            </a:r>
            <a:r>
              <a:rPr lang="en-AU" dirty="0">
                <a:solidFill>
                  <a:schemeClr val="accent6"/>
                </a:solidFill>
              </a:rPr>
              <a:t>&amp; waiting for publication</a:t>
            </a:r>
            <a:endParaRPr lang="en-AU" dirty="0" smtClean="0">
              <a:solidFill>
                <a:srgbClr val="00B050"/>
              </a:solidFill>
            </a:endParaRPr>
          </a:p>
          <a:p>
            <a:pPr lvl="1"/>
            <a:r>
              <a:rPr lang="en-AU" dirty="0"/>
              <a:t>802.1Qbu-2016 passed its </a:t>
            </a:r>
            <a:r>
              <a:rPr lang="en-AU" dirty="0" smtClean="0"/>
              <a:t>FDIS ballot </a:t>
            </a:r>
            <a:r>
              <a:rPr lang="en-AU" dirty="0"/>
              <a:t>on </a:t>
            </a:r>
            <a:r>
              <a:rPr lang="en-AU" dirty="0" smtClean="0"/>
              <a:t>11 Oct (</a:t>
            </a:r>
            <a:r>
              <a:rPr lang="en-AU" dirty="0" smtClean="0"/>
              <a:t>N16721?)</a:t>
            </a:r>
            <a:endParaRPr lang="en-AU" dirty="0" smtClean="0"/>
          </a:p>
          <a:p>
            <a:pPr lvl="2"/>
            <a:r>
              <a:rPr lang="en-AU" dirty="0"/>
              <a:t>Passed </a:t>
            </a:r>
            <a:r>
              <a:rPr lang="en-AU" dirty="0" smtClean="0"/>
              <a:t>12/0/16</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a:t>
            </a:r>
            <a:r>
              <a:rPr lang="en-AU" dirty="0" smtClean="0"/>
              <a:t>passed </a:t>
            </a:r>
            <a:r>
              <a:rPr lang="en-AU" dirty="0">
                <a:solidFill>
                  <a:schemeClr val="accent6"/>
                </a:solidFill>
              </a:rPr>
              <a:t>&amp;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t>
            </a:r>
            <a:r>
              <a:rPr lang="en-AU" dirty="0" smtClean="0">
                <a:solidFill>
                  <a:schemeClr val="accent6"/>
                </a:solidFill>
              </a:rPr>
              <a:t>&amp; waiting for publication</a:t>
            </a:r>
            <a:endParaRPr lang="en-AU" dirty="0">
              <a:solidFill>
                <a:schemeClr val="accent6"/>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12/0/16</a:t>
            </a: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a:t>
            </a:r>
            <a:r>
              <a:rPr lang="en-AU" dirty="0"/>
              <a:t>closes 1 Dec </a:t>
            </a:r>
            <a:r>
              <a:rPr lang="en-AU" dirty="0" smtClean="0"/>
              <a:t>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 for start</a:t>
            </a:r>
          </a:p>
          <a:p>
            <a:pPr lvl="1"/>
            <a:r>
              <a:rPr lang="en-AU" dirty="0" smtClean="0"/>
              <a:t>(Sept 2017) FDIS </a:t>
            </a:r>
            <a:r>
              <a:rPr lang="en-AU" dirty="0"/>
              <a:t>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a:t>
            </a:r>
            <a:r>
              <a:rPr lang="en-AU" dirty="0" smtClean="0"/>
              <a:t>will respond 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closes on 9 Dec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closes 9 Dec 2017</a:t>
            </a:r>
          </a:p>
          <a:p>
            <a:pPr lvl="1"/>
            <a:r>
              <a:rPr lang="en-AU" dirty="0"/>
              <a:t>802.1Qci w</a:t>
            </a:r>
            <a:r>
              <a:rPr lang="en-AU" dirty="0" smtClean="0"/>
              <a:t>as </a:t>
            </a:r>
            <a:r>
              <a:rPr lang="en-AU" dirty="0"/>
              <a:t>submitted to PSDO in Oct </a:t>
            </a:r>
            <a:r>
              <a:rPr lang="en-AU" dirty="0" smtClean="0"/>
              <a:t>2017 (N16715)</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2209115"/>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 (N16712)</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322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16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8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a:t>
            </a:r>
            <a:r>
              <a:rPr lang="en-AU" dirty="0" smtClean="0"/>
              <a:t>passed </a:t>
            </a:r>
            <a:r>
              <a:rPr lang="en-AU" dirty="0">
                <a:solidFill>
                  <a:schemeClr val="accent6"/>
                </a:solidFill>
              </a:rPr>
              <a:t>&amp;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a:t>
            </a:r>
            <a:r>
              <a:rPr lang="en-AU" dirty="0">
                <a:solidFill>
                  <a:schemeClr val="accent2"/>
                </a:solidFill>
              </a:rPr>
              <a:t> </a:t>
            </a:r>
            <a:r>
              <a:rPr lang="en-AU" dirty="0" smtClean="0">
                <a:solidFill>
                  <a:schemeClr val="accent6"/>
                </a:solidFill>
              </a:rPr>
              <a:t>&amp; waiting for publication</a:t>
            </a:r>
          </a:p>
          <a:p>
            <a:pPr lvl="1"/>
            <a:r>
              <a:rPr lang="en-AU" dirty="0"/>
              <a:t>802.3br passed </a:t>
            </a:r>
            <a:r>
              <a:rPr lang="en-AU" dirty="0" smtClean="0"/>
              <a:t>FDIS </a:t>
            </a:r>
            <a:r>
              <a:rPr lang="en-AU" dirty="0"/>
              <a:t>pre-ballot on </a:t>
            </a:r>
            <a:r>
              <a:rPr lang="en-AU" dirty="0" smtClean="0"/>
              <a:t>11 Oct 2017 </a:t>
            </a:r>
            <a:r>
              <a:rPr lang="en-AU" dirty="0"/>
              <a:t>(</a:t>
            </a:r>
            <a:r>
              <a:rPr lang="en-AU" dirty="0" smtClean="0"/>
              <a:t>N16723?)</a:t>
            </a:r>
            <a:endParaRPr lang="en-AU" dirty="0" smtClean="0"/>
          </a:p>
          <a:p>
            <a:pPr lvl="2"/>
            <a:r>
              <a:rPr lang="en-AU" dirty="0" smtClean="0"/>
              <a:t>Passed 13/0/16</a:t>
            </a:r>
            <a:endParaRPr lang="en-AU" dirty="0"/>
          </a:p>
          <a:p>
            <a:endParaRPr lang="en-AU" dirty="0">
              <a:solidFill>
                <a:schemeClr val="accent6"/>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FDIS </a:t>
            </a:r>
            <a:r>
              <a:rPr lang="en-AU" dirty="0"/>
              <a:t>ballot passed </a:t>
            </a:r>
            <a:r>
              <a:rPr lang="en-AU" dirty="0">
                <a:solidFill>
                  <a:schemeClr val="accent6"/>
                </a:solidFill>
              </a:rPr>
              <a:t>&amp;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802.3bz </a:t>
            </a:r>
            <a:r>
              <a:rPr lang="en-AU" dirty="0"/>
              <a:t>passed FDIS pre-ballot on 11 Oct 2017 (</a:t>
            </a:r>
            <a:r>
              <a:rPr lang="en-AU" dirty="0" smtClean="0"/>
              <a:t>N16724?)</a:t>
            </a:r>
            <a:endParaRPr lang="en-AU" dirty="0"/>
          </a:p>
          <a:p>
            <a:pPr lvl="2"/>
            <a:r>
              <a:rPr lang="en-AU" dirty="0"/>
              <a:t>Passed 13/0/16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4411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a:solidFill>
                  <a:schemeClr val="tx2"/>
                </a:solidFill>
              </a:rPr>
              <a:t>2017 </a:t>
            </a:r>
            <a:r>
              <a:rPr lang="en-AU"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451003"/>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 (N16710)</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waiting for start</a:t>
            </a:r>
          </a:p>
          <a:p>
            <a:pPr lvl="1"/>
            <a:r>
              <a:rPr lang="en-AU" dirty="0"/>
              <a:t>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673780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 for start</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but is </a:t>
            </a:r>
            <a:r>
              <a:rPr lang="en-AU" dirty="0">
                <a:solidFill>
                  <a:schemeClr val="accent6"/>
                </a:solidFill>
              </a:rPr>
              <a:t>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chemeClr val="accent6"/>
                </a:solidFill>
              </a:rPr>
              <a:t>&amp; waiting for </a:t>
            </a:r>
            <a:r>
              <a:rPr lang="en-AU" dirty="0" smtClean="0">
                <a:solidFill>
                  <a:schemeClr val="accent6"/>
                </a:solidFill>
              </a:rPr>
              <a:t>publication</a:t>
            </a:r>
            <a:endParaRPr lang="en-AU" dirty="0" smtClean="0">
              <a:solidFill>
                <a:srgbClr val="00B050"/>
              </a:solidFill>
            </a:endParaRPr>
          </a:p>
          <a:p>
            <a:pPr lvl="1"/>
            <a:r>
              <a:rPr lang="en-AU" dirty="0" smtClean="0"/>
              <a:t>Passed on 27 July 2017 (12/0/17) with no comments (N16686)</a:t>
            </a:r>
          </a:p>
          <a:p>
            <a:pPr lvl="1"/>
            <a:r>
              <a:rPr lang="en-AU" dirty="0" smtClean="0"/>
              <a:t>(Sept 2017) </a:t>
            </a:r>
            <a:r>
              <a:rPr lang="en-AU" dirty="0"/>
              <a:t>Final standard will be published “soon”</a:t>
            </a:r>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1"/>
            <a:r>
              <a:rPr lang="en-AU" dirty="0"/>
              <a:t>China NB voted “no” with two comments</a:t>
            </a: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recommend that ISO withdraw 802.5 based standards</a:t>
            </a:r>
            <a:endParaRPr lang="en-AU" dirty="0"/>
          </a:p>
        </p:txBody>
      </p:sp>
      <p:sp>
        <p:nvSpPr>
          <p:cNvPr id="3" name="Content Placeholder 2"/>
          <p:cNvSpPr>
            <a:spLocks noGrp="1"/>
          </p:cNvSpPr>
          <p:nvPr>
            <p:ph idx="1"/>
          </p:nvPr>
        </p:nvSpPr>
        <p:spPr/>
        <p:txBody>
          <a:bodyPr/>
          <a:lstStyle/>
          <a:p>
            <a:pPr lvl="1"/>
            <a:r>
              <a:rPr lang="en-AU" dirty="0" smtClean="0"/>
              <a:t>According to ISO, ISO/IEC 8802-5:1998 (Token Ring) is still “current”</a:t>
            </a:r>
          </a:p>
          <a:p>
            <a:pPr lvl="2"/>
            <a:r>
              <a:rPr lang="en-AU" dirty="0"/>
              <a:t>See </a:t>
            </a:r>
            <a:r>
              <a:rPr lang="en-AU" dirty="0">
                <a:hlinkClick r:id="rId2"/>
              </a:rPr>
              <a:t>https://</a:t>
            </a:r>
            <a:r>
              <a:rPr lang="en-AU" dirty="0" smtClean="0">
                <a:hlinkClick r:id="rId2"/>
              </a:rPr>
              <a:t>www.iso.org/standard/29923.html</a:t>
            </a:r>
            <a:endParaRPr lang="en-AU" dirty="0" smtClean="0"/>
          </a:p>
          <a:p>
            <a:pPr lvl="1"/>
            <a:r>
              <a:rPr lang="en-AU" dirty="0" smtClean="0"/>
              <a:t>However, IEEE 802 withdrew IEEE 802.5-1997 (reaffirmed 2003) and amendments in July 2008</a:t>
            </a:r>
          </a:p>
          <a:p>
            <a:pPr lvl="2"/>
            <a:r>
              <a:rPr lang="en-AU" dirty="0"/>
              <a:t>See </a:t>
            </a:r>
            <a:r>
              <a:rPr lang="en-AU" dirty="0">
                <a:hlinkClick r:id="rId3"/>
              </a:rPr>
              <a:t>http://</a:t>
            </a:r>
            <a:r>
              <a:rPr lang="en-AU" dirty="0" smtClean="0">
                <a:hlinkClick r:id="rId3"/>
              </a:rPr>
              <a:t>grouper.ieee.org/groups/802/minutes/jul2008/20080714-opening-minutes-v1.pdf</a:t>
            </a:r>
            <a:endParaRPr lang="en-AU" dirty="0" smtClean="0"/>
          </a:p>
          <a:p>
            <a:pPr lvl="1"/>
            <a:r>
              <a:rPr lang="en-AU" dirty="0" smtClean="0"/>
              <a:t>IEEE 802 should notify SC6 and recommend withdrawal of </a:t>
            </a:r>
            <a:r>
              <a:rPr lang="en-AU" dirty="0"/>
              <a:t>ISO/IEC 8802-5:1998 </a:t>
            </a:r>
            <a:r>
              <a:rPr lang="en-AU" dirty="0" smtClean="0"/>
              <a:t>and any related standards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091892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recommend that ISO withdraw 802.5 based standards</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IEEE 802 send a LS to ISO/IEC JTC1/SC6 recommending that all ISO/IEC standards based on IEEE 802.5 standards be withdrawn</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188100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delegation of six people</a:t>
            </a:r>
            <a:endParaRPr lang="en-AU" dirty="0"/>
          </a:p>
        </p:txBody>
      </p:sp>
      <p:sp>
        <p:nvSpPr>
          <p:cNvPr id="3" name="Content Placeholder 2"/>
          <p:cNvSpPr>
            <a:spLocks noGrp="1"/>
          </p:cNvSpPr>
          <p:nvPr>
            <p:ph idx="1"/>
          </p:nvPr>
        </p:nvSpPr>
        <p:spPr/>
        <p:txBody>
          <a:bodyPr/>
          <a:lstStyle/>
          <a:p>
            <a:pPr lvl="0"/>
            <a:r>
              <a:rPr lang="en-AU" dirty="0" smtClean="0"/>
              <a:t>IEEE 802 delegation </a:t>
            </a:r>
          </a:p>
          <a:p>
            <a:pPr lvl="1"/>
            <a:r>
              <a:rPr lang="en-AU" dirty="0" smtClean="0"/>
              <a:t>Andrew </a:t>
            </a:r>
            <a:r>
              <a:rPr lang="en-AU" dirty="0"/>
              <a:t>Myles (</a:t>
            </a:r>
            <a:r>
              <a:rPr lang="en-AU" dirty="0" err="1"/>
              <a:t>HoD</a:t>
            </a:r>
            <a:r>
              <a:rPr lang="en-AU" dirty="0"/>
              <a:t>, Chair of IEEEE 802 JTC1 SC) – </a:t>
            </a:r>
            <a:r>
              <a:rPr lang="en-AU" dirty="0" err="1"/>
              <a:t>Webex</a:t>
            </a:r>
            <a:r>
              <a:rPr lang="en-AU" dirty="0"/>
              <a:t> </a:t>
            </a:r>
          </a:p>
          <a:p>
            <a:pPr lvl="1"/>
            <a:r>
              <a:rPr lang="en-AU" dirty="0"/>
              <a:t>Peter Yee (Vice Chair of IEEEE 802 JTC1 SC) – </a:t>
            </a:r>
            <a:r>
              <a:rPr lang="en-AU" dirty="0" err="1"/>
              <a:t>Webex</a:t>
            </a:r>
            <a:endParaRPr lang="en-AU" dirty="0"/>
          </a:p>
          <a:p>
            <a:pPr lvl="1"/>
            <a:r>
              <a:rPr lang="en-AU" dirty="0" err="1"/>
              <a:t>Hyeong</a:t>
            </a:r>
            <a:r>
              <a:rPr lang="en-AU" dirty="0"/>
              <a:t>-Ho LEE (Vice Chair </a:t>
            </a:r>
            <a:r>
              <a:rPr lang="en-US" dirty="0"/>
              <a:t>of IEEE 802.21 WG) - F2F</a:t>
            </a:r>
            <a:endParaRPr lang="en-AU" dirty="0"/>
          </a:p>
          <a:p>
            <a:pPr lvl="1"/>
            <a:r>
              <a:rPr lang="en-US" dirty="0"/>
              <a:t>Dan Harkins (IEEE 802.11 WG) – </a:t>
            </a:r>
            <a:r>
              <a:rPr lang="en-US" dirty="0" err="1"/>
              <a:t>Webex</a:t>
            </a:r>
            <a:endParaRPr lang="en-AU" dirty="0"/>
          </a:p>
          <a:p>
            <a:pPr lvl="1"/>
            <a:r>
              <a:rPr lang="en-US" dirty="0"/>
              <a:t>David Law (Chair of IEEE 802.3 WG) – </a:t>
            </a:r>
            <a:r>
              <a:rPr lang="en-US" dirty="0" err="1"/>
              <a:t>Webex</a:t>
            </a:r>
            <a:endParaRPr lang="en-AU" dirty="0"/>
          </a:p>
          <a:p>
            <a:pPr lvl="1"/>
            <a:r>
              <a:rPr lang="en-US" dirty="0"/>
              <a:t>Adam Healey (Chair of IEEE 802.3 WG Maintenance Task Force) - </a:t>
            </a:r>
            <a:r>
              <a:rPr lang="en-US" dirty="0" err="1"/>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77179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for a </a:t>
            </a:r>
            <a:r>
              <a:rPr lang="en-AU" i="1" dirty="0" smtClean="0"/>
              <a:t>Security Ad Hoc </a:t>
            </a:r>
            <a:r>
              <a:rPr lang="en-AU" dirty="0" smtClean="0"/>
              <a:t>was balloted by SC6 NB’s starting in May 2017</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In Feb 2017, SC6 issued a ballot to NBs that proposed the establishment of a </a:t>
            </a:r>
            <a:r>
              <a:rPr lang="en-AU" i="1" dirty="0" smtClean="0"/>
              <a:t>Security ad hoc</a:t>
            </a:r>
          </a:p>
          <a:p>
            <a:pPr lvl="2"/>
            <a:r>
              <a:rPr lang="en-AU" dirty="0" smtClean="0"/>
              <a:t>See N16548 for </a:t>
            </a:r>
            <a:r>
              <a:rPr lang="en-AU" dirty="0" err="1" smtClean="0"/>
              <a:t>ToR</a:t>
            </a:r>
            <a:r>
              <a:rPr lang="en-AU" dirty="0" smtClean="0"/>
              <a:t> and supporting material</a:t>
            </a:r>
          </a:p>
          <a:p>
            <a:pPr lvl="1"/>
            <a:r>
              <a:rPr lang="en-AU" dirty="0" smtClean="0"/>
              <a:t>The proposed scope and deliverables are:</a:t>
            </a:r>
          </a:p>
          <a:p>
            <a:pPr marL="184150" lvl="2" indent="0">
              <a:buNone/>
            </a:pPr>
            <a:r>
              <a:rPr lang="en-AU" dirty="0" smtClean="0"/>
              <a:t>1. </a:t>
            </a:r>
            <a:r>
              <a:rPr lang="en-AU" i="1" dirty="0" smtClean="0"/>
              <a:t>Scope. </a:t>
            </a:r>
          </a:p>
          <a:p>
            <a:pPr lvl="3"/>
            <a:r>
              <a:rPr lang="en-AU" i="1" dirty="0" smtClean="0"/>
              <a:t>The </a:t>
            </a:r>
            <a:r>
              <a:rPr lang="en-AU" i="1" dirty="0"/>
              <a:t>scope includes</a:t>
            </a:r>
            <a:r>
              <a:rPr lang="en-AU" i="1" dirty="0" smtClean="0"/>
              <a:t>:</a:t>
            </a:r>
          </a:p>
          <a:p>
            <a:pPr marL="804863" lvl="4" indent="0">
              <a:buNone/>
            </a:pPr>
            <a:r>
              <a:rPr lang="en-AU" sz="1400" i="1" dirty="0" smtClean="0"/>
              <a:t>(</a:t>
            </a:r>
            <a:r>
              <a:rPr lang="en-AU" sz="1400" i="1" dirty="0"/>
              <a:t>1) Review the security technologies in the published standards from SC6, and provide amendment or revision project </a:t>
            </a:r>
            <a:r>
              <a:rPr lang="en-AU" sz="1400" i="1" dirty="0" smtClean="0"/>
              <a:t>recommendations</a:t>
            </a:r>
          </a:p>
          <a:p>
            <a:pPr marL="804863" lvl="4" indent="0">
              <a:buNone/>
            </a:pPr>
            <a:r>
              <a:rPr lang="en-AU" sz="1400" i="1" dirty="0" smtClean="0"/>
              <a:t>(2</a:t>
            </a:r>
            <a:r>
              <a:rPr lang="en-AU" sz="1400" i="1" dirty="0"/>
              <a:t>) Handle the comments and dispositions on security technologies of ongoing projects with </a:t>
            </a:r>
            <a:r>
              <a:rPr lang="en-AU" sz="1400" i="1" dirty="0" smtClean="0"/>
              <a:t>controversies.</a:t>
            </a:r>
          </a:p>
          <a:p>
            <a:pPr marL="184150" lvl="2" indent="0">
              <a:buNone/>
            </a:pPr>
            <a:r>
              <a:rPr lang="en-AU" i="1" dirty="0" smtClean="0"/>
              <a:t>2</a:t>
            </a:r>
            <a:r>
              <a:rPr lang="en-AU" i="1" dirty="0"/>
              <a:t>. AHGS </a:t>
            </a:r>
            <a:r>
              <a:rPr lang="en-AU" i="1" dirty="0" smtClean="0"/>
              <a:t>deliverables</a:t>
            </a:r>
          </a:p>
          <a:p>
            <a:pPr lvl="3"/>
            <a:r>
              <a:rPr lang="en-AU" i="1" dirty="0" smtClean="0"/>
              <a:t>Recommend </a:t>
            </a:r>
            <a:r>
              <a:rPr lang="en-AU" i="1" dirty="0"/>
              <a:t>the amendment or revision projects, which are developed in </a:t>
            </a:r>
            <a:r>
              <a:rPr lang="en-AU" i="1" dirty="0" smtClean="0"/>
              <a:t>SC6.</a:t>
            </a:r>
          </a:p>
          <a:p>
            <a:pPr lvl="3"/>
            <a:r>
              <a:rPr lang="en-AU" i="1" dirty="0" smtClean="0"/>
              <a:t>Handle </a:t>
            </a:r>
            <a:r>
              <a:rPr lang="en-AU" i="1" dirty="0"/>
              <a:t>the comments and dispositions on security technologies with controversies, and make sure that the disposition of all the comments get consensus. </a:t>
            </a:r>
            <a:endParaRPr lang="en-AU" i="1" dirty="0" smtClean="0"/>
          </a:p>
          <a:p>
            <a:pPr lvl="3"/>
            <a:r>
              <a:rPr lang="en-AU" i="1" dirty="0" smtClean="0"/>
              <a:t>The </a:t>
            </a:r>
            <a:r>
              <a:rPr lang="en-AU" i="1" dirty="0"/>
              <a:t>AHGS shall provide progress report at the next </a:t>
            </a:r>
            <a:r>
              <a:rPr lang="en-AU" i="1" dirty="0" smtClean="0"/>
              <a:t>meeting.</a:t>
            </a:r>
          </a:p>
          <a:p>
            <a:pPr marL="184150" lvl="2" indent="0">
              <a:buNone/>
            </a:pPr>
            <a:r>
              <a:rPr lang="en-AU" i="1" dirty="0" smtClean="0"/>
              <a:t>3</a:t>
            </a:r>
            <a:r>
              <a:rPr lang="en-AU" i="1" dirty="0"/>
              <a:t>. </a:t>
            </a:r>
            <a:r>
              <a:rPr lang="en-AU" i="1" dirty="0" smtClean="0"/>
              <a:t>Period</a:t>
            </a:r>
          </a:p>
          <a:p>
            <a:pPr lvl="3"/>
            <a:r>
              <a:rPr lang="en-AU" i="1" dirty="0" smtClean="0"/>
              <a:t>The </a:t>
            </a:r>
            <a:r>
              <a:rPr lang="en-AU" i="1" dirty="0"/>
              <a:t>AHGS will continue its work until SC6 resolves to terminate its tasks</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90807421"/>
              </p:ext>
            </p:extLst>
          </p:nvPr>
        </p:nvGraphicFramePr>
        <p:xfrm>
          <a:off x="6172200" y="2438400"/>
          <a:ext cx="914400" cy="792163"/>
        </p:xfrm>
        <a:graphic>
          <a:graphicData uri="http://schemas.openxmlformats.org/presentationml/2006/ole">
            <mc:AlternateContent xmlns:mc="http://schemas.openxmlformats.org/markup-compatibility/2006">
              <mc:Choice xmlns:v="urn:schemas-microsoft-com:vml" Requires="v">
                <p:oleObj spid="_x0000_s271386"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61722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During the ballot, IEEE 802 was accused of violating the JTC1 Directives by the China NB </a:t>
            </a:r>
            <a:endParaRPr lang="en-AU" dirty="0"/>
          </a:p>
        </p:txBody>
      </p:sp>
      <p:sp>
        <p:nvSpPr>
          <p:cNvPr id="3" name="Content Placeholder 2"/>
          <p:cNvSpPr>
            <a:spLocks noGrp="1"/>
          </p:cNvSpPr>
          <p:nvPr>
            <p:ph idx="1"/>
          </p:nvPr>
        </p:nvSpPr>
        <p:spPr/>
        <p:txBody>
          <a:bodyPr/>
          <a:lstStyle/>
          <a:p>
            <a:pPr lvl="1"/>
            <a:r>
              <a:rPr lang="en-AU" dirty="0" smtClean="0"/>
              <a:t>In March 2017, IEEE 802 sent a LS (</a:t>
            </a:r>
            <a:r>
              <a:rPr lang="en-AU" dirty="0" smtClean="0">
                <a:hlinkClick r:id="rId2"/>
              </a:rPr>
              <a:t>N16622</a:t>
            </a:r>
            <a:r>
              <a:rPr lang="en-AU" dirty="0" smtClean="0"/>
              <a:t>) to SC6 that noted</a:t>
            </a:r>
          </a:p>
          <a:p>
            <a:pPr lvl="2"/>
            <a:r>
              <a:rPr lang="en-AU" i="1" dirty="0" smtClean="0"/>
              <a:t>… while </a:t>
            </a:r>
            <a:r>
              <a:rPr lang="en-AU" i="1" dirty="0"/>
              <a:t>IEEE 802 supports the general goals of the proposed SC 6 Security Ad Hoc Group to improve security, IEEE 802 believes it will be more productive for a China NB representative to work directly with IEEE 802 security experts at an IEEE 802 meeting to resolve the China NB’s concerns relating to ISO/IEC/IEEE 8802-1X </a:t>
            </a:r>
            <a:endParaRPr lang="en-AU" i="1" dirty="0" smtClean="0"/>
          </a:p>
          <a:p>
            <a:pPr lvl="1"/>
            <a:r>
              <a:rPr lang="en-AU" dirty="0" smtClean="0"/>
              <a:t>Technical issues within the SC6 Secretariat meant that it was not published by SC6 until 10 May, just before the ballot close on 17 May</a:t>
            </a:r>
          </a:p>
          <a:p>
            <a:pPr lvl="1"/>
            <a:r>
              <a:rPr lang="en-AU" dirty="0" smtClean="0"/>
              <a:t>China NB subsequently protested (</a:t>
            </a:r>
            <a:r>
              <a:rPr lang="en-AU" dirty="0" smtClean="0">
                <a:hlinkClick r:id="rId3"/>
              </a:rPr>
              <a:t>N16630</a:t>
            </a:r>
            <a:r>
              <a:rPr lang="en-AU" dirty="0" smtClean="0"/>
              <a:t>) on the basis that IEEE 802’s LS violated JTC1 Directives</a:t>
            </a:r>
          </a:p>
          <a:p>
            <a:pPr lvl="2"/>
            <a:r>
              <a:rPr lang="en-AU" dirty="0" smtClean="0"/>
              <a:t>The China NB cited text that was clearly not relevant</a:t>
            </a:r>
          </a:p>
          <a:p>
            <a:pPr lvl="1"/>
            <a:r>
              <a:rPr lang="en-AU" dirty="0" smtClean="0"/>
              <a:t>IEEE 802 developed a reply LS but it was not sent because IEEE-SA staff wanted an opportunity to work with ISO staff</a:t>
            </a:r>
          </a:p>
          <a:p>
            <a:pPr lvl="2"/>
            <a:r>
              <a:rPr lang="en-AU" dirty="0" smtClean="0"/>
              <a:t>By the time this process completed the proposed LS was no longer current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8669922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response from ISO staff in relation to the China NB protest</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On 23 Aug ISO staff wrote</a:t>
            </a:r>
          </a:p>
          <a:p>
            <a:pPr lvl="1"/>
            <a:r>
              <a:rPr lang="en-US" i="1" dirty="0"/>
              <a:t>Thank you for your patience while I got around to looking into this issue.  I have reviewed both documents (6N16622 and 6N16630) carefully.  </a:t>
            </a:r>
            <a:endParaRPr lang="en-AU" sz="2000" i="1" dirty="0"/>
          </a:p>
          <a:p>
            <a:pPr lvl="1"/>
            <a:r>
              <a:rPr lang="en-US" i="1" dirty="0"/>
              <a:t>First and foremost, and just to make the point clear, both SAC, as a P-member in JTC 1/SC 6, and IEEE, as a liaison organization in JTC 1/SC 6, have the right to submit comments on any matters of JTC 1/SC 6 business.  </a:t>
            </a:r>
            <a:endParaRPr lang="en-AU" sz="2000" i="1" dirty="0"/>
          </a:p>
          <a:p>
            <a:pPr lvl="1"/>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2000" i="1" dirty="0"/>
          </a:p>
          <a:p>
            <a:pPr lvl="1"/>
            <a:r>
              <a:rPr lang="en-US" i="1" dirty="0"/>
              <a:t>I have contacted the Chair and Secretary seeking answers to some questions mainly concerning what their next steps, if any, will be</a:t>
            </a:r>
            <a:r>
              <a:rPr lang="en-US" i="1" dirty="0" smtClean="0"/>
              <a:t>.</a:t>
            </a:r>
            <a:endParaRPr lang="en-AU" sz="20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a:t>
            </a:r>
            <a:r>
              <a:rPr lang="en-AU" i="1" dirty="0" smtClean="0"/>
              <a:t>Security ad hoc </a:t>
            </a:r>
            <a:r>
              <a:rPr lang="en-AU" dirty="0" smtClean="0"/>
              <a:t>passed with comments, and so a CRM was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a:t>
            </a:r>
            <a:r>
              <a:rPr lang="en-AU" dirty="0" smtClean="0">
                <a:hlinkClick r:id="rId2"/>
              </a:rPr>
              <a:t>N16637</a:t>
            </a:r>
            <a:r>
              <a:rPr lang="en-AU" dirty="0" smtClean="0"/>
              <a:t>)</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Resolutions from China NB to the </a:t>
            </a:r>
            <a:r>
              <a:rPr lang="en-AU" i="1" dirty="0" smtClean="0"/>
              <a:t>Security ad hoc </a:t>
            </a:r>
            <a:r>
              <a:rPr lang="en-AU" dirty="0" smtClean="0"/>
              <a:t>ballot reject every comment from US, CA, NL &amp; UK</a:t>
            </a:r>
            <a:endParaRPr lang="en-AU" dirty="0"/>
          </a:p>
        </p:txBody>
      </p:sp>
      <p:sp>
        <p:nvSpPr>
          <p:cNvPr id="3" name="Content Placeholder 2"/>
          <p:cNvSpPr>
            <a:spLocks noGrp="1"/>
          </p:cNvSpPr>
          <p:nvPr>
            <p:ph idx="1"/>
          </p:nvPr>
        </p:nvSpPr>
        <p:spPr/>
        <p:txBody>
          <a:bodyPr/>
          <a:lstStyle/>
          <a:p>
            <a:pPr lvl="1"/>
            <a:r>
              <a:rPr lang="en-AU" dirty="0" smtClean="0"/>
              <a:t>A proposed resolution comments (</a:t>
            </a:r>
            <a:r>
              <a:rPr lang="en-AU" u="sng" dirty="0" smtClean="0">
                <a:hlinkClick r:id="rId2"/>
              </a:rPr>
              <a:t>N16700</a:t>
            </a:r>
            <a:r>
              <a:rPr lang="en-AU" u="sng" dirty="0" smtClean="0"/>
              <a:t>) </a:t>
            </a:r>
            <a:r>
              <a:rPr lang="en-AU" dirty="0" smtClean="0"/>
              <a:t>on the proposal for a Security ad hoc has now been published for discussion at a CRM during the next WG1 meeting</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50302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197751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least one NB also submitted proposed comment resolutions</a:t>
            </a:r>
            <a:endParaRPr lang="en-AU" dirty="0"/>
          </a:p>
        </p:txBody>
      </p:sp>
      <p:sp>
        <p:nvSpPr>
          <p:cNvPr id="3" name="Content Placeholder 2"/>
          <p:cNvSpPr>
            <a:spLocks noGrp="1"/>
          </p:cNvSpPr>
          <p:nvPr>
            <p:ph idx="1"/>
          </p:nvPr>
        </p:nvSpPr>
        <p:spPr/>
        <p:txBody>
          <a:bodyPr/>
          <a:lstStyle/>
          <a:p>
            <a:pPr lvl="1"/>
            <a:r>
              <a:rPr lang="en-AU" dirty="0" smtClean="0"/>
              <a:t>The US NB submitted </a:t>
            </a:r>
            <a:r>
              <a:rPr lang="en-AU" dirty="0"/>
              <a:t>proposed comment </a:t>
            </a:r>
            <a:r>
              <a:rPr lang="en-AU" dirty="0" smtClean="0"/>
              <a:t>resolutions (</a:t>
            </a:r>
            <a:r>
              <a:rPr lang="en-AU" dirty="0" smtClean="0">
                <a:hlinkClick r:id="rId2"/>
              </a:rPr>
              <a:t>N16716</a:t>
            </a:r>
            <a:r>
              <a:rPr lang="en-AU" dirty="0" smtClean="0"/>
              <a:t>)</a:t>
            </a:r>
          </a:p>
          <a:p>
            <a:pPr lvl="2"/>
            <a:r>
              <a:rPr lang="en-AU" dirty="0" smtClean="0"/>
              <a:t>They pointed out that the </a:t>
            </a:r>
            <a:r>
              <a:rPr lang="en-AU" i="1" dirty="0" smtClean="0"/>
              <a:t>Security ad hoc </a:t>
            </a:r>
            <a:r>
              <a:rPr lang="en-AU" dirty="0" smtClean="0"/>
              <a:t>violated the JTC1 Directives because ad </a:t>
            </a:r>
            <a:r>
              <a:rPr lang="en-AU" dirty="0" err="1" smtClean="0"/>
              <a:t>hocs</a:t>
            </a:r>
            <a:r>
              <a:rPr lang="en-AU" dirty="0" smtClean="0"/>
              <a:t> are not allowed to be ongoing in JTC1</a:t>
            </a:r>
          </a:p>
          <a:p>
            <a:pPr lvl="2"/>
            <a:r>
              <a:rPr lang="en-AU" dirty="0" smtClean="0"/>
              <a:t>Dorothy Stanley represented the US NB in Korea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06161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call for participation in the Security ad hoc has been issued</a:t>
            </a:r>
            <a:endParaRPr lang="en-AU" dirty="0"/>
          </a:p>
        </p:txBody>
      </p:sp>
      <p:sp>
        <p:nvSpPr>
          <p:cNvPr id="3" name="Content Placeholder 2"/>
          <p:cNvSpPr>
            <a:spLocks noGrp="1"/>
          </p:cNvSpPr>
          <p:nvPr>
            <p:ph idx="1"/>
          </p:nvPr>
        </p:nvSpPr>
        <p:spPr/>
        <p:txBody>
          <a:bodyPr/>
          <a:lstStyle/>
          <a:p>
            <a:pPr lvl="1"/>
            <a:r>
              <a:rPr lang="en-AU" dirty="0"/>
              <a:t>A call for </a:t>
            </a:r>
            <a:r>
              <a:rPr lang="en-AU" dirty="0" smtClean="0"/>
              <a:t>participation by NBs </a:t>
            </a:r>
            <a:r>
              <a:rPr lang="en-AU" dirty="0"/>
              <a:t>in </a:t>
            </a:r>
            <a:r>
              <a:rPr lang="en-AU" dirty="0" smtClean="0"/>
              <a:t>SC6’s proposed </a:t>
            </a:r>
            <a:r>
              <a:rPr lang="en-AU" dirty="0"/>
              <a:t>Security ad hoc has been </a:t>
            </a:r>
            <a:r>
              <a:rPr lang="en-AU" dirty="0" smtClean="0"/>
              <a:t>issued (N16714)</a:t>
            </a:r>
          </a:p>
          <a:p>
            <a:pPr lvl="1"/>
            <a:r>
              <a:rPr lang="en-AU" dirty="0" smtClean="0"/>
              <a:t>The claimed scope is:</a:t>
            </a:r>
          </a:p>
          <a:p>
            <a:pPr lvl="2"/>
            <a:r>
              <a:rPr lang="en-AU" b="0" i="1" dirty="0"/>
              <a:t>Review the security technologies in the published standards from SC6, and </a:t>
            </a:r>
            <a:r>
              <a:rPr lang="en-AU" b="0" i="1" dirty="0" smtClean="0"/>
              <a:t>provide amendment </a:t>
            </a:r>
            <a:r>
              <a:rPr lang="en-AU" b="0" i="1" dirty="0"/>
              <a:t>or revision project </a:t>
            </a:r>
            <a:r>
              <a:rPr lang="en-AU" b="0" i="1" dirty="0" smtClean="0"/>
              <a:t>recommendations</a:t>
            </a:r>
            <a:endParaRPr lang="en-AU" b="0" i="1" dirty="0"/>
          </a:p>
          <a:p>
            <a:pPr lvl="2"/>
            <a:r>
              <a:rPr lang="en-AU" b="0" i="1" dirty="0"/>
              <a:t>Handle the comments and dispositions on security technologies of ongoing projects </a:t>
            </a:r>
            <a:r>
              <a:rPr lang="en-AU" b="0" i="1" dirty="0" smtClean="0"/>
              <a:t>with controversies</a:t>
            </a:r>
          </a:p>
          <a:p>
            <a:pPr lvl="2"/>
            <a:r>
              <a:rPr lang="en-AU" b="0" i="1" dirty="0" smtClean="0"/>
              <a:t>Prepare </a:t>
            </a:r>
            <a:r>
              <a:rPr lang="en-AU" b="0" i="1" dirty="0"/>
              <a:t>a draft technical report </a:t>
            </a:r>
            <a:endParaRPr lang="en-AU" b="0" i="1" dirty="0" smtClean="0"/>
          </a:p>
          <a:p>
            <a:pPr lvl="1"/>
            <a:r>
              <a:rPr lang="en-AU" dirty="0" smtClean="0"/>
              <a:t>Expert nominations and comments were requested by 20 Oct 2017</a:t>
            </a:r>
          </a:p>
          <a:p>
            <a:pPr lvl="2"/>
            <a:r>
              <a:rPr lang="en-AU" dirty="0" smtClean="0">
                <a:solidFill>
                  <a:srgbClr val="FF0000"/>
                </a:solidFill>
              </a:rPr>
              <a:t>Who responded?</a:t>
            </a:r>
          </a:p>
          <a:p>
            <a:pPr lvl="1"/>
            <a:r>
              <a:rPr lang="en-AU" dirty="0" smtClean="0"/>
              <a:t>Interestingly, IEEE 802 was not invited to participate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618281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representative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made the previous proposed LS (</a:t>
            </a:r>
            <a:r>
              <a:rPr lang="en-AU" dirty="0" smtClean="0">
                <a:hlinkClick r:id="rId2"/>
              </a:rPr>
              <a:t>11-17-0899-01</a:t>
            </a:r>
            <a:r>
              <a:rPr lang="en-AU" dirty="0" smtClean="0"/>
              <a:t>) from IEEE 802 less relevant given its lack of timeliness</a:t>
            </a:r>
          </a:p>
          <a:p>
            <a:pPr lvl="1"/>
            <a:r>
              <a:rPr lang="en-AU" dirty="0" smtClean="0"/>
              <a:t>Instead an IEEE 802 representative was empowered by 820 EC to represent the contents of the original </a:t>
            </a:r>
            <a:r>
              <a:rPr lang="en-AU" dirty="0">
                <a:hlinkClick r:id="rId3"/>
              </a:rPr>
              <a:t>LS to SC6</a:t>
            </a:r>
            <a:r>
              <a:rPr lang="en-AU" dirty="0"/>
              <a:t> </a:t>
            </a:r>
            <a:r>
              <a:rPr lang="en-AU" dirty="0" smtClean="0"/>
              <a:t>from March 2017</a:t>
            </a:r>
          </a:p>
          <a:p>
            <a:pPr lvl="1"/>
            <a:r>
              <a:rPr lang="en-AU" dirty="0" smtClean="0"/>
              <a:t>The IEEE 802 representative argued that IEEE 802’s comments in its LS should also be resolved as part of the comment resolution process</a:t>
            </a:r>
          </a:p>
          <a:p>
            <a:pPr lvl="2"/>
            <a:r>
              <a:rPr lang="en-AU" dirty="0" smtClean="0">
                <a:solidFill>
                  <a:srgbClr val="FF0000"/>
                </a:solidFill>
              </a:rPr>
              <a:t>&lt;tbc&gt;</a:t>
            </a:r>
          </a:p>
          <a:p>
            <a:pPr lvl="1"/>
            <a:r>
              <a:rPr lang="en-AU" dirty="0" smtClean="0"/>
              <a:t>Reps from NBs also commented</a:t>
            </a:r>
          </a:p>
          <a:p>
            <a:pPr lvl="2"/>
            <a:r>
              <a:rPr lang="en-AU" dirty="0">
                <a:solidFill>
                  <a:srgbClr val="FF0000"/>
                </a:solidFill>
              </a:rPr>
              <a:t>&lt;tbc&gt;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48121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 (</a:t>
            </a:r>
            <a:r>
              <a:rPr lang="en-AU" dirty="0" smtClean="0">
                <a:hlinkClick r:id="rId2"/>
              </a:rPr>
              <a:t>WG1 N101</a:t>
            </a:r>
            <a:r>
              <a:rPr lang="en-AU" dirty="0" smtClean="0"/>
              <a:t>)</a:t>
            </a:r>
          </a:p>
          <a:p>
            <a:pPr lvl="1"/>
            <a:r>
              <a:rPr lang="en-AU" i="1" dirty="0"/>
              <a:t>1. </a:t>
            </a:r>
            <a:r>
              <a:rPr lang="en-AU" i="1" dirty="0" smtClean="0"/>
              <a:t>Welcome</a:t>
            </a:r>
          </a:p>
          <a:p>
            <a:pPr lvl="1"/>
            <a:r>
              <a:rPr lang="en-AU" i="1" dirty="0" smtClean="0"/>
              <a:t>2</a:t>
            </a:r>
            <a:r>
              <a:rPr lang="en-AU" i="1" dirty="0"/>
              <a:t>. Roll Call of </a:t>
            </a:r>
            <a:r>
              <a:rPr lang="en-AU" i="1" dirty="0" smtClean="0"/>
              <a:t>Delegates</a:t>
            </a:r>
          </a:p>
          <a:p>
            <a:pPr lvl="1"/>
            <a:r>
              <a:rPr lang="en-AU" i="1" dirty="0" smtClean="0"/>
              <a:t>3</a:t>
            </a:r>
            <a:r>
              <a:rPr lang="en-AU" i="1" dirty="0"/>
              <a:t>. Approval of </a:t>
            </a:r>
            <a:r>
              <a:rPr lang="en-AU" i="1" dirty="0" smtClean="0"/>
              <a:t>Agenda</a:t>
            </a:r>
          </a:p>
          <a:p>
            <a:pPr lvl="1"/>
            <a:r>
              <a:rPr lang="en-AU" i="1" dirty="0" smtClean="0"/>
              <a:t>4</a:t>
            </a:r>
            <a:r>
              <a:rPr lang="en-AU" i="1" dirty="0"/>
              <a:t>. Meeting Report on the SC6/WG1 </a:t>
            </a:r>
            <a:r>
              <a:rPr lang="en-AU" i="1" dirty="0" smtClean="0"/>
              <a:t>Meeting</a:t>
            </a:r>
          </a:p>
          <a:p>
            <a:pPr lvl="2"/>
            <a:r>
              <a:rPr lang="en-AU" i="1" dirty="0" smtClean="0"/>
              <a:t>WG1N089</a:t>
            </a:r>
            <a:r>
              <a:rPr lang="en-AU" i="1" dirty="0"/>
              <a:t>: The draft meeting minutes for ISO/IEC JTC 1/SC 6/WG 1 Meeting in Tunis, Tunisia, 6-8 Feb. 2017 </a:t>
            </a:r>
            <a:endParaRPr lang="en-AU" i="1" dirty="0" smtClean="0"/>
          </a:p>
          <a:p>
            <a:pPr lvl="1"/>
            <a:r>
              <a:rPr lang="en-AU" i="1" dirty="0" smtClean="0"/>
              <a:t>5</a:t>
            </a:r>
            <a:r>
              <a:rPr lang="en-AU" i="1" dirty="0"/>
              <a:t>. Convenor-ship of WG </a:t>
            </a:r>
            <a:r>
              <a:rPr lang="en-AU" i="1" dirty="0" smtClean="0"/>
              <a:t>1</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6</a:t>
            </a:r>
            <a:r>
              <a:rPr lang="en-AU" i="1" dirty="0"/>
              <a:t>. Study Group and Ad hoc </a:t>
            </a:r>
            <a:r>
              <a:rPr lang="en-AU" i="1" dirty="0" smtClean="0"/>
              <a:t>Group</a:t>
            </a:r>
          </a:p>
          <a:p>
            <a:pPr lvl="2"/>
            <a:r>
              <a:rPr lang="en-AU" i="1" dirty="0" smtClean="0"/>
              <a:t>6.1 </a:t>
            </a:r>
            <a:r>
              <a:rPr lang="en-AU" i="1" dirty="0"/>
              <a:t>Low Power Wide Area Network (</a:t>
            </a:r>
            <a:r>
              <a:rPr lang="en-AU" i="1" dirty="0" smtClean="0"/>
              <a:t>LPWAN)</a:t>
            </a:r>
          </a:p>
          <a:p>
            <a:pPr lvl="2"/>
            <a:r>
              <a:rPr lang="en-AU" i="1" dirty="0" smtClean="0">
                <a:solidFill>
                  <a:srgbClr val="FF0000"/>
                </a:solidFill>
              </a:rPr>
              <a:t>6.2 </a:t>
            </a:r>
            <a:r>
              <a:rPr lang="en-AU" i="1" dirty="0">
                <a:solidFill>
                  <a:srgbClr val="FF0000"/>
                </a:solidFill>
              </a:rPr>
              <a:t>Ad-Hoc Group on Security (</a:t>
            </a:r>
            <a:r>
              <a:rPr lang="en-AU" i="1" dirty="0" smtClean="0">
                <a:solidFill>
                  <a:srgbClr val="FF0000"/>
                </a:solidFill>
              </a:rPr>
              <a:t>AHGS)</a:t>
            </a:r>
          </a:p>
          <a:p>
            <a:pPr lvl="1"/>
            <a:r>
              <a:rPr lang="en-AU" i="1" dirty="0"/>
              <a:t>7. Active Work </a:t>
            </a:r>
            <a:r>
              <a:rPr lang="en-AU" i="1" dirty="0" smtClean="0"/>
              <a:t>Items</a:t>
            </a:r>
          </a:p>
          <a:p>
            <a:pPr lvl="2"/>
            <a:r>
              <a:rPr lang="en-AU" i="1" dirty="0" smtClean="0"/>
              <a:t>7.1 </a:t>
            </a:r>
            <a:r>
              <a:rPr lang="en-AU" i="1" dirty="0"/>
              <a:t>Power Line Communication (PLC</a:t>
            </a:r>
            <a:r>
              <a:rPr lang="en-AU" i="1" dirty="0" smtClean="0"/>
              <a:t>)</a:t>
            </a:r>
          </a:p>
          <a:p>
            <a:pPr lvl="2"/>
            <a:r>
              <a:rPr lang="en-AU" i="1" dirty="0" smtClean="0"/>
              <a:t>7.2 </a:t>
            </a:r>
            <a:r>
              <a:rPr lang="en-AU" i="1" dirty="0"/>
              <a:t>Close Capacitive Coupling Communication (CCCC</a:t>
            </a:r>
            <a:r>
              <a:rPr lang="en-AU" i="1" dirty="0" smtClean="0"/>
              <a:t>)</a:t>
            </a:r>
          </a:p>
          <a:p>
            <a:pPr lvl="2"/>
            <a:r>
              <a:rPr lang="en-AU" i="1" dirty="0" smtClean="0"/>
              <a:t>7.3 </a:t>
            </a:r>
            <a:r>
              <a:rPr lang="en-AU" i="1" dirty="0"/>
              <a:t>Human Body Communication (HBC</a:t>
            </a:r>
            <a:r>
              <a:rPr lang="en-AU" i="1" dirty="0" smtClean="0"/>
              <a:t>)</a:t>
            </a:r>
          </a:p>
          <a:p>
            <a:pPr lvl="1"/>
            <a:r>
              <a:rPr lang="en-AU" i="1" dirty="0"/>
              <a:t>8. Systematic Review</a:t>
            </a:r>
          </a:p>
          <a:p>
            <a:pPr lvl="2"/>
            <a:r>
              <a:rPr lang="en-AU" i="1" dirty="0"/>
              <a:t>8.1 WG1N095：Japan </a:t>
            </a:r>
            <a:r>
              <a:rPr lang="en-AU" i="1" dirty="0" smtClean="0"/>
              <a:t>NB contribution </a:t>
            </a:r>
            <a:r>
              <a:rPr lang="en-AU" i="1" dirty="0"/>
              <a:t>on Systematic Review of ISO/IEC 21481:2012 </a:t>
            </a:r>
            <a:r>
              <a:rPr lang="en-AU" i="1" dirty="0" smtClean="0"/>
              <a:t>(</a:t>
            </a:r>
            <a:r>
              <a:rPr lang="en-AU" i="1" dirty="0"/>
              <a:t>NFCIP-2)</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85814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9. Liaison</a:t>
            </a:r>
          </a:p>
          <a:p>
            <a:pPr lvl="2"/>
            <a:r>
              <a:rPr lang="en-AU" i="1" dirty="0" smtClean="0"/>
              <a:t>9.1 Liaison with other SDOs</a:t>
            </a:r>
          </a:p>
          <a:p>
            <a:pPr lvl="3"/>
            <a:r>
              <a:rPr lang="en-AU" i="1" dirty="0" smtClean="0">
                <a:solidFill>
                  <a:srgbClr val="FF0000"/>
                </a:solidFill>
              </a:rPr>
              <a:t>WG1N100：IEEE 802: Liaison Report of IEEE 802 ISO/IEC</a:t>
            </a:r>
          </a:p>
          <a:p>
            <a:pPr lvl="3"/>
            <a:r>
              <a:rPr lang="en-AU" i="1" dirty="0" smtClean="0"/>
              <a:t>JTC 1/SC 17</a:t>
            </a:r>
          </a:p>
          <a:p>
            <a:pPr lvl="3"/>
            <a:r>
              <a:rPr lang="en-AU" i="1" dirty="0" smtClean="0"/>
              <a:t>IEC TC 100/TA 15 </a:t>
            </a:r>
          </a:p>
          <a:p>
            <a:pPr lvl="3"/>
            <a:r>
              <a:rPr lang="en-AU" i="1" dirty="0" smtClean="0"/>
              <a:t>WG1N097：ISO/IEC JTC 1/SC 41 </a:t>
            </a:r>
          </a:p>
          <a:p>
            <a:pPr lvl="3"/>
            <a:r>
              <a:rPr lang="en-AU" i="1" dirty="0" smtClean="0"/>
              <a:t>IEEE 1901 WG and ITU-T Q18/15</a:t>
            </a:r>
          </a:p>
          <a:p>
            <a:pPr lvl="2"/>
            <a:r>
              <a:rPr lang="en-AU" i="1" dirty="0" smtClean="0"/>
              <a:t>9.2 Liaison review (including discussion on new relation establishment with other SDOs)</a:t>
            </a:r>
          </a:p>
          <a:p>
            <a:pPr lvl="1"/>
            <a:r>
              <a:rPr lang="en-AU" i="1" dirty="0" smtClean="0"/>
              <a:t>10. Other Business </a:t>
            </a:r>
          </a:p>
          <a:p>
            <a:pPr lvl="1"/>
            <a:r>
              <a:rPr lang="en-AU" i="1" dirty="0" smtClean="0"/>
              <a:t>11. Development, Review, and Approval of Draft WG1 Resolutions </a:t>
            </a:r>
          </a:p>
          <a:p>
            <a:pPr lvl="1"/>
            <a:r>
              <a:rPr lang="en-AU" i="1" dirty="0" smtClean="0"/>
              <a:t>12. Close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40928197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be interested in a LS from IEC TC100 to SC6/WG1 related to back </a:t>
            </a:r>
            <a:r>
              <a:rPr lang="en-AU" dirty="0" smtClean="0"/>
              <a:t>scattered Wi-Fi</a:t>
            </a:r>
            <a:endParaRPr lang="en-AU" dirty="0"/>
          </a:p>
        </p:txBody>
      </p:sp>
      <p:sp>
        <p:nvSpPr>
          <p:cNvPr id="3" name="Content Placeholder 2"/>
          <p:cNvSpPr>
            <a:spLocks noGrp="1"/>
          </p:cNvSpPr>
          <p:nvPr>
            <p:ph idx="1"/>
          </p:nvPr>
        </p:nvSpPr>
        <p:spPr/>
        <p:txBody>
          <a:bodyPr/>
          <a:lstStyle/>
          <a:p>
            <a:pPr lvl="1"/>
            <a:r>
              <a:rPr lang="en-AU" dirty="0" smtClean="0"/>
              <a:t>SC6/WG1 received a LS from IEC TC100 (N102)</a:t>
            </a:r>
          </a:p>
          <a:p>
            <a:pPr lvl="1"/>
            <a:r>
              <a:rPr lang="en-AU" dirty="0" smtClean="0"/>
              <a:t>The LS </a:t>
            </a:r>
            <a:r>
              <a:rPr lang="en-AU" dirty="0"/>
              <a:t>d</a:t>
            </a:r>
            <a:r>
              <a:rPr lang="en-AU" dirty="0" smtClean="0"/>
              <a:t>escribed a TR on “</a:t>
            </a:r>
            <a:r>
              <a:rPr lang="en-AU" dirty="0"/>
              <a:t>Wi-Fi Backscatter Communication protocol for RF wireless power </a:t>
            </a:r>
            <a:r>
              <a:rPr lang="en-AU" dirty="0" smtClean="0"/>
              <a:t>transmission”</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10247738"/>
              </p:ext>
            </p:extLst>
          </p:nvPr>
        </p:nvGraphicFramePr>
        <p:xfrm>
          <a:off x="720969" y="3124200"/>
          <a:ext cx="914400" cy="792163"/>
        </p:xfrm>
        <a:graphic>
          <a:graphicData uri="http://schemas.openxmlformats.org/presentationml/2006/ole">
            <mc:AlternateContent xmlns:mc="http://schemas.openxmlformats.org/markup-compatibility/2006">
              <mc:Choice xmlns:v="urn:schemas-microsoft-com:vml" Requires="v">
                <p:oleObj spid="_x0000_s272386"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20969" y="3124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0718510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12330</Words>
  <Application>Microsoft Office PowerPoint</Application>
  <PresentationFormat>On-screen Show (4:3)</PresentationFormat>
  <Paragraphs>1968</Paragraphs>
  <Slides>137</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137</vt:i4>
      </vt:variant>
    </vt:vector>
  </HeadingPairs>
  <TitlesOfParts>
    <vt:vector size="144" baseType="lpstr">
      <vt:lpstr>Arial</vt:lpstr>
      <vt:lpstr>Times New Roman</vt:lpstr>
      <vt:lpstr>Wingdings</vt:lpstr>
      <vt:lpstr>802-11-Submission</vt:lpstr>
      <vt:lpstr>Acrobat Document</vt:lpstr>
      <vt:lpstr>Packager Shell Object</vt:lpstr>
      <vt:lpstr>Adobe Acrobat Document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passed &amp; waiting for publication</vt:lpstr>
      <vt:lpstr>IEEE 802.1Qbz FDIS ballot passed &amp; waiting for publication</vt:lpstr>
      <vt:lpstr>IEEE 802.1AC-Rev FDIS ballot closes 5 March 2018</vt:lpstr>
      <vt:lpstr>IEEE 802.1Qcd-2015 FDIS ballot closes 1 Dec 2017</vt:lpstr>
      <vt:lpstr>IEEE 802d is waiting for start of FDIS ballot</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60-day pre-ballot closes on 9 Dec 2017</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closes on 18 Oct 2017</vt:lpstr>
      <vt:lpstr>IEEE 802.3bn is waiting for start of FDIS</vt:lpstr>
      <vt:lpstr>IEEE 802.3bq FDIS ballot closes on 18 Oct 2017</vt:lpstr>
      <vt:lpstr>IEEE 802.3br FDIS ballot passed &amp; waiting for publication</vt:lpstr>
      <vt:lpstr>IEEE 802.3by FDIS ballot closes on 18 Oct 2017</vt:lpstr>
      <vt:lpstr>IEEE 802.3bv is waiting for start of FDIS ballot</vt:lpstr>
      <vt:lpstr>IEEE 802.3bu is waiting for start of FDIS ballot</vt:lpstr>
      <vt:lpstr>IEEE 802.3bz FDIS ballot passed &amp; waiting for publication</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is waiting for FDIS start</vt:lpstr>
      <vt:lpstr>IEEE 802.15.6-2012 FDIS ballot passed but comments are required</vt:lpstr>
      <vt:lpstr>There were two comment received on the IEEE 802.15.6-2012  FDIS ballot</vt:lpstr>
      <vt:lpstr>There were two comment received on the IEEE 802.15.6-2012  FDIS ballot</vt:lpstr>
      <vt:lpstr>IEEE 802.21 has two standards in the pipeline for ratification under the PSDO</vt:lpstr>
      <vt:lpstr>IEEE 802.21-2017 FDIS closes 27 Feb 2018</vt:lpstr>
      <vt:lpstr>IEEE 802.21.1 60-day ballot passed on 10 July 2017 and is waiting for FDIS to start</vt:lpstr>
      <vt:lpstr>IEEE 802.22 has two standards in the pipeline for ratification under the PSDO</vt:lpstr>
      <vt:lpstr>IEEE 802.22a FDIS ballot passed but is waiting for publication</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IEEE 802 should recommend that ISO withdraw 802.5 based standards</vt:lpstr>
      <vt:lpstr>IEEE 802 should recommend that ISO withdraw 802.5 based standards</vt:lpstr>
      <vt:lpstr>The last SC6 meeting was held in Oct 2017 in Seoul, Korea</vt:lpstr>
      <vt:lpstr>IEEE 802 had a delegation of six people</vt:lpstr>
      <vt:lpstr>The WG1 Convenor has resigned … and the new Convenor will probably come from China NB</vt:lpstr>
      <vt:lpstr>A proposal for a Security Ad Hoc was balloted by SC6 NB’s starting in May 2017</vt:lpstr>
      <vt:lpstr>During the ballot, IEEE 802 was accused of violating the JTC1 Directives by the China NB </vt:lpstr>
      <vt:lpstr>There was a response from ISO staff in relation to the China NB protest</vt:lpstr>
      <vt:lpstr>The ballot on the proposed Security ad hoc passed with comments, and so a CRM was required</vt:lpstr>
      <vt:lpstr>Resolutions from China NB to the Security ad hoc ballot reject every comment from US, CA, NL &amp; UK</vt:lpstr>
      <vt:lpstr>The assertions that the ToR has already been approved by the SC6 NBs is incorrect</vt:lpstr>
      <vt:lpstr>At least one NB also submitted proposed comment resolutions</vt:lpstr>
      <vt:lpstr>A call for participation in the Security ad hoc has been issued</vt:lpstr>
      <vt:lpstr>IEEE 802 had a representative at the CRM on the Security ad hoc </vt:lpstr>
      <vt:lpstr>The SC6/WG1 draft agenda for October did not include much of real interest</vt:lpstr>
      <vt:lpstr>The SC6/WG1 draft agenda for October did not include much of real interest</vt:lpstr>
      <vt:lpstr>The SC6/WG1 draft agenda for October did not include much of real interest</vt:lpstr>
      <vt:lpstr>The SC may be interested in a LS from IEC TC100 to SC6/WG1 related to back scattered Wi-Fi</vt:lpstr>
      <vt:lpstr>WG7 discussed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2017-10-20T03:17:27Z</dcterms:modified>
</cp:coreProperties>
</file>