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5"/>
  </p:notesMasterIdLst>
  <p:handoutMasterIdLst>
    <p:handoutMasterId r:id="rId136"/>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1684" r:id="rId22"/>
    <p:sldId id="1685"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1689" r:id="rId40"/>
    <p:sldId id="1691" r:id="rId41"/>
    <p:sldId id="1992" r:id="rId42"/>
    <p:sldId id="1995" r:id="rId43"/>
    <p:sldId id="1692" r:id="rId44"/>
    <p:sldId id="1694" r:id="rId45"/>
    <p:sldId id="1695" r:id="rId46"/>
    <p:sldId id="1696" r:id="rId47"/>
    <p:sldId id="1697" r:id="rId48"/>
    <p:sldId id="1716" r:id="rId49"/>
    <p:sldId id="1717" r:id="rId50"/>
    <p:sldId id="1718" r:id="rId51"/>
    <p:sldId id="1851" r:id="rId52"/>
    <p:sldId id="1864" r:id="rId53"/>
    <p:sldId id="1945" r:id="rId54"/>
    <p:sldId id="1946" r:id="rId55"/>
    <p:sldId id="1688" r:id="rId56"/>
    <p:sldId id="1702" r:id="rId57"/>
    <p:sldId id="1703" r:id="rId58"/>
    <p:sldId id="1704" r:id="rId59"/>
    <p:sldId id="1978" r:id="rId60"/>
    <p:sldId id="1705" r:id="rId61"/>
    <p:sldId id="1706" r:id="rId62"/>
    <p:sldId id="1707" r:id="rId63"/>
    <p:sldId id="1708" r:id="rId64"/>
    <p:sldId id="1709" r:id="rId65"/>
    <p:sldId id="1710" r:id="rId66"/>
    <p:sldId id="1790" r:id="rId67"/>
    <p:sldId id="1698" r:id="rId68"/>
    <p:sldId id="1699" r:id="rId69"/>
    <p:sldId id="1700" r:id="rId70"/>
    <p:sldId id="1701" r:id="rId71"/>
    <p:sldId id="1993" r:id="rId72"/>
    <p:sldId id="1994" r:id="rId73"/>
    <p:sldId id="1711" r:id="rId74"/>
    <p:sldId id="1712" r:id="rId75"/>
    <p:sldId id="1713" r:id="rId76"/>
    <p:sldId id="1679" r:id="rId77"/>
    <p:sldId id="1583" r:id="rId78"/>
    <p:sldId id="1629" r:id="rId79"/>
    <p:sldId id="1971" r:id="rId80"/>
    <p:sldId id="1972" r:id="rId81"/>
    <p:sldId id="1979" r:id="rId82"/>
    <p:sldId id="1641" r:id="rId83"/>
    <p:sldId id="2001" r:id="rId84"/>
    <p:sldId id="1952" r:id="rId85"/>
    <p:sldId id="1887" r:id="rId86"/>
    <p:sldId id="1997" r:id="rId87"/>
    <p:sldId id="1973" r:id="rId88"/>
    <p:sldId id="1956" r:id="rId89"/>
    <p:sldId id="1983" r:id="rId90"/>
    <p:sldId id="1986" r:id="rId91"/>
    <p:sldId id="1998" r:id="rId92"/>
    <p:sldId id="1996" r:id="rId93"/>
    <p:sldId id="1984" r:id="rId94"/>
    <p:sldId id="1957" r:id="rId95"/>
    <p:sldId id="1999" r:id="rId96"/>
    <p:sldId id="2000" r:id="rId97"/>
    <p:sldId id="1974" r:id="rId98"/>
    <p:sldId id="1954" r:id="rId99"/>
    <p:sldId id="1955" r:id="rId100"/>
    <p:sldId id="1375" r:id="rId101"/>
    <p:sldId id="1376" r:id="rId102"/>
    <p:sldId id="1400"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106" d="100"/>
          <a:sy n="106" d="100"/>
        </p:scale>
        <p:origin x="398"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802.11-17/1550r1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564-00-0jtc-minutes-of-hawaii-meeting-in-sep-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6.xml.rels><?xml version="1.0" encoding="UTF-8" standalone="yes"?>
<Relationships xmlns="http://schemas.openxmlformats.org/package/2006/relationships"><Relationship Id="rId3" Type="http://schemas.openxmlformats.org/officeDocument/2006/relationships/hyperlink" Target="http://isotc.iso.org/livelink/livelink?func=ll&amp;objId=18924458&amp;objAction=Open&amp;viewType=1" TargetMode="External"/><Relationship Id="rId2" Type="http://schemas.openxmlformats.org/officeDocument/2006/relationships/hyperlink" Target="http://isotc.iso.org/livelink/livelink?func=ll&amp;objId=18923094&amp;objAction=Open&amp;viewType=1"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isotc.iso.org/livelink/livelink?func=ll&amp;objId=18949664&amp;objAction=Open&amp;viewType=1"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2017 </a:t>
            </a:r>
            <a:r>
              <a:rPr lang="en-US" dirty="0">
                <a:solidFill>
                  <a:schemeClr val="accent2">
                    <a:lumMod val="75000"/>
                  </a:schemeClr>
                </a:solidFill>
              </a:rPr>
              <a:t>agenda for </a:t>
            </a:r>
            <a:r>
              <a:rPr lang="en-US" dirty="0" smtClean="0">
                <a:solidFill>
                  <a:schemeClr val="accent2">
                    <a:lumMod val="75000"/>
                  </a:schemeClr>
                </a:solidFill>
              </a:rPr>
              <a:t>Orlando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October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Orlando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Orlando in Nov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2017, as documented in </a:t>
            </a:r>
            <a:r>
              <a:rPr lang="en-AU" i="1" dirty="0" smtClean="0">
                <a:solidFill>
                  <a:srgbClr val="FF0000"/>
                </a:solidFill>
                <a:hlinkClick r:id="rId3"/>
              </a:rPr>
              <a:t>11-17-1564-00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10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127</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3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37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6616262"/>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Orlando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11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11 Oct 2017</a:t>
            </a: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a:t>
            </a:r>
            <a:r>
              <a:rPr lang="en-AU" dirty="0" smtClean="0"/>
              <a:t>11 </a:t>
            </a:r>
            <a:r>
              <a:rPr lang="en-AU" dirty="0"/>
              <a:t>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a:t>
            </a:r>
            <a:r>
              <a:rPr lang="en-AU" dirty="0" smtClean="0">
                <a:solidFill>
                  <a:schemeClr val="accent2"/>
                </a:solidFill>
              </a:rPr>
              <a:t>11 </a:t>
            </a:r>
            <a:r>
              <a:rPr lang="en-AU" dirty="0">
                <a:solidFill>
                  <a:schemeClr val="accent2"/>
                </a:solidFill>
              </a:rPr>
              <a:t>Oct 2017</a:t>
            </a:r>
            <a:endParaRPr lang="en-AU" dirty="0" smtClean="0">
              <a:solidFill>
                <a:schemeClr val="accent2"/>
              </a:solidFill>
            </a:endParaRP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t>Apparently was extended from 8 Sept 2017 because of a systems error</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 for start</a:t>
            </a:r>
          </a:p>
          <a:p>
            <a:pPr lvl="1"/>
            <a:r>
              <a:rPr lang="en-AU" dirty="0" smtClean="0"/>
              <a:t>(Sept 2017) FDIS </a:t>
            </a:r>
            <a:r>
              <a:rPr lang="en-AU" dirty="0"/>
              <a:t>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pre-ballot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802.1 WG </a:t>
            </a:r>
            <a:r>
              <a:rPr lang="en-AU" dirty="0" smtClean="0"/>
              <a:t>will respond soon</a:t>
            </a:r>
          </a:p>
          <a:p>
            <a:r>
              <a:rPr lang="en-AU" dirty="0" smtClean="0"/>
              <a:t>FDIS 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be sent when published</a:t>
            </a:r>
          </a:p>
          <a:p>
            <a:pPr lvl="2"/>
            <a:r>
              <a:rPr lang="en-AU" dirty="0" smtClean="0"/>
              <a:t>Publication scheduled for 28 September 2017</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was submitted </a:t>
            </a:r>
            <a:r>
              <a:rPr lang="en-AU" dirty="0"/>
              <a:t>to </a:t>
            </a:r>
            <a:r>
              <a:rPr lang="en-AU" dirty="0" smtClean="0"/>
              <a:t>PSDO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 for ballot start</a:t>
            </a:r>
          </a:p>
          <a:p>
            <a:pPr lvl="1"/>
            <a:r>
              <a:rPr lang="en-AU" dirty="0"/>
              <a:t>Was submitted to PSDO in Oct 2017</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a:t>Will be sent when published</a:t>
            </a:r>
          </a:p>
          <a:p>
            <a:pPr lvl="2"/>
            <a:r>
              <a:rPr lang="en-AU" dirty="0"/>
              <a:t>Was published on </a:t>
            </a:r>
            <a:r>
              <a:rPr lang="en-AU" dirty="0" smtClean="0"/>
              <a:t>28 June 2017</a:t>
            </a:r>
            <a:endParaRPr lang="en-AU" dirty="0"/>
          </a:p>
          <a:p>
            <a:pPr lvl="2"/>
            <a:r>
              <a:rPr lang="en-AU" dirty="0">
                <a:solidFill>
                  <a:schemeClr val="tx2"/>
                </a:solidFill>
              </a:rPr>
              <a:t>Action required by 802.1 </a:t>
            </a:r>
            <a:r>
              <a:rPr lang="en-AU" dirty="0" smtClean="0">
                <a:solidFill>
                  <a:schemeClr val="tx2"/>
                </a:solidFill>
              </a:rPr>
              <a:t>WG to progress</a:t>
            </a:r>
            <a:endParaRPr lang="en-AU" dirty="0">
              <a:solidFill>
                <a:schemeClr val="tx2"/>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(Sept 2017) will be published </a:t>
            </a:r>
            <a:r>
              <a:rPr lang="en-AU" dirty="0"/>
              <a:t>“soon”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a:t>(Sept 2017) will be published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smtClean="0">
                <a:solidFill>
                  <a:srgbClr val="FF0000"/>
                </a:solidFill>
              </a:rPr>
              <a:t>Has it been liaised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580827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rgbClr val="00B050"/>
                          </a:solidFill>
                          <a:latin typeface="+mn-lt"/>
                          <a:ea typeface="+mn-ea"/>
                          <a:cs typeface="+mn-cs"/>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passed but a response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smtClean="0">
                <a:solidFill>
                  <a:srgbClr val="00B050"/>
                </a:solidFill>
              </a:rPr>
              <a:t>passed</a:t>
            </a:r>
            <a:r>
              <a:rPr lang="en-AU" dirty="0" smtClean="0"/>
              <a:t> </a:t>
            </a:r>
            <a:r>
              <a:rPr lang="en-AU" dirty="0" smtClean="0">
                <a:solidFill>
                  <a:schemeClr val="accent6"/>
                </a:solidFill>
              </a:rPr>
              <a:t>but response required</a:t>
            </a:r>
          </a:p>
          <a:p>
            <a:pPr lvl="1"/>
            <a:r>
              <a:rPr lang="en-AU" dirty="0" smtClean="0"/>
              <a:t>Passed on 11 Sep 2017 by 15/0/13 (N16712)</a:t>
            </a:r>
          </a:p>
          <a:p>
            <a:pPr lvl="1"/>
            <a:r>
              <a:rPr lang="en-AU" dirty="0" smtClean="0"/>
              <a:t>China NB voted “yes” with one comment</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a:t>China NB Comment 1</a:t>
            </a:r>
          </a:p>
          <a:p>
            <a:pPr lvl="1"/>
            <a:r>
              <a:rPr lang="en-AU" i="1" dirty="0"/>
              <a:t>ISO/IEC/IEEE 8802-3:2017/</a:t>
            </a:r>
            <a:r>
              <a:rPr lang="en-AU" i="1" dirty="0" err="1"/>
              <a:t>FDAmd</a:t>
            </a:r>
            <a:r>
              <a:rPr lang="en-AU" i="1" dirty="0"/>
              <a:t> 1 is the amendment to 802.3TM-2017. Security is an essential part of network-related standards, especially to Ethernet. The lack of security mechanisms will enable Ethernet facing various security threats, such as forgery devices, communications from eavesdropping and tampering. However, The version of both IEEE 802.3TM-2017 and ISO/IEC/IEEE 88023:2017/</a:t>
            </a:r>
            <a:r>
              <a:rPr lang="en-AU" i="1" dirty="0" err="1"/>
              <a:t>FDAmd</a:t>
            </a:r>
            <a:r>
              <a:rPr lang="en-AU" i="1" dirty="0"/>
              <a:t> 1 fail to add the specification of Ethernet security in the text, neither security mechanisms nor references to other security specifications, which results in an incomplete standard system, and is not conducive to the implementation and application of the </a:t>
            </a:r>
            <a:r>
              <a:rPr lang="en-AU" i="1" dirty="0" smtClean="0"/>
              <a:t>standard</a:t>
            </a:r>
          </a:p>
          <a:p>
            <a:r>
              <a:rPr lang="en-AU" dirty="0" smtClean="0"/>
              <a:t>China NB Change 1</a:t>
            </a:r>
          </a:p>
          <a:p>
            <a:pPr lvl="1"/>
            <a:r>
              <a:rPr lang="en-AU"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3229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smtClean="0"/>
              <a:t>IEEE response  to China NB comment 1</a:t>
            </a:r>
            <a:endParaRPr lang="en-AU" dirty="0"/>
          </a:p>
          <a:p>
            <a:pPr lvl="1"/>
            <a:r>
              <a:rPr lang="en-AU" i="1" dirty="0" smtClean="0"/>
              <a:t>&lt;</a:t>
            </a:r>
            <a:r>
              <a:rPr lang="en-AU" i="1" dirty="0" err="1" smtClean="0"/>
              <a:t>tbd</a:t>
            </a:r>
            <a:r>
              <a:rPr lang="en-AU" i="1"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1694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closes on </a:t>
            </a:r>
            <a:r>
              <a:rPr lang="en-AU" dirty="0" smtClean="0"/>
              <a:t>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a:solidFill>
                  <a:schemeClr val="accent2"/>
                </a:solidFill>
              </a:rPr>
              <a:t>closes </a:t>
            </a:r>
            <a:r>
              <a:rPr lang="en-AU" dirty="0" smtClean="0">
                <a:solidFill>
                  <a:schemeClr val="accent2"/>
                </a:solidFill>
              </a:rPr>
              <a:t>18 Oct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smtClean="0"/>
              <a:t>(Sept 2017) FDIS </a:t>
            </a:r>
            <a:r>
              <a:rPr lang="en-AU" dirty="0"/>
              <a:t>will </a:t>
            </a:r>
            <a:r>
              <a:rPr lang="en-AU" dirty="0" smtClean="0"/>
              <a:t>start  </a:t>
            </a:r>
            <a:r>
              <a:rPr lang="en-AU" dirty="0"/>
              <a:t>“soon”</a:t>
            </a: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6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04411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a:t>
                      </a:r>
                      <a:r>
                        <a:rPr lang="en-AU" sz="1600" b="0" kern="1200" dirty="0" smtClean="0">
                          <a:solidFill>
                            <a:schemeClr val="tx1"/>
                          </a:solidFill>
                          <a:latin typeface="+mn-lt"/>
                          <a:ea typeface="+mn-ea"/>
                          <a:cs typeface="+mn-cs"/>
                        </a:rPr>
                        <a:t>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 for start</a:t>
            </a:r>
          </a:p>
          <a:p>
            <a:pPr lvl="1"/>
            <a:r>
              <a:rPr lang="en-AU" dirty="0" smtClean="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smtClean="0"/>
              <a:t>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a:t>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2017</a:t>
            </a:r>
            <a:endParaRPr lang="en-AU" dirty="0">
              <a:solidFill>
                <a:schemeClr val="tx2"/>
              </a:solidFill>
            </a:endParaRP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Nov 2017</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451003"/>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passed and is now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t>
            </a:r>
            <a:r>
              <a:rPr lang="en-AU" dirty="0" smtClean="0">
                <a:solidFill>
                  <a:schemeClr val="accent6"/>
                </a:solidFill>
              </a:rPr>
              <a:t>and is waiting for publication</a:t>
            </a:r>
          </a:p>
          <a:p>
            <a:pPr lvl="1"/>
            <a:r>
              <a:rPr lang="en-AU" dirty="0" smtClean="0"/>
              <a:t>Passed on 7 Sep 2017 by 14/0/14 (N16710)</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a:solidFill>
                  <a:schemeClr val="accent2"/>
                </a:solidFill>
              </a:rPr>
              <a:t>waiting for start</a:t>
            </a:r>
          </a:p>
          <a:p>
            <a:pPr lvl="1"/>
            <a:r>
              <a:rPr lang="en-AU" dirty="0"/>
              <a:t>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a:t>
            </a:r>
            <a:r>
              <a:rPr lang="en-AU" dirty="0" smtClean="0"/>
              <a:t>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673780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a:t>
            </a:r>
            <a:r>
              <a:rPr lang="en-AU" dirty="0" smtClean="0"/>
              <a:t>FDIS closes 27 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closes 27 Feb 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 for start</a:t>
            </a: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but is </a:t>
            </a:r>
            <a:r>
              <a:rPr lang="en-AU" dirty="0">
                <a:solidFill>
                  <a:schemeClr val="accent6"/>
                </a:solidFill>
              </a:rPr>
              <a:t>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chemeClr val="accent6"/>
                </a:solidFill>
              </a:rPr>
              <a:t>&amp; waiting for </a:t>
            </a:r>
            <a:r>
              <a:rPr lang="en-AU" dirty="0" smtClean="0">
                <a:solidFill>
                  <a:schemeClr val="accent6"/>
                </a:solidFill>
              </a:rPr>
              <a:t>publication</a:t>
            </a:r>
            <a:endParaRPr lang="en-AU" dirty="0" smtClean="0">
              <a:solidFill>
                <a:srgbClr val="00B050"/>
              </a:solidFill>
            </a:endParaRPr>
          </a:p>
          <a:p>
            <a:pPr lvl="1"/>
            <a:r>
              <a:rPr lang="en-AU" dirty="0" smtClean="0"/>
              <a:t>Passed on 27 July 2017 (12/0/17) with no comments (N16686)</a:t>
            </a:r>
          </a:p>
          <a:p>
            <a:pPr lvl="1"/>
            <a:r>
              <a:rPr lang="en-AU" dirty="0" smtClean="0"/>
              <a:t>(Sept 2017) </a:t>
            </a:r>
            <a:r>
              <a:rPr lang="en-AU" dirty="0"/>
              <a:t>Final standard will be published “soon”</a:t>
            </a:r>
          </a:p>
          <a:p>
            <a:pPr lvl="1"/>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1"/>
            <a:r>
              <a:rPr lang="en-AU" dirty="0"/>
              <a:t>China NB voted “no” with two comments</a:t>
            </a: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2017 plenary meeting in Orlando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a:latin typeface="+mj-lt"/>
              </a:rPr>
              <a:t>7</a:t>
            </a:r>
            <a:r>
              <a:rPr lang="en-US" sz="1600" b="1" dirty="0" smtClean="0">
                <a:solidFill>
                  <a:srgbClr val="FF0000"/>
                </a:solidFill>
                <a:latin typeface="+mj-lt"/>
              </a:rPr>
              <a:t> </a:t>
            </a:r>
            <a:r>
              <a:rPr lang="en-US" sz="1600" b="1" dirty="0" smtClean="0">
                <a:latin typeface="+mj-lt"/>
              </a:rPr>
              <a:t>Nov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Oct 2017 in Seoul, 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delegation of six people</a:t>
            </a:r>
            <a:endParaRPr lang="en-AU" dirty="0"/>
          </a:p>
        </p:txBody>
      </p:sp>
      <p:sp>
        <p:nvSpPr>
          <p:cNvPr id="3" name="Content Placeholder 2"/>
          <p:cNvSpPr>
            <a:spLocks noGrp="1"/>
          </p:cNvSpPr>
          <p:nvPr>
            <p:ph idx="1"/>
          </p:nvPr>
        </p:nvSpPr>
        <p:spPr/>
        <p:txBody>
          <a:bodyPr/>
          <a:lstStyle/>
          <a:p>
            <a:pPr lvl="0"/>
            <a:r>
              <a:rPr lang="en-AU" dirty="0" smtClean="0"/>
              <a:t>IEEE 802 delegation </a:t>
            </a:r>
          </a:p>
          <a:p>
            <a:pPr lvl="1"/>
            <a:r>
              <a:rPr lang="en-AU" dirty="0" smtClean="0"/>
              <a:t>Andrew </a:t>
            </a:r>
            <a:r>
              <a:rPr lang="en-AU" dirty="0"/>
              <a:t>Myles (</a:t>
            </a:r>
            <a:r>
              <a:rPr lang="en-AU" dirty="0" err="1"/>
              <a:t>HoD</a:t>
            </a:r>
            <a:r>
              <a:rPr lang="en-AU" dirty="0"/>
              <a:t>, Chair of IEEEE 802 JTC1 SC) – </a:t>
            </a:r>
            <a:r>
              <a:rPr lang="en-AU" dirty="0" err="1"/>
              <a:t>Webex</a:t>
            </a:r>
            <a:r>
              <a:rPr lang="en-AU" dirty="0"/>
              <a:t> </a:t>
            </a:r>
          </a:p>
          <a:p>
            <a:pPr lvl="1"/>
            <a:r>
              <a:rPr lang="en-AU" dirty="0"/>
              <a:t>Peter Yee (Vice Chair of IEEEE 802 JTC1 SC) – </a:t>
            </a:r>
            <a:r>
              <a:rPr lang="en-AU" dirty="0" err="1"/>
              <a:t>Webex</a:t>
            </a:r>
            <a:endParaRPr lang="en-AU" dirty="0"/>
          </a:p>
          <a:p>
            <a:pPr lvl="1"/>
            <a:r>
              <a:rPr lang="en-AU" dirty="0" err="1"/>
              <a:t>Hyeong</a:t>
            </a:r>
            <a:r>
              <a:rPr lang="en-AU" dirty="0"/>
              <a:t>-Ho LEE (Vice Chair </a:t>
            </a:r>
            <a:r>
              <a:rPr lang="en-US" dirty="0"/>
              <a:t>of IEEE 802.21 WG) - F2F</a:t>
            </a:r>
            <a:endParaRPr lang="en-AU" dirty="0"/>
          </a:p>
          <a:p>
            <a:pPr lvl="1"/>
            <a:r>
              <a:rPr lang="en-US" dirty="0"/>
              <a:t>Dan Harkins (IEEE 802.11 WG) – </a:t>
            </a:r>
            <a:r>
              <a:rPr lang="en-US" dirty="0" err="1"/>
              <a:t>Webex</a:t>
            </a:r>
            <a:endParaRPr lang="en-AU" dirty="0"/>
          </a:p>
          <a:p>
            <a:pPr lvl="1"/>
            <a:r>
              <a:rPr lang="en-US" dirty="0"/>
              <a:t>David Law (Chair of IEEE 802.3 WG) – </a:t>
            </a:r>
            <a:r>
              <a:rPr lang="en-US" dirty="0" err="1"/>
              <a:t>Webex</a:t>
            </a:r>
            <a:endParaRPr lang="en-AU" dirty="0"/>
          </a:p>
          <a:p>
            <a:pPr lvl="1"/>
            <a:r>
              <a:rPr lang="en-US" dirty="0"/>
              <a:t>Adam Healey (Chair of IEEE 802.3 WG Maintenance Task Force) - </a:t>
            </a:r>
            <a:r>
              <a:rPr lang="en-US" dirty="0" err="1"/>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1771792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for a </a:t>
            </a:r>
            <a:r>
              <a:rPr lang="en-AU" i="1" dirty="0" smtClean="0"/>
              <a:t>Security Ad Hoc </a:t>
            </a:r>
            <a:r>
              <a:rPr lang="en-AU" dirty="0" smtClean="0"/>
              <a:t>was balloted by SC6 NB’s starting in May 2017</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In Feb 2017, SC6 issued a ballot to NBs that proposed the establishment of a </a:t>
            </a:r>
            <a:r>
              <a:rPr lang="en-AU" i="1" dirty="0" smtClean="0"/>
              <a:t>Security ad hoc</a:t>
            </a:r>
          </a:p>
          <a:p>
            <a:pPr lvl="2"/>
            <a:r>
              <a:rPr lang="en-AU" dirty="0" smtClean="0"/>
              <a:t>See N16548 for </a:t>
            </a:r>
            <a:r>
              <a:rPr lang="en-AU" dirty="0" err="1" smtClean="0"/>
              <a:t>ToR</a:t>
            </a:r>
            <a:r>
              <a:rPr lang="en-AU" dirty="0" smtClean="0"/>
              <a:t> and supporting material</a:t>
            </a:r>
          </a:p>
          <a:p>
            <a:pPr lvl="1"/>
            <a:r>
              <a:rPr lang="en-AU" dirty="0" smtClean="0"/>
              <a:t>The proposed scope and deliverables are:</a:t>
            </a:r>
          </a:p>
          <a:p>
            <a:pPr marL="184150" lvl="2" indent="0">
              <a:buNone/>
            </a:pPr>
            <a:r>
              <a:rPr lang="en-AU" dirty="0" smtClean="0"/>
              <a:t>1. </a:t>
            </a:r>
            <a:r>
              <a:rPr lang="en-AU" i="1" dirty="0" smtClean="0"/>
              <a:t>Scope. </a:t>
            </a:r>
          </a:p>
          <a:p>
            <a:pPr lvl="3"/>
            <a:r>
              <a:rPr lang="en-AU" i="1" dirty="0" smtClean="0"/>
              <a:t>The </a:t>
            </a:r>
            <a:r>
              <a:rPr lang="en-AU" i="1" dirty="0"/>
              <a:t>scope includes</a:t>
            </a:r>
            <a:r>
              <a:rPr lang="en-AU" i="1" dirty="0" smtClean="0"/>
              <a:t>:</a:t>
            </a:r>
          </a:p>
          <a:p>
            <a:pPr marL="804863" lvl="4" indent="0">
              <a:buNone/>
            </a:pPr>
            <a:r>
              <a:rPr lang="en-AU" sz="1400" i="1" dirty="0" smtClean="0"/>
              <a:t>(</a:t>
            </a:r>
            <a:r>
              <a:rPr lang="en-AU" sz="1400" i="1" dirty="0"/>
              <a:t>1) Review the security technologies in the published standards from SC6, and provide amendment or revision project </a:t>
            </a:r>
            <a:r>
              <a:rPr lang="en-AU" sz="1400" i="1" dirty="0" smtClean="0"/>
              <a:t>recommendations</a:t>
            </a:r>
          </a:p>
          <a:p>
            <a:pPr marL="804863" lvl="4" indent="0">
              <a:buNone/>
            </a:pPr>
            <a:r>
              <a:rPr lang="en-AU" sz="1400" i="1" dirty="0" smtClean="0"/>
              <a:t>(2</a:t>
            </a:r>
            <a:r>
              <a:rPr lang="en-AU" sz="1400" i="1" dirty="0"/>
              <a:t>) Handle the comments and dispositions on security technologies of ongoing projects with </a:t>
            </a:r>
            <a:r>
              <a:rPr lang="en-AU" sz="1400" i="1" dirty="0" smtClean="0"/>
              <a:t>controversies.</a:t>
            </a:r>
          </a:p>
          <a:p>
            <a:pPr marL="184150" lvl="2" indent="0">
              <a:buNone/>
            </a:pPr>
            <a:r>
              <a:rPr lang="en-AU" i="1" dirty="0" smtClean="0"/>
              <a:t>2</a:t>
            </a:r>
            <a:r>
              <a:rPr lang="en-AU" i="1" dirty="0"/>
              <a:t>. AHGS </a:t>
            </a:r>
            <a:r>
              <a:rPr lang="en-AU" i="1" dirty="0" smtClean="0"/>
              <a:t>deliverables</a:t>
            </a:r>
          </a:p>
          <a:p>
            <a:pPr lvl="3"/>
            <a:r>
              <a:rPr lang="en-AU" i="1" dirty="0" smtClean="0"/>
              <a:t>Recommend </a:t>
            </a:r>
            <a:r>
              <a:rPr lang="en-AU" i="1" dirty="0"/>
              <a:t>the amendment or revision projects, which are developed in </a:t>
            </a:r>
            <a:r>
              <a:rPr lang="en-AU" i="1" dirty="0" smtClean="0"/>
              <a:t>SC6.</a:t>
            </a:r>
          </a:p>
          <a:p>
            <a:pPr lvl="3"/>
            <a:r>
              <a:rPr lang="en-AU" i="1" dirty="0" smtClean="0"/>
              <a:t>Handle </a:t>
            </a:r>
            <a:r>
              <a:rPr lang="en-AU" i="1" dirty="0"/>
              <a:t>the comments and dispositions on security technologies with controversies, and make sure that the disposition of all the comments get consensus. </a:t>
            </a:r>
            <a:endParaRPr lang="en-AU" i="1" dirty="0" smtClean="0"/>
          </a:p>
          <a:p>
            <a:pPr lvl="3"/>
            <a:r>
              <a:rPr lang="en-AU" i="1" dirty="0" smtClean="0"/>
              <a:t>The </a:t>
            </a:r>
            <a:r>
              <a:rPr lang="en-AU" i="1" dirty="0"/>
              <a:t>AHGS shall provide progress report at the next </a:t>
            </a:r>
            <a:r>
              <a:rPr lang="en-AU" i="1" dirty="0" smtClean="0"/>
              <a:t>meeting.</a:t>
            </a:r>
          </a:p>
          <a:p>
            <a:pPr marL="184150" lvl="2" indent="0">
              <a:buNone/>
            </a:pPr>
            <a:r>
              <a:rPr lang="en-AU" i="1" dirty="0" smtClean="0"/>
              <a:t>3</a:t>
            </a:r>
            <a:r>
              <a:rPr lang="en-AU" i="1" dirty="0"/>
              <a:t>. </a:t>
            </a:r>
            <a:r>
              <a:rPr lang="en-AU" i="1" dirty="0" smtClean="0"/>
              <a:t>Period</a:t>
            </a:r>
          </a:p>
          <a:p>
            <a:pPr lvl="3"/>
            <a:r>
              <a:rPr lang="en-AU" i="1" dirty="0" smtClean="0"/>
              <a:t>The </a:t>
            </a:r>
            <a:r>
              <a:rPr lang="en-AU" i="1" dirty="0"/>
              <a:t>AHGS will continue its work until SC6 resolves to terminate its tasks</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90807421"/>
              </p:ext>
            </p:extLst>
          </p:nvPr>
        </p:nvGraphicFramePr>
        <p:xfrm>
          <a:off x="6172200" y="2438400"/>
          <a:ext cx="914400" cy="792163"/>
        </p:xfrm>
        <a:graphic>
          <a:graphicData uri="http://schemas.openxmlformats.org/presentationml/2006/ole">
            <mc:AlternateContent xmlns:mc="http://schemas.openxmlformats.org/markup-compatibility/2006">
              <mc:Choice xmlns:v="urn:schemas-microsoft-com:vml" Requires="v">
                <p:oleObj spid="_x0000_s271370"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61722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During the ballot, IEEE 802 was accused of violating the JTC1 Directives by the China NB </a:t>
            </a:r>
            <a:endParaRPr lang="en-AU" dirty="0"/>
          </a:p>
        </p:txBody>
      </p:sp>
      <p:sp>
        <p:nvSpPr>
          <p:cNvPr id="3" name="Content Placeholder 2"/>
          <p:cNvSpPr>
            <a:spLocks noGrp="1"/>
          </p:cNvSpPr>
          <p:nvPr>
            <p:ph idx="1"/>
          </p:nvPr>
        </p:nvSpPr>
        <p:spPr/>
        <p:txBody>
          <a:bodyPr/>
          <a:lstStyle/>
          <a:p>
            <a:pPr lvl="1"/>
            <a:r>
              <a:rPr lang="en-AU" dirty="0" smtClean="0"/>
              <a:t>In March 2017, IEEE 802 sent a LS (</a:t>
            </a:r>
            <a:r>
              <a:rPr lang="en-AU" dirty="0" smtClean="0">
                <a:hlinkClick r:id="rId2"/>
              </a:rPr>
              <a:t>N16622</a:t>
            </a:r>
            <a:r>
              <a:rPr lang="en-AU" dirty="0" smtClean="0"/>
              <a:t>) to SC6 that noted</a:t>
            </a:r>
          </a:p>
          <a:p>
            <a:pPr lvl="2"/>
            <a:r>
              <a:rPr lang="en-AU" i="1" dirty="0" smtClean="0"/>
              <a:t>… while </a:t>
            </a:r>
            <a:r>
              <a:rPr lang="en-AU" i="1" dirty="0"/>
              <a:t>IEEE 802 supports the general goals of the proposed SC 6 Security Ad Hoc Group to improve security, IEEE 802 believes it will be more productive for a China NB representative to work directly with IEEE 802 security experts at an IEEE 802 meeting to resolve the China NB’s concerns relating to ISO/IEC/IEEE 8802-1X </a:t>
            </a:r>
            <a:endParaRPr lang="en-AU" i="1" dirty="0" smtClean="0"/>
          </a:p>
          <a:p>
            <a:pPr lvl="1"/>
            <a:r>
              <a:rPr lang="en-AU" dirty="0" smtClean="0"/>
              <a:t>Technical issues within the SC6 Secretariat meant that it was not published by SC6 until 10 May, just before the ballot close on 17 May</a:t>
            </a:r>
          </a:p>
          <a:p>
            <a:pPr lvl="1"/>
            <a:r>
              <a:rPr lang="en-AU" dirty="0" smtClean="0"/>
              <a:t>China NB subsequently protested (</a:t>
            </a:r>
            <a:r>
              <a:rPr lang="en-AU" dirty="0" smtClean="0">
                <a:hlinkClick r:id="rId3"/>
              </a:rPr>
              <a:t>N16630</a:t>
            </a:r>
            <a:r>
              <a:rPr lang="en-AU" dirty="0" smtClean="0"/>
              <a:t>) on the basis that IEEE 802’s LS violated JTC1 Directives</a:t>
            </a:r>
          </a:p>
          <a:p>
            <a:pPr lvl="2"/>
            <a:r>
              <a:rPr lang="en-AU" dirty="0" smtClean="0"/>
              <a:t>The China NB cited text that was clearly not relevant</a:t>
            </a:r>
          </a:p>
          <a:p>
            <a:pPr lvl="1"/>
            <a:r>
              <a:rPr lang="en-AU" dirty="0" smtClean="0"/>
              <a:t>IEEE 802 developed a reply LS but it was not sent because IEEE-SA staff wanted an opportunity to work with ISO staff</a:t>
            </a:r>
          </a:p>
          <a:p>
            <a:pPr lvl="2"/>
            <a:r>
              <a:rPr lang="en-AU" dirty="0" smtClean="0"/>
              <a:t>By the time this process completed the proposed LS was no longer current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8669922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response from ISO staff in relation to the China NB protest</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On 23 Aug ISO staff wrote</a:t>
            </a:r>
          </a:p>
          <a:p>
            <a:pPr lvl="1"/>
            <a:r>
              <a:rPr lang="en-US" i="1" dirty="0"/>
              <a:t>Thank you for your patience while I got around to looking into this issue.  I have reviewed both documents (6N16622 and 6N16630) carefully.  </a:t>
            </a:r>
            <a:endParaRPr lang="en-AU" sz="2000" i="1" dirty="0"/>
          </a:p>
          <a:p>
            <a:pPr lvl="1"/>
            <a:r>
              <a:rPr lang="en-US" i="1" dirty="0"/>
              <a:t>First and foremost, and just to make the point clear, both SAC, as a P-member in JTC 1/SC 6, and IEEE, as a liaison organization in JTC 1/SC 6, have the right to submit comments on any matters of JTC 1/SC 6 business.  </a:t>
            </a:r>
            <a:endParaRPr lang="en-AU" sz="2000" i="1" dirty="0"/>
          </a:p>
          <a:p>
            <a:pPr lvl="1"/>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2000" i="1" dirty="0"/>
          </a:p>
          <a:p>
            <a:pPr lvl="1"/>
            <a:r>
              <a:rPr lang="en-US" i="1" dirty="0"/>
              <a:t>I have contacted the Chair and Secretary seeking answers to some questions mainly concerning what their next steps, if any, will be</a:t>
            </a:r>
            <a:r>
              <a:rPr lang="en-US" i="1" dirty="0" smtClean="0"/>
              <a:t>.</a:t>
            </a:r>
            <a:endParaRPr lang="en-AU" sz="20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a:t>
            </a:r>
            <a:r>
              <a:rPr lang="en-AU" i="1" dirty="0" smtClean="0"/>
              <a:t>Security ad hoc </a:t>
            </a:r>
            <a:r>
              <a:rPr lang="en-AU" dirty="0" smtClean="0"/>
              <a:t>passed with comments, and so a CRM was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a:t>
            </a:r>
            <a:r>
              <a:rPr lang="en-AU" dirty="0" smtClean="0">
                <a:hlinkClick r:id="rId2"/>
              </a:rPr>
              <a:t>N16637</a:t>
            </a:r>
            <a:r>
              <a:rPr lang="en-AU" dirty="0" smtClean="0"/>
              <a:t>)</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Resolutions from China NB to the </a:t>
            </a:r>
            <a:r>
              <a:rPr lang="en-AU" i="1" dirty="0" smtClean="0"/>
              <a:t>Security ad hoc </a:t>
            </a:r>
            <a:r>
              <a:rPr lang="en-AU" dirty="0" smtClean="0"/>
              <a:t>ballot reject every comment from US, CA, NL &amp; UK</a:t>
            </a:r>
            <a:endParaRPr lang="en-AU" dirty="0"/>
          </a:p>
        </p:txBody>
      </p:sp>
      <p:sp>
        <p:nvSpPr>
          <p:cNvPr id="3" name="Content Placeholder 2"/>
          <p:cNvSpPr>
            <a:spLocks noGrp="1"/>
          </p:cNvSpPr>
          <p:nvPr>
            <p:ph idx="1"/>
          </p:nvPr>
        </p:nvSpPr>
        <p:spPr/>
        <p:txBody>
          <a:bodyPr/>
          <a:lstStyle/>
          <a:p>
            <a:pPr lvl="1"/>
            <a:r>
              <a:rPr lang="en-AU" dirty="0" smtClean="0"/>
              <a:t>A proposed resolution comments (</a:t>
            </a:r>
            <a:r>
              <a:rPr lang="en-AU" u="sng" dirty="0" smtClean="0">
                <a:hlinkClick r:id="rId2"/>
              </a:rPr>
              <a:t>N16700</a:t>
            </a:r>
            <a:r>
              <a:rPr lang="en-AU" u="sng" dirty="0" smtClean="0"/>
              <a:t>) </a:t>
            </a:r>
            <a:r>
              <a:rPr lang="en-AU" dirty="0" smtClean="0"/>
              <a:t>on the proposal for a Security ad hoc has now been published for discussion at a CRM during the next WG1 meeting</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5030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September 2017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dirty="0" smtClean="0"/>
              <a:t>Results of meeting in Korea</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1977512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 least one NB also submitted proposed comment resolutions</a:t>
            </a:r>
            <a:endParaRPr lang="en-AU" dirty="0"/>
          </a:p>
        </p:txBody>
      </p:sp>
      <p:sp>
        <p:nvSpPr>
          <p:cNvPr id="3" name="Content Placeholder 2"/>
          <p:cNvSpPr>
            <a:spLocks noGrp="1"/>
          </p:cNvSpPr>
          <p:nvPr>
            <p:ph idx="1"/>
          </p:nvPr>
        </p:nvSpPr>
        <p:spPr/>
        <p:txBody>
          <a:bodyPr/>
          <a:lstStyle/>
          <a:p>
            <a:pPr lvl="1"/>
            <a:r>
              <a:rPr lang="en-AU" dirty="0" smtClean="0"/>
              <a:t>The US NB submitted </a:t>
            </a:r>
            <a:r>
              <a:rPr lang="en-AU" dirty="0"/>
              <a:t>proposed comment </a:t>
            </a:r>
            <a:r>
              <a:rPr lang="en-AU" dirty="0" smtClean="0"/>
              <a:t>resolutions</a:t>
            </a:r>
          </a:p>
          <a:p>
            <a:pPr lvl="2"/>
            <a:r>
              <a:rPr lang="en-AU" dirty="0" smtClean="0"/>
              <a:t>They pointed out that the </a:t>
            </a:r>
            <a:r>
              <a:rPr lang="en-AU" i="1" dirty="0" smtClean="0"/>
              <a:t>Security ad hoc </a:t>
            </a:r>
            <a:r>
              <a:rPr lang="en-AU" dirty="0" smtClean="0"/>
              <a:t>violated the JTC1 Directives because ad </a:t>
            </a:r>
            <a:r>
              <a:rPr lang="en-AU" dirty="0" err="1" smtClean="0"/>
              <a:t>hocs</a:t>
            </a:r>
            <a:r>
              <a:rPr lang="en-AU" dirty="0" smtClean="0"/>
              <a:t> are not allowed to be ongoing in JTC1</a:t>
            </a:r>
          </a:p>
          <a:p>
            <a:pPr lvl="2"/>
            <a:r>
              <a:rPr lang="en-AU" dirty="0" smtClean="0"/>
              <a:t>Dorothy Stanley represented the US NB in Korea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806161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call for participation in the Security ad hoc has been issued</a:t>
            </a:r>
            <a:endParaRPr lang="en-AU" dirty="0"/>
          </a:p>
        </p:txBody>
      </p:sp>
      <p:sp>
        <p:nvSpPr>
          <p:cNvPr id="3" name="Content Placeholder 2"/>
          <p:cNvSpPr>
            <a:spLocks noGrp="1"/>
          </p:cNvSpPr>
          <p:nvPr>
            <p:ph idx="1"/>
          </p:nvPr>
        </p:nvSpPr>
        <p:spPr/>
        <p:txBody>
          <a:bodyPr/>
          <a:lstStyle/>
          <a:p>
            <a:pPr lvl="1"/>
            <a:r>
              <a:rPr lang="en-AU" dirty="0"/>
              <a:t>A call for </a:t>
            </a:r>
            <a:r>
              <a:rPr lang="en-AU" dirty="0" smtClean="0"/>
              <a:t>participation by NBs </a:t>
            </a:r>
            <a:r>
              <a:rPr lang="en-AU" dirty="0"/>
              <a:t>in </a:t>
            </a:r>
            <a:r>
              <a:rPr lang="en-AU" dirty="0" smtClean="0"/>
              <a:t>SC6’s proposed </a:t>
            </a:r>
            <a:r>
              <a:rPr lang="en-AU" dirty="0"/>
              <a:t>Security ad hoc has been </a:t>
            </a:r>
            <a:r>
              <a:rPr lang="en-AU" dirty="0" smtClean="0"/>
              <a:t>issued (N16714)</a:t>
            </a:r>
          </a:p>
          <a:p>
            <a:pPr lvl="1"/>
            <a:r>
              <a:rPr lang="en-AU" dirty="0" smtClean="0"/>
              <a:t>The claimed scope is:</a:t>
            </a:r>
          </a:p>
          <a:p>
            <a:pPr lvl="2"/>
            <a:r>
              <a:rPr lang="en-AU" b="0" i="1" dirty="0"/>
              <a:t>Review the security technologies in the published standards from SC6, and </a:t>
            </a:r>
            <a:r>
              <a:rPr lang="en-AU" b="0" i="1" dirty="0" smtClean="0"/>
              <a:t>provide amendment </a:t>
            </a:r>
            <a:r>
              <a:rPr lang="en-AU" b="0" i="1" dirty="0"/>
              <a:t>or revision project </a:t>
            </a:r>
            <a:r>
              <a:rPr lang="en-AU" b="0" i="1" dirty="0" smtClean="0"/>
              <a:t>recommendations</a:t>
            </a:r>
            <a:endParaRPr lang="en-AU" b="0" i="1" dirty="0"/>
          </a:p>
          <a:p>
            <a:pPr lvl="2"/>
            <a:r>
              <a:rPr lang="en-AU" b="0" i="1" dirty="0"/>
              <a:t>Handle the comments and dispositions on security technologies of ongoing projects </a:t>
            </a:r>
            <a:r>
              <a:rPr lang="en-AU" b="0" i="1" dirty="0" smtClean="0"/>
              <a:t>with controversies</a:t>
            </a:r>
          </a:p>
          <a:p>
            <a:pPr lvl="2"/>
            <a:r>
              <a:rPr lang="en-AU" b="0" i="1" dirty="0" smtClean="0"/>
              <a:t>Prepare </a:t>
            </a:r>
            <a:r>
              <a:rPr lang="en-AU" b="0" i="1" dirty="0"/>
              <a:t>a draft technical report </a:t>
            </a:r>
            <a:endParaRPr lang="en-AU" b="0" i="1" dirty="0" smtClean="0"/>
          </a:p>
          <a:p>
            <a:pPr lvl="1"/>
            <a:r>
              <a:rPr lang="en-AU" dirty="0" smtClean="0"/>
              <a:t>Expert nominations and comments were requested by 20 Oct 2017</a:t>
            </a:r>
          </a:p>
          <a:p>
            <a:pPr lvl="2"/>
            <a:r>
              <a:rPr lang="en-AU" dirty="0" smtClean="0">
                <a:solidFill>
                  <a:srgbClr val="FF0000"/>
                </a:solidFill>
              </a:rPr>
              <a:t>Who responded?</a:t>
            </a:r>
          </a:p>
          <a:p>
            <a:pPr lvl="1"/>
            <a:r>
              <a:rPr lang="en-AU" dirty="0" smtClean="0"/>
              <a:t>Interestingly, IEEE 802 was not invited to participate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618281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representative 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made the previous proposed LS (</a:t>
            </a:r>
            <a:r>
              <a:rPr lang="en-AU" dirty="0" smtClean="0">
                <a:hlinkClick r:id="rId2"/>
              </a:rPr>
              <a:t>11-17-0899-01</a:t>
            </a:r>
            <a:r>
              <a:rPr lang="en-AU" dirty="0" smtClean="0"/>
              <a:t>) from IEEE 802 less relevant given its lack of timeliness</a:t>
            </a:r>
          </a:p>
          <a:p>
            <a:pPr lvl="1"/>
            <a:r>
              <a:rPr lang="en-AU" dirty="0" smtClean="0"/>
              <a:t>Instead an IEEE 802 representative was empowered by 820 EC to represent the contents of the original </a:t>
            </a:r>
            <a:r>
              <a:rPr lang="en-AU" dirty="0">
                <a:hlinkClick r:id="rId3"/>
              </a:rPr>
              <a:t>LS to SC6</a:t>
            </a:r>
            <a:r>
              <a:rPr lang="en-AU" dirty="0"/>
              <a:t> </a:t>
            </a:r>
            <a:r>
              <a:rPr lang="en-AU" dirty="0" smtClean="0"/>
              <a:t>from March 2017</a:t>
            </a:r>
          </a:p>
          <a:p>
            <a:pPr lvl="1"/>
            <a:r>
              <a:rPr lang="en-AU" dirty="0" smtClean="0"/>
              <a:t>The IEEE 802 representative argued that IEEE 802’s comments in its LS should also be resolved as part of the comment resolution process</a:t>
            </a:r>
          </a:p>
          <a:p>
            <a:pPr lvl="2"/>
            <a:r>
              <a:rPr lang="en-AU" dirty="0" smtClean="0">
                <a:solidFill>
                  <a:srgbClr val="FF0000"/>
                </a:solidFill>
              </a:rPr>
              <a:t>&lt;tbc&gt;</a:t>
            </a:r>
          </a:p>
          <a:p>
            <a:pPr lvl="1"/>
            <a:r>
              <a:rPr lang="en-AU" dirty="0" smtClean="0"/>
              <a:t>Reps from NBs also commented</a:t>
            </a:r>
          </a:p>
          <a:p>
            <a:pPr lvl="2"/>
            <a:r>
              <a:rPr lang="en-AU" dirty="0">
                <a:solidFill>
                  <a:srgbClr val="FF0000"/>
                </a:solidFill>
              </a:rPr>
              <a:t>&lt;tbc&gt;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6481210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smtClean="0"/>
              <a:t>agenda (</a:t>
            </a:r>
            <a:r>
              <a:rPr lang="en-AU" dirty="0" smtClean="0">
                <a:hlinkClick r:id="rId2"/>
              </a:rPr>
              <a:t>WG1 N101</a:t>
            </a:r>
            <a:r>
              <a:rPr lang="en-AU" dirty="0" smtClean="0"/>
              <a:t>)</a:t>
            </a:r>
            <a:endParaRPr lang="en-AU" dirty="0" smtClean="0"/>
          </a:p>
          <a:p>
            <a:pPr lvl="1"/>
            <a:r>
              <a:rPr lang="en-AU" i="1" dirty="0"/>
              <a:t>1. </a:t>
            </a:r>
            <a:r>
              <a:rPr lang="en-AU" i="1" dirty="0" smtClean="0"/>
              <a:t>Welcome</a:t>
            </a:r>
          </a:p>
          <a:p>
            <a:pPr lvl="1"/>
            <a:r>
              <a:rPr lang="en-AU" i="1" dirty="0" smtClean="0"/>
              <a:t>2</a:t>
            </a:r>
            <a:r>
              <a:rPr lang="en-AU" i="1" dirty="0"/>
              <a:t>. Roll Call of </a:t>
            </a:r>
            <a:r>
              <a:rPr lang="en-AU" i="1" dirty="0" smtClean="0"/>
              <a:t>Delegates</a:t>
            </a:r>
          </a:p>
          <a:p>
            <a:pPr lvl="1"/>
            <a:r>
              <a:rPr lang="en-AU" i="1" dirty="0" smtClean="0"/>
              <a:t>3</a:t>
            </a:r>
            <a:r>
              <a:rPr lang="en-AU" i="1" dirty="0"/>
              <a:t>. Approval of </a:t>
            </a:r>
            <a:r>
              <a:rPr lang="en-AU" i="1" dirty="0" smtClean="0"/>
              <a:t>Agenda</a:t>
            </a:r>
          </a:p>
          <a:p>
            <a:pPr lvl="1"/>
            <a:r>
              <a:rPr lang="en-AU" i="1" dirty="0" smtClean="0"/>
              <a:t>4</a:t>
            </a:r>
            <a:r>
              <a:rPr lang="en-AU" i="1" dirty="0"/>
              <a:t>. Meeting Report on the SC6/WG1 </a:t>
            </a:r>
            <a:r>
              <a:rPr lang="en-AU" i="1" dirty="0" smtClean="0"/>
              <a:t>Meeting</a:t>
            </a:r>
          </a:p>
          <a:p>
            <a:pPr lvl="2"/>
            <a:r>
              <a:rPr lang="en-AU" i="1" dirty="0" smtClean="0"/>
              <a:t>WG1N089</a:t>
            </a:r>
            <a:r>
              <a:rPr lang="en-AU" i="1" dirty="0"/>
              <a:t>: The draft meeting minutes for ISO/IEC JTC 1/SC 6/WG 1 Meeting in Tunis, Tunisia, 6-8 Feb. 2017 </a:t>
            </a:r>
            <a:endParaRPr lang="en-AU" i="1" dirty="0" smtClean="0"/>
          </a:p>
          <a:p>
            <a:pPr lvl="1"/>
            <a:r>
              <a:rPr lang="en-AU" i="1" dirty="0" smtClean="0"/>
              <a:t>5</a:t>
            </a:r>
            <a:r>
              <a:rPr lang="en-AU" i="1" dirty="0"/>
              <a:t>. Convenor-ship of WG </a:t>
            </a:r>
            <a:r>
              <a:rPr lang="en-AU" i="1" dirty="0" smtClean="0"/>
              <a:t>1</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6</a:t>
            </a:r>
            <a:r>
              <a:rPr lang="en-AU" i="1" dirty="0"/>
              <a:t>. Study Group and Ad hoc </a:t>
            </a:r>
            <a:r>
              <a:rPr lang="en-AU" i="1" dirty="0" smtClean="0"/>
              <a:t>Group</a:t>
            </a:r>
          </a:p>
          <a:p>
            <a:pPr lvl="2"/>
            <a:r>
              <a:rPr lang="en-AU" i="1" dirty="0" smtClean="0"/>
              <a:t>6.1 </a:t>
            </a:r>
            <a:r>
              <a:rPr lang="en-AU" i="1" dirty="0"/>
              <a:t>Low Power Wide Area Network (</a:t>
            </a:r>
            <a:r>
              <a:rPr lang="en-AU" i="1" dirty="0" smtClean="0"/>
              <a:t>LPWAN)</a:t>
            </a:r>
          </a:p>
          <a:p>
            <a:pPr lvl="2"/>
            <a:r>
              <a:rPr lang="en-AU" i="1" dirty="0" smtClean="0">
                <a:solidFill>
                  <a:srgbClr val="FF0000"/>
                </a:solidFill>
              </a:rPr>
              <a:t>6.2 </a:t>
            </a:r>
            <a:r>
              <a:rPr lang="en-AU" i="1" dirty="0">
                <a:solidFill>
                  <a:srgbClr val="FF0000"/>
                </a:solidFill>
              </a:rPr>
              <a:t>Ad-Hoc Group on Security (</a:t>
            </a:r>
            <a:r>
              <a:rPr lang="en-AU" i="1" dirty="0" smtClean="0">
                <a:solidFill>
                  <a:srgbClr val="FF0000"/>
                </a:solidFill>
              </a:rPr>
              <a:t>AHGS)</a:t>
            </a:r>
          </a:p>
          <a:p>
            <a:pPr lvl="1"/>
            <a:r>
              <a:rPr lang="en-AU" i="1" dirty="0"/>
              <a:t>7. Active Work </a:t>
            </a:r>
            <a:r>
              <a:rPr lang="en-AU" i="1" dirty="0" smtClean="0"/>
              <a:t>Items</a:t>
            </a:r>
          </a:p>
          <a:p>
            <a:pPr lvl="2"/>
            <a:r>
              <a:rPr lang="en-AU" i="1" dirty="0" smtClean="0"/>
              <a:t>7.1 </a:t>
            </a:r>
            <a:r>
              <a:rPr lang="en-AU" i="1" dirty="0"/>
              <a:t>Power Line Communication (PLC</a:t>
            </a:r>
            <a:r>
              <a:rPr lang="en-AU" i="1" dirty="0" smtClean="0"/>
              <a:t>)</a:t>
            </a:r>
          </a:p>
          <a:p>
            <a:pPr lvl="2"/>
            <a:r>
              <a:rPr lang="en-AU" i="1" dirty="0" smtClean="0"/>
              <a:t>7.2 </a:t>
            </a:r>
            <a:r>
              <a:rPr lang="en-AU" i="1" dirty="0"/>
              <a:t>Close Capacitive Coupling Communication (CCCC</a:t>
            </a:r>
            <a:r>
              <a:rPr lang="en-AU" i="1" dirty="0" smtClean="0"/>
              <a:t>)</a:t>
            </a:r>
          </a:p>
          <a:p>
            <a:pPr lvl="2"/>
            <a:r>
              <a:rPr lang="en-AU" i="1" dirty="0" smtClean="0"/>
              <a:t>7.3 </a:t>
            </a:r>
            <a:r>
              <a:rPr lang="en-AU" i="1" dirty="0"/>
              <a:t>Human Body Communication (HBC</a:t>
            </a:r>
            <a:r>
              <a:rPr lang="en-AU" i="1" dirty="0" smtClean="0"/>
              <a:t>)</a:t>
            </a:r>
          </a:p>
          <a:p>
            <a:pPr lvl="1"/>
            <a:r>
              <a:rPr lang="en-AU" i="1" dirty="0"/>
              <a:t>8. Systematic Review</a:t>
            </a:r>
          </a:p>
          <a:p>
            <a:pPr lvl="2"/>
            <a:r>
              <a:rPr lang="en-AU" i="1" dirty="0"/>
              <a:t>8.1 WG1N095：Japan </a:t>
            </a:r>
            <a:r>
              <a:rPr lang="en-AU" i="1" dirty="0" smtClean="0"/>
              <a:t>NB contribution </a:t>
            </a:r>
            <a:r>
              <a:rPr lang="en-AU" i="1" dirty="0"/>
              <a:t>on Systematic Review of ISO/IEC 21481:2012 </a:t>
            </a:r>
            <a:r>
              <a:rPr lang="en-AU" i="1" dirty="0" smtClean="0"/>
              <a:t>(</a:t>
            </a:r>
            <a:r>
              <a:rPr lang="en-AU" i="1" dirty="0"/>
              <a:t>NFCIP-2)</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5858146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9. Liaison</a:t>
            </a:r>
          </a:p>
          <a:p>
            <a:pPr lvl="2"/>
            <a:r>
              <a:rPr lang="en-AU" i="1" dirty="0" smtClean="0"/>
              <a:t>9.1 Liaison with other SDOs</a:t>
            </a:r>
          </a:p>
          <a:p>
            <a:pPr lvl="3"/>
            <a:r>
              <a:rPr lang="en-AU" i="1" dirty="0" smtClean="0"/>
              <a:t>WG1N100：IEEE 802: Liaison Report of IEEE 802 ISO/IEC</a:t>
            </a:r>
          </a:p>
          <a:p>
            <a:pPr lvl="3"/>
            <a:r>
              <a:rPr lang="en-AU" i="1" dirty="0" smtClean="0"/>
              <a:t>JTC 1/SC 17</a:t>
            </a:r>
          </a:p>
          <a:p>
            <a:pPr lvl="3"/>
            <a:r>
              <a:rPr lang="en-AU" i="1" dirty="0" smtClean="0"/>
              <a:t>IEC TC 100/TA 15 </a:t>
            </a:r>
          </a:p>
          <a:p>
            <a:pPr lvl="3"/>
            <a:r>
              <a:rPr lang="en-AU" i="1" dirty="0" smtClean="0"/>
              <a:t>WG1N097：ISO/IEC JTC 1/SC 41 </a:t>
            </a:r>
          </a:p>
          <a:p>
            <a:pPr lvl="3"/>
            <a:r>
              <a:rPr lang="en-AU" i="1" dirty="0" smtClean="0"/>
              <a:t>IEEE 1901 WG and ITU-T Q18/15</a:t>
            </a:r>
          </a:p>
          <a:p>
            <a:pPr lvl="2"/>
            <a:r>
              <a:rPr lang="en-AU" i="1" dirty="0" smtClean="0"/>
              <a:t>9.2 Liaison review (including discussion on new relation establishment with other SDOs)</a:t>
            </a:r>
          </a:p>
          <a:p>
            <a:pPr lvl="1"/>
            <a:r>
              <a:rPr lang="en-AU" i="1" dirty="0" smtClean="0"/>
              <a:t>10. Other Business </a:t>
            </a:r>
          </a:p>
          <a:p>
            <a:pPr lvl="1"/>
            <a:r>
              <a:rPr lang="en-AU" i="1" dirty="0" smtClean="0"/>
              <a:t>11. Development, Review, and Approval of Draft WG1 Resolutions </a:t>
            </a:r>
          </a:p>
          <a:p>
            <a:pPr lvl="1"/>
            <a:r>
              <a:rPr lang="en-AU" i="1" dirty="0" smtClean="0"/>
              <a:t>12. Close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40928197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802 security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876741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57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580"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12081</Words>
  <Application>Microsoft Office PowerPoint</Application>
  <PresentationFormat>On-screen Show (4:3)</PresentationFormat>
  <Paragraphs>1934</Paragraphs>
  <Slides>133</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133</vt:i4>
      </vt:variant>
    </vt:vector>
  </HeadingPairs>
  <TitlesOfParts>
    <vt:vector size="139" baseType="lpstr">
      <vt:lpstr>Arial</vt:lpstr>
      <vt:lpstr>Times New Roman</vt:lpstr>
      <vt:lpstr>Wingdings</vt:lpstr>
      <vt:lpstr>802-11-Submission</vt:lpstr>
      <vt:lpstr>Acrobat Document</vt:lpstr>
      <vt:lpstr>Packager Shell Object</vt:lpstr>
      <vt:lpstr>IEEE 802 JTC1 Standing Committee Nov 2017 agenda for Orlando</vt:lpstr>
      <vt:lpstr>This document will be used to run the IEEE 802 JTC1 SC meetings in Orlando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Nov 2017 plenary meeting in Orlando</vt:lpstr>
      <vt:lpstr>The IEEE 802 JTC1 SC regular meeting has a high level list of agenda items to be considered</vt:lpstr>
      <vt:lpstr>The IEEE 802 JTC1 SC will consider approving its agenda for its Orlando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closes 11 Oct 2017</vt:lpstr>
      <vt:lpstr>IEEE 802.1Qbz FDIS ballot closes 11 Oct 2017</vt:lpstr>
      <vt:lpstr>IEEE 802.1AC-Rev is waiting start of FDIS ballot</vt:lpstr>
      <vt:lpstr>IEEE 802.1Qcd-2015 FDIS ballot closed 8 Sept 2017</vt:lpstr>
      <vt:lpstr>IEEE 802d 60-day ballot is waiting for start of FDIS ballot</vt:lpstr>
      <vt:lpstr>IEEE 802.1AEcg 60-day pre-ballot passed on 7 Sept 2017 and requires comment resolution</vt:lpstr>
      <vt:lpstr>There was one comment received on the IEEE 802.1AEcg 60-day pre-ballot</vt:lpstr>
      <vt:lpstr>There was one comment received on the IEEE 802.1AEcg 60-day pre-ballot</vt:lpstr>
      <vt:lpstr>IEEE 802.1CB will be submitted to PSDO soon</vt:lpstr>
      <vt:lpstr>IEEE 802.1Qci was submitted to PSDO in Oct 2017</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passed but a response required</vt:lpstr>
      <vt:lpstr>There was one comment received on the IEEE 802.3bw FDIS ballot</vt:lpstr>
      <vt:lpstr>There was one comment received on the IEEE 802.3bw FDIS ballot</vt:lpstr>
      <vt:lpstr>IEEE 802.3bp FDIS ballot closes on 18 Oct 2017</vt:lpstr>
      <vt:lpstr>IEEE 802.3bn is waiting for start of FDIS</vt:lpstr>
      <vt:lpstr>IEEE 802.3bq FDIS ballot closes on 18 Oct 2017</vt:lpstr>
      <vt:lpstr>IEEE 802.3br FDIS ballot closes on 11 Oct 2017</vt:lpstr>
      <vt:lpstr>IEEE 802.3by FDIS ballot closes on 18 Oct 2017</vt:lpstr>
      <vt:lpstr>IEEE 802.3bv is waiting for start of FDIS ballot</vt:lpstr>
      <vt:lpstr>IEEE 802.3bu is waiting for start of FDIS ballot</vt:lpstr>
      <vt:lpstr>IEEE 802.3bz FDIS ballot closes on 12 Oct 2017</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passed and is now waiting for publication</vt:lpstr>
      <vt:lpstr>IEEE 802.15.4-2015 is waiting for FDIS start</vt:lpstr>
      <vt:lpstr>IEEE 802.15.6-2012 FDIS ballot passed but comments are required</vt:lpstr>
      <vt:lpstr>There were two comment received on the IEEE 802.15.6-2012  FDIS ballot</vt:lpstr>
      <vt:lpstr>There were two comment received on the IEEE 802.15.6-2012  FDIS ballot</vt:lpstr>
      <vt:lpstr>IEEE 802.21 has two standards in the pipeline for ratification under the PSDO</vt:lpstr>
      <vt:lpstr>IEEE 802.21-2017 FDIS closes 27 Feb 2018</vt:lpstr>
      <vt:lpstr>IEEE 802.21.1 60-day ballot passed on 10 July 2017 and is waiting for FDIS to start</vt:lpstr>
      <vt:lpstr>IEEE 802.22 has two standards in the pipeline for ratification under the PSDO</vt:lpstr>
      <vt:lpstr>IEEE 802.22a FDIS ballot passed but is waiting for publication</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The last SC6 meeting was held in Oct 2017 in Seoul, Korea</vt:lpstr>
      <vt:lpstr>IEEE 802 had a delegation of six people</vt:lpstr>
      <vt:lpstr>The WG1 Convenor has resigned … and the new Convenor will probably come from China NB</vt:lpstr>
      <vt:lpstr>A proposal for a Security Ad Hoc was balloted by SC6 NB’s starting in May 2017</vt:lpstr>
      <vt:lpstr>During the ballot, IEEE 802 was accused of violating the JTC1 Directives by the China NB </vt:lpstr>
      <vt:lpstr>There was a response from ISO staff in relation to the China NB protest</vt:lpstr>
      <vt:lpstr>The ballot on the proposed Security ad hoc passed with comments, and so a CRM was required</vt:lpstr>
      <vt:lpstr>Resolutions from China NB to the Security ad hoc ballot reject every comment from US, CA, NL &amp; UK</vt:lpstr>
      <vt:lpstr>The assertions that the ToR has already been approved by the SC6 NBs is incorrect</vt:lpstr>
      <vt:lpstr>At least one NB also submitted proposed comment resolutions</vt:lpstr>
      <vt:lpstr>A call for participation in the Security ad hoc has been issued</vt:lpstr>
      <vt:lpstr>IEEE 802 had a representative at the CRM on the Security ad hoc </vt:lpstr>
      <vt:lpstr>The SC6/WG1 draft agenda for October did not include much of real interest</vt:lpstr>
      <vt:lpstr>The SC6/WG1 draft agenda for October did not include much of real interest</vt:lpstr>
      <vt:lpstr>The SC6/WG1 draft agenda for October did not include much of real interest</vt:lpstr>
      <vt:lpstr>WG7 discussed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2017-10-10T21:23:18Z</dcterms:modified>
</cp:coreProperties>
</file>