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78" r:id="rId16"/>
    <p:sldId id="769" r:id="rId17"/>
    <p:sldId id="779" r:id="rId18"/>
    <p:sldId id="770"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75" r:id="rId33"/>
    <p:sldId id="726" r:id="rId34"/>
    <p:sldId id="776" r:id="rId35"/>
    <p:sldId id="777" r:id="rId36"/>
    <p:sldId id="760" r:id="rId37"/>
    <p:sldId id="694" r:id="rId38"/>
    <p:sldId id="695" r:id="rId39"/>
    <p:sldId id="740" r:id="rId40"/>
    <p:sldId id="741"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802.11-17/1549r6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520"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2017-11-08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Preamble</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88465941"/>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 </a:t>
                      </a:r>
                      <a:r>
                        <a:rPr lang="en-US" sz="1400" b="0" i="0" u="none" strike="noStrike" dirty="0" smtClean="0">
                          <a:solidFill>
                            <a:srgbClr val="00B050"/>
                          </a:solidFill>
                          <a:effectLst/>
                          <a:latin typeface="Calibri" panose="020F0502020204030204" pitchFamily="34" charset="0"/>
                        </a:rPr>
                        <a:t>design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Eunsung</a:t>
                      </a:r>
                      <a:r>
                        <a:rPr lang="en-US" sz="1400" b="0" i="0" u="none" strike="noStrike" dirty="0">
                          <a:solidFill>
                            <a:srgbClr val="00B050"/>
                          </a:solidFill>
                          <a:effectLst/>
                          <a:latin typeface="Calibri" panose="020F0502020204030204" pitchFamily="34" charset="0"/>
                        </a:rPr>
                        <a:t>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studies to indicate different data </a:t>
                      </a:r>
                      <a:r>
                        <a:rPr lang="en-US" sz="1400" b="0" i="0" u="none" strike="noStrike" dirty="0" smtClean="0">
                          <a:solidFill>
                            <a:srgbClr val="00B050"/>
                          </a:solidFill>
                          <a:effectLst/>
                          <a:latin typeface="Calibri" panose="020F0502020204030204" pitchFamily="34" charset="0"/>
                        </a:rPr>
                        <a:t>rates</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Shahrnaz</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Azizi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dual sync design and </a:t>
                      </a:r>
                      <a:r>
                        <a:rPr lang="en-US" sz="1400" b="0" i="0" u="none" strike="noStrike" dirty="0" smtClean="0">
                          <a:solidFill>
                            <a:srgbClr val="00B050"/>
                          </a:solidFill>
                          <a:effectLst/>
                          <a:latin typeface="Calibri" panose="020F0502020204030204" pitchFamily="34" charset="0"/>
                        </a:rPr>
                        <a:t>performance</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Rui</a:t>
                      </a:r>
                      <a:r>
                        <a:rPr lang="en-US" sz="1400" b="0" i="0" u="none" strike="noStrike" dirty="0">
                          <a:solidFill>
                            <a:srgbClr val="00B050"/>
                          </a:solidFill>
                          <a:effectLst/>
                          <a:latin typeface="Calibri" panose="020F0502020204030204" pitchFamily="34" charset="0"/>
                        </a:rPr>
                        <a:t> Cao</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7</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128 us preamble </a:t>
                      </a:r>
                      <a:r>
                        <a:rPr lang="en-US" sz="1400" b="0" i="0" u="none" strike="noStrike" dirty="0" smtClean="0">
                          <a:solidFill>
                            <a:srgbClr val="00B050"/>
                          </a:solidFill>
                          <a:effectLst/>
                          <a:latin typeface="Calibri" panose="020F0502020204030204" pitchFamily="34" charset="0"/>
                        </a:rPr>
                        <a:t>design (after 17/1673)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Dennis </a:t>
                      </a:r>
                      <a:r>
                        <a:rPr lang="en-US" sz="1400" b="0" i="0" u="none" strike="noStrike" dirty="0" err="1">
                          <a:solidFill>
                            <a:srgbClr val="00B050"/>
                          </a:solidFill>
                          <a:effectLst/>
                          <a:latin typeface="Calibri" panose="020F0502020204030204" pitchFamily="34" charset="0"/>
                        </a:rPr>
                        <a:t>Sundman</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880795022"/>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B05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943332487"/>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17-1651r0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1</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4109002890"/>
              </p:ext>
            </p:extLst>
          </p:nvPr>
        </p:nvGraphicFramePr>
        <p:xfrm>
          <a:off x="299186" y="1963464"/>
          <a:ext cx="8781307" cy="2280746"/>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 </a:t>
                      </a:r>
                      <a:r>
                        <a:rPr lang="en-US" sz="1400" b="0" i="0" u="none" strike="noStrike" dirty="0" smtClean="0">
                          <a:solidFill>
                            <a:srgbClr val="00B050"/>
                          </a:solidFill>
                          <a:effectLst/>
                          <a:latin typeface="Calibri" panose="020F0502020204030204" pitchFamily="34" charset="0"/>
                        </a:rPr>
                        <a:t>follow-up</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Joengki</a:t>
                      </a:r>
                      <a:r>
                        <a:rPr lang="en-US" sz="1400" b="0" i="0" u="none" strike="noStrike" dirty="0">
                          <a:solidFill>
                            <a:srgbClr val="00B050"/>
                          </a:solidFill>
                          <a:effectLst/>
                          <a:latin typeface="Calibri" panose="020F0502020204030204" pitchFamily="34" charset="0"/>
                        </a:rPr>
                        <a:t>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 </a:t>
                      </a:r>
                      <a:r>
                        <a:rPr lang="en-US" sz="1400" b="0" i="0" u="none" strike="noStrike" dirty="0" smtClean="0">
                          <a:solidFill>
                            <a:srgbClr val="00B050"/>
                          </a:solidFill>
                          <a:effectLst/>
                          <a:latin typeface="Calibri" panose="020F0502020204030204" pitchFamily="34" charset="0"/>
                        </a:rPr>
                        <a:t>follow-up</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Alfred </a:t>
                      </a:r>
                      <a:r>
                        <a:rPr lang="en-US" sz="1400" b="0" i="0" u="none" strike="noStrike" dirty="0" err="1">
                          <a:solidFill>
                            <a:srgbClr val="00B050"/>
                          </a:solidFill>
                          <a:effectLst/>
                          <a:latin typeface="Calibri" panose="020F0502020204030204" pitchFamily="34" charset="0"/>
                        </a:rPr>
                        <a:t>Asterjadhi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17-1626r0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Frame format discussion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B050"/>
                          </a:solidFill>
                          <a:effectLst/>
                          <a:latin typeface="Calibri" panose="020F0502020204030204" pitchFamily="34" charset="0"/>
                        </a:rPr>
                        <a:t>Hongyuan</a:t>
                      </a:r>
                      <a:r>
                        <a:rPr lang="en-US" sz="1400" b="0" i="0" u="none" strike="noStrike" dirty="0" smtClean="0">
                          <a:solidFill>
                            <a:srgbClr val="00B050"/>
                          </a:solidFill>
                          <a:effectLst/>
                          <a:latin typeface="Calibri" panose="020F0502020204030204" pitchFamily="34" charset="0"/>
                        </a:rPr>
                        <a:t> Zhang</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Marvell</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PHY/MAC</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746248"/>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20961069"/>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2</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Content Placeholder 6"/>
          <p:cNvGraphicFramePr>
            <a:graphicFrameLocks/>
          </p:cNvGraphicFramePr>
          <p:nvPr>
            <p:extLst>
              <p:ext uri="{D42A27DB-BD31-4B8C-83A1-F6EECF244321}">
                <p14:modId xmlns:p14="http://schemas.microsoft.com/office/powerpoint/2010/main" val="3235173219"/>
              </p:ext>
            </p:extLst>
          </p:nvPr>
        </p:nvGraphicFramePr>
        <p:xfrm>
          <a:off x="289954" y="2176337"/>
          <a:ext cx="8597687" cy="374471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MAC operation of </a:t>
                      </a:r>
                      <a:r>
                        <a:rPr lang="en-US" sz="1400" b="0" i="0" u="none" strike="noStrike" dirty="0" smtClean="0">
                          <a:solidFill>
                            <a:srgbClr val="00B050"/>
                          </a:solidFill>
                          <a:effectLst/>
                          <a:latin typeface="Calibri" panose="020F0502020204030204" pitchFamily="34" charset="0"/>
                        </a:rPr>
                        <a:t>WUR (same as 1652)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17-1695r0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Integration of WUR to power save mode follow-up</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Enrico Ranatala</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Nokia</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17-1369r0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Power save mode transition</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Ming Gan</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latin typeface="Calibri" panose="020F0502020204030204" pitchFamily="34" charset="0"/>
                        </a:rPr>
                        <a:t>17-1684r0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WUR guard time follow-up</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err="1" smtClean="0">
                          <a:solidFill>
                            <a:srgbClr val="000000"/>
                          </a:solidFill>
                          <a:latin typeface="Calibri" panose="020F0502020204030204" pitchFamily="34" charset="0"/>
                        </a:rPr>
                        <a:t>Woojin</a:t>
                      </a:r>
                      <a:r>
                        <a:rPr lang="en-US" sz="1400" dirty="0" smtClean="0">
                          <a:solidFill>
                            <a:srgbClr val="000000"/>
                          </a:solidFill>
                          <a:latin typeface="Calibri" panose="020F0502020204030204" pitchFamily="34" charset="0"/>
                        </a:rPr>
                        <a:t> </a:t>
                      </a:r>
                      <a:r>
                        <a:rPr lang="en-US" sz="1400" dirty="0" err="1" smtClean="0">
                          <a:solidFill>
                            <a:srgbClr val="000000"/>
                          </a:solidFill>
                          <a:latin typeface="Calibri" panose="020F0502020204030204" pitchFamily="34" charset="0"/>
                        </a:rPr>
                        <a:t>Ahn</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WILUS</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chemeClr val="bg2"/>
                          </a:solidFill>
                          <a:effectLst/>
                          <a:latin typeface="Calibri" panose="020F0502020204030204" pitchFamily="34" charset="0"/>
                        </a:rPr>
                        <a:t>5</a:t>
                      </a:r>
                      <a:endParaRPr lang="en-US" sz="1400" b="0" i="0" u="none" strike="noStrike" dirty="0">
                        <a:solidFill>
                          <a:schemeClr val="bg2"/>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bg2"/>
                          </a:solidFill>
                          <a:effectLst/>
                          <a:latin typeface="Calibri" panose="020F0502020204030204" pitchFamily="34" charset="0"/>
                        </a:rPr>
                        <a:t>17-1702r0</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Status mismatch</a:t>
                      </a:r>
                      <a:r>
                        <a:rPr lang="en-US" sz="1400" b="0" i="0" u="none" strike="noStrike" baseline="0" dirty="0" smtClean="0">
                          <a:solidFill>
                            <a:schemeClr val="bg2"/>
                          </a:solidFill>
                          <a:effectLst/>
                          <a:latin typeface="Calibri" panose="020F0502020204030204" pitchFamily="34" charset="0"/>
                        </a:rPr>
                        <a:t> problem follow up</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chemeClr val="bg2"/>
                          </a:solidFill>
                          <a:effectLst/>
                          <a:latin typeface="Calibri" panose="020F0502020204030204" pitchFamily="34" charset="0"/>
                        </a:rPr>
                        <a:t>Hanseul</a:t>
                      </a:r>
                      <a:r>
                        <a:rPr lang="en-US" sz="1400" b="0" i="0" u="none" strike="noStrike" dirty="0" smtClean="0">
                          <a:solidFill>
                            <a:schemeClr val="bg2"/>
                          </a:solidFill>
                          <a:effectLst/>
                          <a:latin typeface="Calibri" panose="020F0502020204030204" pitchFamily="34" charset="0"/>
                        </a:rPr>
                        <a:t> Hong</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chemeClr val="bg2"/>
                          </a:solidFill>
                          <a:effectLst/>
                          <a:latin typeface="Calibri" panose="020F0502020204030204" pitchFamily="34" charset="0"/>
                        </a:rPr>
                        <a:t>Yonsei</a:t>
                      </a:r>
                      <a:r>
                        <a:rPr lang="en-US" sz="1400" b="0" i="0" u="none" strike="noStrike" dirty="0" smtClean="0">
                          <a:solidFill>
                            <a:schemeClr val="bg2"/>
                          </a:solidFill>
                          <a:effectLst/>
                          <a:latin typeface="Calibri" panose="020F0502020204030204" pitchFamily="34" charset="0"/>
                        </a:rPr>
                        <a:t> Univ.</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MAC</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WUR MAC operation</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3 – Smart Scanning</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186046061"/>
              </p:ext>
            </p:extLst>
          </p:nvPr>
        </p:nvGraphicFramePr>
        <p:xfrm>
          <a:off x="240073" y="2438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2430131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PHY</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16</a:t>
            </a:fld>
            <a:endParaRPr lang="en-US" altLang="en-US"/>
          </a:p>
        </p:txBody>
      </p:sp>
      <p:graphicFrame>
        <p:nvGraphicFramePr>
          <p:cNvPr id="11" name="Table 10"/>
          <p:cNvGraphicFramePr>
            <a:graphicFrameLocks noGrp="1"/>
          </p:cNvGraphicFramePr>
          <p:nvPr>
            <p:extLst>
              <p:ext uri="{D42A27DB-BD31-4B8C-83A1-F6EECF244321}">
                <p14:modId xmlns:p14="http://schemas.microsoft.com/office/powerpoint/2010/main" val="4114154941"/>
              </p:ext>
            </p:extLst>
          </p:nvPr>
        </p:nvGraphicFramePr>
        <p:xfrm>
          <a:off x="128333" y="2596060"/>
          <a:ext cx="8686802" cy="2916346"/>
        </p:xfrm>
        <a:graphic>
          <a:graphicData uri="http://schemas.openxmlformats.org/drawingml/2006/table">
            <a:tbl>
              <a:tblPr/>
              <a:tblGrid>
                <a:gridCol w="713019"/>
                <a:gridCol w="713019"/>
                <a:gridCol w="3064037"/>
                <a:gridCol w="1047871"/>
                <a:gridCol w="963121"/>
                <a:gridCol w="638359"/>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Simple </a:t>
                      </a:r>
                      <a:r>
                        <a:rPr lang="en-US" sz="1400" b="0" i="0" u="none" strike="noStrike" dirty="0" err="1">
                          <a:solidFill>
                            <a:srgbClr val="000000"/>
                          </a:solidFill>
                          <a:effectLst/>
                          <a:latin typeface="Calibri" panose="020F0502020204030204" pitchFamily="34" charset="0"/>
                        </a:rPr>
                        <a:t>multiplelxing</a:t>
                      </a:r>
                      <a:r>
                        <a:rPr lang="en-US" sz="1400" b="0" i="0" u="none" strike="noStrike" dirty="0">
                          <a:solidFill>
                            <a:srgbClr val="000000"/>
                          </a:solidFill>
                          <a:effectLst/>
                          <a:latin typeface="Calibri" panose="020F0502020204030204" pitchFamily="34" charset="0"/>
                        </a:rPr>
                        <a:t>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17-1419r0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Waveform Coding Schemes for Frequency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Freq.</a:t>
                      </a:r>
                      <a:r>
                        <a:rPr lang="en-US" sz="1400" b="0" i="0" u="none" strike="noStrike" baseline="0" dirty="0" smtClean="0">
                          <a:solidFill>
                            <a:srgbClr val="000000"/>
                          </a:solidFill>
                          <a:effectLst/>
                          <a:latin typeface="Calibri" panose="020F0502020204030204" pitchFamily="34" charset="0"/>
                        </a:rPr>
                        <a:t>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17-1703r0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Considerations</a:t>
                      </a:r>
                      <a:r>
                        <a:rPr lang="en-US" sz="1400" b="0" i="0" u="none" strike="noStrike" baseline="0" dirty="0" smtClean="0">
                          <a:solidFill>
                            <a:srgbClr val="000000"/>
                          </a:solidFill>
                          <a:effectLst/>
                          <a:latin typeface="Calibri" panose="020F0502020204030204" pitchFamily="34" charset="0"/>
                        </a:rPr>
                        <a:t> on WUP types</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Jinsoo</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Ahn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323728">
                <a:tc>
                  <a:txBody>
                    <a:bodyPr/>
                    <a:lstStyle/>
                    <a:p>
                      <a:pPr algn="ctr"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MAC and Others</a:t>
            </a:r>
            <a:endParaRPr lang="en-US" dirty="0"/>
          </a:p>
        </p:txBody>
      </p:sp>
      <p:sp>
        <p:nvSpPr>
          <p:cNvPr id="3" name="Content Placeholder 2"/>
          <p:cNvSpPr>
            <a:spLocks noGrp="1"/>
          </p:cNvSpPr>
          <p:nvPr>
            <p:ph idx="1"/>
          </p:nvPr>
        </p:nvSpPr>
        <p:spPr/>
        <p:txBody>
          <a:bodyPr/>
          <a:lstStyle/>
          <a:p>
            <a:r>
              <a:rPr lang="en-US" dirty="0" smtClean="0"/>
              <a:t>MAC</a:t>
            </a:r>
          </a:p>
          <a:p>
            <a:endParaRPr lang="en-US" dirty="0"/>
          </a:p>
          <a:p>
            <a:endParaRPr lang="en-US" dirty="0" smtClean="0"/>
          </a:p>
          <a:p>
            <a:endParaRPr lang="en-US" dirty="0"/>
          </a:p>
          <a:p>
            <a:r>
              <a:rPr lang="en-US" dirty="0" smtClean="0"/>
              <a:t>Usage model</a:t>
            </a:r>
          </a:p>
          <a:p>
            <a:endParaRPr lang="en-US" dirty="0"/>
          </a:p>
          <a:p>
            <a:r>
              <a:rPr lang="en-US" dirty="0" smtClean="0"/>
              <a:t>Not classified</a:t>
            </a:r>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graphicFrame>
        <p:nvGraphicFramePr>
          <p:cNvPr id="7" name="Content Placeholder 9"/>
          <p:cNvGraphicFramePr>
            <a:graphicFrameLocks/>
          </p:cNvGraphicFramePr>
          <p:nvPr>
            <p:extLst>
              <p:ext uri="{D42A27DB-BD31-4B8C-83A1-F6EECF244321}">
                <p14:modId xmlns:p14="http://schemas.microsoft.com/office/powerpoint/2010/main" val="2420865722"/>
              </p:ext>
            </p:extLst>
          </p:nvPr>
        </p:nvGraphicFramePr>
        <p:xfrm>
          <a:off x="228601" y="2590800"/>
          <a:ext cx="8686798" cy="87055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17-1334r0</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Vendor specific WUR frame</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6350" marR="6350" marT="6350" marB="0" anchor="b">
                    <a:lnL>
                      <a:noFill/>
                    </a:lnL>
                    <a:lnR>
                      <a:noFill/>
                    </a:lnR>
                    <a:lnT>
                      <a:noFill/>
                    </a:lnT>
                    <a:lnB>
                      <a:noFill/>
                    </a:lnB>
                  </a:tcPr>
                </a:tc>
              </a:tr>
            </a:tbl>
          </a:graphicData>
        </a:graphic>
      </p:graphicFrame>
      <p:sp>
        <p:nvSpPr>
          <p:cNvPr id="8" name="Rectangle 7"/>
          <p:cNvSpPr/>
          <p:nvPr/>
        </p:nvSpPr>
        <p:spPr>
          <a:xfrm>
            <a:off x="1295400" y="5031585"/>
            <a:ext cx="8687602" cy="307777"/>
          </a:xfrm>
          <a:prstGeom prst="rect">
            <a:avLst/>
          </a:prstGeom>
        </p:spPr>
        <p:txBody>
          <a:bodyPr wrap="square">
            <a:spAutoFit/>
          </a:bodyPr>
          <a:lstStyle/>
          <a:p>
            <a:r>
              <a:rPr lang="en-US" sz="1400" dirty="0" smtClean="0"/>
              <a:t>17-1697r0 </a:t>
            </a:r>
            <a:r>
              <a:rPr lang="en-US" sz="1400" dirty="0"/>
              <a:t>Power save scheme with fast medium sync Ming </a:t>
            </a:r>
            <a:r>
              <a:rPr lang="en-US" sz="1400" dirty="0" err="1"/>
              <a:t>Gan</a:t>
            </a:r>
            <a:r>
              <a:rPr lang="en-US" sz="1400" dirty="0"/>
              <a:t> Huawei MAC ? </a:t>
            </a:r>
          </a:p>
        </p:txBody>
      </p:sp>
      <p:sp>
        <p:nvSpPr>
          <p:cNvPr id="11" name="Rectangle 10"/>
          <p:cNvSpPr/>
          <p:nvPr/>
        </p:nvSpPr>
        <p:spPr>
          <a:xfrm>
            <a:off x="490537" y="4231082"/>
            <a:ext cx="8162925" cy="338554"/>
          </a:xfrm>
          <a:prstGeom prst="rect">
            <a:avLst/>
          </a:prstGeom>
        </p:spPr>
        <p:txBody>
          <a:bodyPr wrap="square">
            <a:spAutoFit/>
          </a:bodyPr>
          <a:lstStyle/>
          <a:p>
            <a:r>
              <a:rPr lang="en-US" sz="1600" dirty="0" smtClean="0">
                <a:solidFill>
                  <a:srgbClr val="000000"/>
                </a:solidFill>
                <a:latin typeface="Calibri" panose="020F0502020204030204" pitchFamily="34" charset="0"/>
              </a:rPr>
              <a:t>1	17-1696r0</a:t>
            </a:r>
            <a:r>
              <a:rPr lang="en-US" sz="1600" dirty="0" smtClean="0"/>
              <a:t> </a:t>
            </a:r>
            <a:r>
              <a:rPr lang="en-US" sz="1600" dirty="0">
                <a:solidFill>
                  <a:srgbClr val="000000"/>
                </a:solidFill>
                <a:latin typeface="Calibri" panose="020F0502020204030204" pitchFamily="34" charset="0"/>
              </a:rPr>
              <a:t>Distance aware wake-up operation</a:t>
            </a:r>
            <a:r>
              <a:rPr lang="en-US" sz="1600" dirty="0"/>
              <a:t> </a:t>
            </a:r>
            <a:r>
              <a:rPr lang="en-US" sz="1600" dirty="0">
                <a:solidFill>
                  <a:srgbClr val="000000"/>
                </a:solidFill>
                <a:latin typeface="Calibri" panose="020F0502020204030204" pitchFamily="34" charset="0"/>
              </a:rPr>
              <a:t>Enrico </a:t>
            </a:r>
            <a:r>
              <a:rPr lang="en-US" sz="1600" dirty="0" err="1">
                <a:solidFill>
                  <a:srgbClr val="000000"/>
                </a:solidFill>
                <a:latin typeface="Calibri" panose="020F0502020204030204" pitchFamily="34" charset="0"/>
              </a:rPr>
              <a:t>Ranatala</a:t>
            </a:r>
            <a:r>
              <a:rPr lang="en-US" sz="1600" dirty="0"/>
              <a:t> </a:t>
            </a:r>
            <a:r>
              <a:rPr lang="en-US" sz="1600" dirty="0">
                <a:solidFill>
                  <a:srgbClr val="000000"/>
                </a:solidFill>
                <a:latin typeface="Calibri" panose="020F0502020204030204" pitchFamily="34" charset="0"/>
              </a:rPr>
              <a:t>Nokia</a:t>
            </a:r>
            <a:r>
              <a:rPr lang="en-US" sz="1600" dirty="0"/>
              <a:t> </a:t>
            </a:r>
            <a:r>
              <a:rPr lang="en-US" sz="1600" dirty="0">
                <a:solidFill>
                  <a:srgbClr val="000000"/>
                </a:solidFill>
                <a:latin typeface="Calibri" panose="020F0502020204030204" pitchFamily="34" charset="0"/>
              </a:rPr>
              <a:t>Usage model</a:t>
            </a:r>
            <a:r>
              <a:rPr lang="en-US" sz="1600" dirty="0"/>
              <a:t> </a:t>
            </a:r>
          </a:p>
        </p:txBody>
      </p:sp>
    </p:spTree>
    <p:extLst>
      <p:ext uri="{BB962C8B-B14F-4D97-AF65-F5344CB8AC3E}">
        <p14:creationId xmlns:p14="http://schemas.microsoft.com/office/powerpoint/2010/main" val="205359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PM2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a:t>
            </a:r>
            <a:r>
              <a:rPr lang="en-US" altLang="en-US" sz="1300" dirty="0" smtClean="0"/>
              <a:t>procedure</a:t>
            </a:r>
          </a:p>
          <a:p>
            <a:pPr lvl="1"/>
            <a:r>
              <a:rPr lang="en-US" altLang="en-US" sz="1300" dirty="0" err="1" smtClean="0"/>
              <a:t>TGba</a:t>
            </a:r>
            <a:r>
              <a:rPr lang="en-US" altLang="en-US" sz="1300" dirty="0" smtClean="0"/>
              <a:t> D0.1 development process </a:t>
            </a:r>
            <a:endParaRPr lang="en-US" altLang="en-US" sz="1300" dirty="0" smtClean="0"/>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766602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
        <p:nvSpPr>
          <p:cNvPr id="6" name="Rectangle 5"/>
          <p:cNvSpPr/>
          <p:nvPr/>
        </p:nvSpPr>
        <p:spPr>
          <a:xfrm>
            <a:off x="609600" y="1787525"/>
            <a:ext cx="7848600" cy="5262979"/>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err="1" smtClean="0"/>
              <a:t>TGba</a:t>
            </a:r>
            <a:r>
              <a:rPr lang="en-US" sz="1600" dirty="0" smtClean="0"/>
              <a:t> SFD 11-17/575r5, Po-Kai Huang</a:t>
            </a:r>
          </a:p>
          <a:p>
            <a:pPr marL="342900" indent="-342900">
              <a:buFont typeface="+mj-lt"/>
              <a:buAutoNum type="arabicPeriod"/>
            </a:pPr>
            <a:endParaRPr lang="en-US" sz="1600" dirty="0" smtClean="0"/>
          </a:p>
          <a:p>
            <a:pPr marL="342900" indent="-342900">
              <a:buFont typeface="+mj-lt"/>
              <a:buAutoNum type="arabicPeriod"/>
            </a:pPr>
            <a:r>
              <a:rPr lang="en-US" sz="1600" dirty="0" smtClean="0"/>
              <a:t>1624r2, </a:t>
            </a:r>
            <a:r>
              <a:rPr lang="en-US" sz="1600" dirty="0" err="1" smtClean="0"/>
              <a:t>Jianhan</a:t>
            </a:r>
            <a:r>
              <a:rPr lang="en-US" sz="1600" dirty="0" smtClean="0"/>
              <a:t> Liu (2) </a:t>
            </a:r>
          </a:p>
          <a:p>
            <a:pPr marL="342900" indent="-342900">
              <a:buFont typeface="+mj-lt"/>
              <a:buAutoNum type="arabicPeriod"/>
            </a:pPr>
            <a:r>
              <a:rPr lang="en-US" sz="1600" dirty="0" smtClean="0"/>
              <a:t>1612r2, 1613r1, </a:t>
            </a:r>
            <a:r>
              <a:rPr lang="en-US" sz="1600" dirty="0" err="1" smtClean="0"/>
              <a:t>Eunsung</a:t>
            </a:r>
            <a:r>
              <a:rPr lang="en-US" sz="1600" dirty="0" smtClean="0"/>
              <a:t> Park (1)</a:t>
            </a:r>
          </a:p>
          <a:p>
            <a:pPr marL="342900" indent="-342900">
              <a:buFont typeface="+mj-lt"/>
              <a:buAutoNum type="arabicPeriod"/>
            </a:pPr>
            <a:r>
              <a:rPr lang="en-US" sz="1600" dirty="0"/>
              <a:t>1626r1, </a:t>
            </a:r>
            <a:r>
              <a:rPr lang="en-US" sz="1600" dirty="0" err="1"/>
              <a:t>Hongyuan</a:t>
            </a:r>
            <a:r>
              <a:rPr lang="en-US" sz="1600" dirty="0"/>
              <a:t> Zhang (1)</a:t>
            </a:r>
          </a:p>
          <a:p>
            <a:pPr marL="342900" indent="-342900">
              <a:buFont typeface="+mj-lt"/>
              <a:buAutoNum type="arabicPeriod"/>
            </a:pPr>
            <a:r>
              <a:rPr lang="en-US" sz="1600" dirty="0" smtClean="0"/>
              <a:t>1781r0</a:t>
            </a:r>
            <a:r>
              <a:rPr lang="en-US" sz="1600" dirty="0"/>
              <a:t>, Steve </a:t>
            </a:r>
            <a:r>
              <a:rPr lang="en-US" sz="1600" dirty="0" err="1"/>
              <a:t>Shellhammer</a:t>
            </a:r>
            <a:r>
              <a:rPr lang="en-US" sz="1600" dirty="0"/>
              <a:t> (2)</a:t>
            </a:r>
          </a:p>
          <a:p>
            <a:pPr marL="342900" indent="-342900">
              <a:buFont typeface="+mj-lt"/>
              <a:buAutoNum type="arabicPeriod"/>
            </a:pPr>
            <a:r>
              <a:rPr lang="en-US" sz="1600" dirty="0"/>
              <a:t>1666r1, Bin Tian (1)</a:t>
            </a:r>
          </a:p>
          <a:p>
            <a:pPr marL="342900" indent="-342900">
              <a:buFont typeface="+mj-lt"/>
              <a:buAutoNum type="arabicPeriod"/>
            </a:pPr>
            <a:endParaRPr lang="en-US" sz="1600" dirty="0" smtClean="0"/>
          </a:p>
          <a:p>
            <a:pPr marL="342900" indent="-342900">
              <a:buFont typeface="+mj-lt"/>
              <a:buAutoNum type="arabicPeriod"/>
            </a:pPr>
            <a:r>
              <a:rPr lang="en-US" sz="1600" dirty="0" smtClean="0"/>
              <a:t>1627r1, Po-Kai Huang (4)</a:t>
            </a:r>
          </a:p>
          <a:p>
            <a:pPr marL="342900" indent="-342900">
              <a:buFont typeface="+mj-lt"/>
              <a:buAutoNum type="arabicPeriod"/>
            </a:pPr>
            <a:r>
              <a:rPr lang="en-US" sz="1600" dirty="0" smtClean="0"/>
              <a:t>1369r2, Ming </a:t>
            </a:r>
            <a:r>
              <a:rPr lang="en-US" sz="1600" dirty="0" err="1" smtClean="0"/>
              <a:t>Gan</a:t>
            </a:r>
            <a:r>
              <a:rPr lang="en-US" sz="1600" dirty="0" smtClean="0"/>
              <a:t> (1)</a:t>
            </a:r>
          </a:p>
          <a:p>
            <a:pPr marL="342900" indent="-342900">
              <a:buFont typeface="+mj-lt"/>
              <a:buAutoNum type="arabicPeriod"/>
            </a:pPr>
            <a:r>
              <a:rPr lang="en-US" sz="1600" dirty="0" smtClean="0"/>
              <a:t>1356r4, 1638r5, </a:t>
            </a:r>
            <a:r>
              <a:rPr lang="en-US" sz="1600" dirty="0" err="1" smtClean="0"/>
              <a:t>Jeongki</a:t>
            </a:r>
            <a:r>
              <a:rPr lang="en-US" sz="1600" dirty="0" smtClean="0"/>
              <a:t> Kim</a:t>
            </a:r>
          </a:p>
          <a:p>
            <a:pPr marL="342900" indent="-342900">
              <a:buFont typeface="+mj-lt"/>
              <a:buAutoNum type="arabicPeriod"/>
            </a:pPr>
            <a:r>
              <a:rPr lang="en-US" sz="1600" dirty="0" smtClean="0"/>
              <a:t>1302r6, Lei Huang (1)</a:t>
            </a:r>
          </a:p>
          <a:p>
            <a:pPr marL="342900" indent="-342900">
              <a:buFont typeface="+mj-lt"/>
              <a:buAutoNum type="arabicPeriod"/>
            </a:pPr>
            <a:r>
              <a:rPr lang="en-US" sz="1600" dirty="0" smtClean="0"/>
              <a:t>1657r4, </a:t>
            </a:r>
            <a:r>
              <a:rPr lang="en-US" sz="1600" dirty="0" err="1" smtClean="0"/>
              <a:t>Suhwook</a:t>
            </a:r>
            <a:r>
              <a:rPr lang="en-US" sz="1600" dirty="0" smtClean="0"/>
              <a:t> Kim (2)</a:t>
            </a:r>
          </a:p>
          <a:p>
            <a:pPr marL="342900" indent="-342900">
              <a:buFont typeface="+mj-lt"/>
              <a:buAutoNum type="arabicPeriod"/>
            </a:pPr>
            <a:r>
              <a:rPr lang="en-US" sz="1600" dirty="0" smtClean="0"/>
              <a:t>1645r2, Alfred </a:t>
            </a:r>
            <a:r>
              <a:rPr lang="en-US" sz="1600" dirty="0" err="1" smtClean="0"/>
              <a:t>Asterjadhi</a:t>
            </a:r>
            <a:r>
              <a:rPr lang="en-US" sz="1600" dirty="0" smtClean="0"/>
              <a:t> (4)</a:t>
            </a: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sz="2000" dirty="0" smtClean="0"/>
              <a:t>Straw Poll</a:t>
            </a:r>
          </a:p>
          <a:p>
            <a:pPr lvl="1"/>
            <a:r>
              <a:rPr lang="en-US" altLang="en-US" dirty="0" smtClean="0"/>
              <a:t>Do you agree that certain sections of the current </a:t>
            </a:r>
            <a:r>
              <a:rPr lang="en-US" altLang="en-US" dirty="0" err="1" smtClean="0"/>
              <a:t>TGba</a:t>
            </a:r>
            <a:r>
              <a:rPr lang="en-US" altLang="en-US" dirty="0" smtClean="0"/>
              <a:t> SFD and the motions passed this week have enough technical details to start writing draft text for </a:t>
            </a:r>
            <a:r>
              <a:rPr lang="en-US" altLang="en-US" dirty="0" err="1" smtClean="0"/>
              <a:t>TGba</a:t>
            </a:r>
            <a:r>
              <a:rPr lang="en-US" altLang="en-US" dirty="0" smtClean="0"/>
              <a:t> D0.1 (initial draft)?</a:t>
            </a:r>
          </a:p>
          <a:p>
            <a:pPr lvl="2"/>
            <a:r>
              <a:rPr lang="en-US" altLang="en-US" dirty="0" smtClean="0"/>
              <a:t>Y/N/A = 46/0/2</a:t>
            </a:r>
          </a:p>
          <a:p>
            <a:endParaRPr lang="en-US" altLang="en-US" sz="2000" dirty="0" smtClean="0"/>
          </a:p>
          <a:p>
            <a:r>
              <a:rPr lang="en-US" altLang="en-US" sz="2000" dirty="0" smtClean="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 and the motions </a:t>
            </a:r>
            <a:r>
              <a:rPr lang="en-US" altLang="en-US" sz="2000" dirty="0" smtClean="0"/>
              <a:t>passed this week</a:t>
            </a:r>
            <a:endParaRPr lang="en-US" altLang="en-US" sz="2000" dirty="0"/>
          </a:p>
          <a:p>
            <a:endParaRPr lang="en-US" altLang="en-US" sz="2000" dirty="0" smtClean="0"/>
          </a:p>
          <a:p>
            <a:r>
              <a:rPr lang="en-US" altLang="en-US" sz="2000" dirty="0" smtClean="0"/>
              <a:t>Call </a:t>
            </a:r>
            <a:r>
              <a:rPr lang="en-US" altLang="en-US" sz="2000" dirty="0" smtClean="0"/>
              <a:t>for volunteers to write draft text for the identified </a:t>
            </a:r>
            <a:r>
              <a:rPr lang="en-US" altLang="en-US" sz="2000" dirty="0" err="1" smtClean="0"/>
              <a:t>subclauses</a:t>
            </a:r>
            <a:r>
              <a:rPr lang="en-US" altLang="en-US" sz="2000" dirty="0" smtClean="0"/>
              <a:t> by end of Nov. F2F meeting</a:t>
            </a:r>
            <a:br>
              <a:rPr lang="en-US" altLang="en-US" sz="2000" dirty="0" smtClean="0"/>
            </a:br>
            <a:endParaRPr lang="en-US" sz="2000"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35</a:t>
            </a:fld>
            <a:endParaRPr lang="en-US" altLang="en-US"/>
          </a:p>
        </p:txBody>
      </p:sp>
    </p:spTree>
    <p:extLst>
      <p:ext uri="{BB962C8B-B14F-4D97-AF65-F5344CB8AC3E}">
        <p14:creationId xmlns:p14="http://schemas.microsoft.com/office/powerpoint/2010/main" val="1661965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39</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3764428"/>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30th: </a:t>
            </a:r>
          </a:p>
          <a:p>
            <a:pPr lvl="1">
              <a:defRPr/>
            </a:pPr>
            <a:r>
              <a:rPr lang="en-US" b="0" dirty="0" smtClean="0"/>
              <a:t>Received </a:t>
            </a:r>
            <a:r>
              <a:rPr lang="en-US" dirty="0" smtClean="0"/>
              <a:t>34</a:t>
            </a:r>
            <a:r>
              <a:rPr lang="en-US" b="0" dirty="0" smtClean="0"/>
              <a:t> 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79694</TotalTime>
  <Words>2819</Words>
  <Application>Microsoft Office PowerPoint</Application>
  <PresentationFormat>On-screen Show (4:3)</PresentationFormat>
  <Paragraphs>889</Paragraphs>
  <Slides>40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MAC Submissions 3 – Smart Scanning</vt:lpstr>
      <vt:lpstr>Further Optimizations - PHY</vt:lpstr>
      <vt:lpstr>Further Optimizations – MAC and Others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3979</cp:revision>
  <cp:lastPrinted>2014-11-04T15:04:57Z</cp:lastPrinted>
  <dcterms:created xsi:type="dcterms:W3CDTF">2007-04-17T18:10:23Z</dcterms:created>
  <dcterms:modified xsi:type="dcterms:W3CDTF">2017-11-09T15:12:53Z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