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9" r:id="rId18"/>
    <p:sldId id="770"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75" r:id="rId33"/>
    <p:sldId id="726" r:id="rId34"/>
    <p:sldId id="776" r:id="rId35"/>
    <p:sldId id="777" r:id="rId36"/>
    <p:sldId id="760" r:id="rId37"/>
    <p:sldId id="694" r:id="rId38"/>
    <p:sldId id="695" r:id="rId39"/>
    <p:sldId id="740" r:id="rId40"/>
    <p:sldId id="741"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3712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802.11-17/1549r4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46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88465941"/>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7</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128 us preamble </a:t>
                      </a:r>
                      <a:r>
                        <a:rPr lang="en-US" sz="1400" b="0" i="0" u="none" strike="noStrike" dirty="0" smtClean="0">
                          <a:solidFill>
                            <a:srgbClr val="00B050"/>
                          </a:solidFill>
                          <a:effectLst/>
                          <a:latin typeface="Calibri" panose="020F0502020204030204" pitchFamily="34" charset="0"/>
                        </a:rPr>
                        <a:t>design (after 17/1673)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Dennis </a:t>
                      </a:r>
                      <a:r>
                        <a:rPr lang="en-US" sz="1400" b="0" i="0" u="none" strike="noStrike" dirty="0" err="1">
                          <a:solidFill>
                            <a:srgbClr val="00B050"/>
                          </a:solidFill>
                          <a:effectLst/>
                          <a:latin typeface="Calibri" panose="020F0502020204030204" pitchFamily="34" charset="0"/>
                        </a:rPr>
                        <a:t>Sundman</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293062612"/>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6</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631905518"/>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17-1651r0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143159947"/>
              </p:ext>
            </p:extLst>
          </p:nvPr>
        </p:nvGraphicFramePr>
        <p:xfrm>
          <a:off x="299186" y="1963464"/>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Joengki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Alfred </a:t>
                      </a:r>
                      <a:r>
                        <a:rPr lang="en-US" sz="1400" b="0" i="0" u="none" strike="noStrike" dirty="0" err="1">
                          <a:solidFill>
                            <a:srgbClr val="000000"/>
                          </a:solidFill>
                          <a:effectLst/>
                          <a:latin typeface="Calibri" panose="020F0502020204030204" pitchFamily="34" charset="0"/>
                        </a:rPr>
                        <a:t>Asterjadhi</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17-1626r0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Frame format </a:t>
                      </a:r>
                      <a:r>
                        <a:rPr lang="en-US" sz="1400" b="0" i="0" u="none" strike="noStrike" dirty="0" smtClean="0">
                          <a:solidFill>
                            <a:srgbClr val="00B050"/>
                          </a:solidFill>
                          <a:effectLst/>
                          <a:latin typeface="Calibri" panose="020F0502020204030204" pitchFamily="34" charset="0"/>
                        </a:rPr>
                        <a:t>discussion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B050"/>
                          </a:solidFill>
                          <a:effectLst/>
                          <a:latin typeface="Calibri" panose="020F0502020204030204" pitchFamily="34" charset="0"/>
                        </a:rPr>
                        <a:t>Hongyuan</a:t>
                      </a:r>
                      <a:r>
                        <a:rPr lang="en-US" sz="1400" b="0" i="0" u="none" strike="noStrike" dirty="0" smtClean="0">
                          <a:solidFill>
                            <a:srgbClr val="00B050"/>
                          </a:solidFill>
                          <a:effectLst/>
                          <a:latin typeface="Calibri" panose="020F0502020204030204" pitchFamily="34" charset="0"/>
                        </a:rPr>
                        <a:t> Zhang</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Marvell</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PHY/MAC</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746248"/>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713573097"/>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213237548"/>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of </a:t>
                      </a:r>
                      <a:r>
                        <a:rPr lang="en-US" sz="1400" b="0" i="0" u="none" strike="noStrike" dirty="0" smtClean="0">
                          <a:solidFill>
                            <a:srgbClr val="000000"/>
                          </a:solidFill>
                          <a:effectLst/>
                          <a:latin typeface="Calibri" panose="020F0502020204030204" pitchFamily="34" charset="0"/>
                        </a:rPr>
                        <a:t>WUR (same as 1652)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17-1702r0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Status mismatch</a:t>
                      </a:r>
                      <a:r>
                        <a:rPr lang="en-US" sz="1400" b="0" i="0" u="none" strike="noStrike" baseline="0" dirty="0" smtClean="0">
                          <a:solidFill>
                            <a:srgbClr val="000000"/>
                          </a:solidFill>
                          <a:effectLst/>
                          <a:latin typeface="Calibri" panose="020F0502020204030204" pitchFamily="34" charset="0"/>
                        </a:rPr>
                        <a:t> problem follow up</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Hanseul</a:t>
                      </a:r>
                      <a:r>
                        <a:rPr lang="en-US" sz="1400" b="0" i="0" u="none" strike="noStrike" dirty="0" smtClean="0">
                          <a:solidFill>
                            <a:srgbClr val="000000"/>
                          </a:solidFill>
                          <a:effectLst/>
                          <a:latin typeface="Calibri" panose="020F0502020204030204" pitchFamily="34" charset="0"/>
                        </a:rPr>
                        <a:t> Hong</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3761357"/>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PHY</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3153933256"/>
              </p:ext>
            </p:extLst>
          </p:nvPr>
        </p:nvGraphicFramePr>
        <p:xfrm>
          <a:off x="128333" y="2596060"/>
          <a:ext cx="8686802" cy="2916346"/>
        </p:xfrm>
        <a:graphic>
          <a:graphicData uri="http://schemas.openxmlformats.org/drawingml/2006/table">
            <a:tbl>
              <a:tblPr/>
              <a:tblGrid>
                <a:gridCol w="713019"/>
                <a:gridCol w="713019"/>
                <a:gridCol w="3064037"/>
                <a:gridCol w="1047871"/>
                <a:gridCol w="963121"/>
                <a:gridCol w="638359"/>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Simple </a:t>
                      </a:r>
                      <a:r>
                        <a:rPr lang="en-US" sz="1400" b="0" i="0" u="none" strike="noStrike" dirty="0" err="1">
                          <a:solidFill>
                            <a:srgbClr val="000000"/>
                          </a:solidFill>
                          <a:effectLst/>
                          <a:latin typeface="Calibri" panose="020F0502020204030204" pitchFamily="34" charset="0"/>
                        </a:rPr>
                        <a:t>multiplelxing</a:t>
                      </a:r>
                      <a:r>
                        <a:rPr lang="en-US" sz="1400" b="0" i="0" u="none" strike="noStrike" dirty="0">
                          <a:solidFill>
                            <a:srgbClr val="000000"/>
                          </a:solidFill>
                          <a:effectLst/>
                          <a:latin typeface="Calibri" panose="020F0502020204030204" pitchFamily="34" charset="0"/>
                        </a:rPr>
                        <a:t>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17-1419r0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Waveform Coding Schemes for Frequency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Freq.</a:t>
                      </a:r>
                      <a:r>
                        <a:rPr lang="en-US" sz="1400" b="0" i="0" u="none" strike="noStrike" baseline="0" dirty="0" smtClean="0">
                          <a:solidFill>
                            <a:srgbClr val="000000"/>
                          </a:solidFill>
                          <a:effectLst/>
                          <a:latin typeface="Calibri" panose="020F0502020204030204" pitchFamily="34" charset="0"/>
                        </a:rPr>
                        <a:t>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323728">
                <a:tc>
                  <a:txBody>
                    <a:bodyPr/>
                    <a:lstStyle/>
                    <a:p>
                      <a:pPr algn="ctr"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MAC and Others</a:t>
            </a:r>
            <a:endParaRPr lang="en-US" dirty="0"/>
          </a:p>
        </p:txBody>
      </p:sp>
      <p:sp>
        <p:nvSpPr>
          <p:cNvPr id="3" name="Content Placeholder 2"/>
          <p:cNvSpPr>
            <a:spLocks noGrp="1"/>
          </p:cNvSpPr>
          <p:nvPr>
            <p:ph idx="1"/>
          </p:nvPr>
        </p:nvSpPr>
        <p:spPr/>
        <p:txBody>
          <a:bodyPr/>
          <a:lstStyle/>
          <a:p>
            <a:r>
              <a:rPr lang="en-US" dirty="0" smtClean="0"/>
              <a:t>MAC</a:t>
            </a:r>
          </a:p>
          <a:p>
            <a:endParaRPr lang="en-US" dirty="0"/>
          </a:p>
          <a:p>
            <a:endParaRPr lang="en-US" dirty="0" smtClean="0"/>
          </a:p>
          <a:p>
            <a:endParaRPr lang="en-US" dirty="0"/>
          </a:p>
          <a:p>
            <a:r>
              <a:rPr lang="en-US" dirty="0" smtClean="0"/>
              <a:t>Usage model</a:t>
            </a:r>
          </a:p>
          <a:p>
            <a:endParaRPr lang="en-US" dirty="0"/>
          </a:p>
          <a:p>
            <a:r>
              <a:rPr lang="en-US" dirty="0" smtClean="0"/>
              <a:t>Not classified</a:t>
            </a:r>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graphicFrame>
        <p:nvGraphicFramePr>
          <p:cNvPr id="7" name="Content Placeholder 9"/>
          <p:cNvGraphicFramePr>
            <a:graphicFrameLocks/>
          </p:cNvGraphicFramePr>
          <p:nvPr>
            <p:extLst>
              <p:ext uri="{D42A27DB-BD31-4B8C-83A1-F6EECF244321}">
                <p14:modId xmlns:p14="http://schemas.microsoft.com/office/powerpoint/2010/main" val="2420865722"/>
              </p:ext>
            </p:extLst>
          </p:nvPr>
        </p:nvGraphicFramePr>
        <p:xfrm>
          <a:off x="228601" y="2590800"/>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sp>
        <p:nvSpPr>
          <p:cNvPr id="8" name="Rectangle 7"/>
          <p:cNvSpPr/>
          <p:nvPr/>
        </p:nvSpPr>
        <p:spPr>
          <a:xfrm>
            <a:off x="1295400" y="5031585"/>
            <a:ext cx="8687602" cy="307777"/>
          </a:xfrm>
          <a:prstGeom prst="rect">
            <a:avLst/>
          </a:prstGeom>
        </p:spPr>
        <p:txBody>
          <a:bodyPr wrap="square">
            <a:spAutoFit/>
          </a:bodyPr>
          <a:lstStyle/>
          <a:p>
            <a:r>
              <a:rPr lang="en-US" sz="1400" dirty="0" smtClean="0"/>
              <a:t>17-1697r0 </a:t>
            </a:r>
            <a:r>
              <a:rPr lang="en-US" sz="1400" dirty="0"/>
              <a:t>Power save scheme with fast medium sync Ming </a:t>
            </a:r>
            <a:r>
              <a:rPr lang="en-US" sz="1400" dirty="0" err="1"/>
              <a:t>Gan</a:t>
            </a:r>
            <a:r>
              <a:rPr lang="en-US" sz="1400" dirty="0"/>
              <a:t> Huawei MAC ? </a:t>
            </a:r>
          </a:p>
        </p:txBody>
      </p:sp>
      <p:sp>
        <p:nvSpPr>
          <p:cNvPr id="11" name="Rectangle 10"/>
          <p:cNvSpPr/>
          <p:nvPr/>
        </p:nvSpPr>
        <p:spPr>
          <a:xfrm>
            <a:off x="490537" y="4231082"/>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205359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a:t>
            </a:r>
            <a:r>
              <a:rPr lang="en-US" altLang="en-US" sz="1300" dirty="0"/>
              <a:t>(2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
        <p:nvSpPr>
          <p:cNvPr id="6" name="Rectangle 5"/>
          <p:cNvSpPr/>
          <p:nvPr/>
        </p:nvSpPr>
        <p:spPr>
          <a:xfrm>
            <a:off x="76200" y="1787525"/>
            <a:ext cx="8991600" cy="2062103"/>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dirty="0"/>
              <a:t>Identify </a:t>
            </a:r>
            <a:r>
              <a:rPr lang="en-US" altLang="en-US" dirty="0" err="1"/>
              <a:t>subclauses</a:t>
            </a:r>
            <a:r>
              <a:rPr lang="en-US" altLang="en-US" dirty="0"/>
              <a:t> that have enough details to start writing draft text based on </a:t>
            </a:r>
            <a:r>
              <a:rPr lang="en-US" altLang="en-US" dirty="0" err="1"/>
              <a:t>TGba</a:t>
            </a:r>
            <a:r>
              <a:rPr lang="en-US" altLang="en-US" dirty="0"/>
              <a:t> SFD (11-17/575r5) and the motions passed</a:t>
            </a:r>
          </a:p>
          <a:p>
            <a:endParaRPr lang="en-US" altLang="en-US" dirty="0" smtClean="0"/>
          </a:p>
          <a:p>
            <a:r>
              <a:rPr lang="en-US" altLang="en-US" dirty="0" smtClean="0"/>
              <a:t> Call for volunteers to write draft text for the identified </a:t>
            </a:r>
            <a:r>
              <a:rPr lang="en-US" altLang="en-US" dirty="0" err="1" smtClean="0"/>
              <a:t>subclauses</a:t>
            </a:r>
            <a:r>
              <a:rPr lang="en-US" altLang="en-US" dirty="0" smtClean="0"/>
              <a:t> by end of Nov. F2F meeting</a:t>
            </a:r>
            <a:br>
              <a:rPr lang="en-US" altLang="en-US" dirty="0" smtClean="0"/>
            </a:br>
            <a:endParaRPr lang="en-US"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35</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39</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7897815"/>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78150</TotalTime>
  <Words>2689</Words>
  <Application>Microsoft Office PowerPoint</Application>
  <PresentationFormat>On-screen Show (4:3)</PresentationFormat>
  <Paragraphs>870</Paragraphs>
  <Slides>40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 - PHY</vt:lpstr>
      <vt:lpstr>Further Optimizations – MAC and Others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3939</cp:revision>
  <cp:lastPrinted>2014-11-04T15:04:57Z</cp:lastPrinted>
  <dcterms:created xsi:type="dcterms:W3CDTF">2007-04-17T18:10:23Z</dcterms:created>
  <dcterms:modified xsi:type="dcterms:W3CDTF">2017-11-07T20:49:37Z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