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708" r:id="rId2"/>
    <p:sldId id="678" r:id="rId3"/>
    <p:sldId id="679" r:id="rId4"/>
    <p:sldId id="656" r:id="rId5"/>
    <p:sldId id="665" r:id="rId6"/>
    <p:sldId id="666" r:id="rId7"/>
    <p:sldId id="710" r:id="rId8"/>
    <p:sldId id="711" r:id="rId9"/>
    <p:sldId id="715" r:id="rId10"/>
    <p:sldId id="762" r:id="rId11"/>
    <p:sldId id="771" r:id="rId12"/>
    <p:sldId id="773" r:id="rId13"/>
    <p:sldId id="747" r:id="rId14"/>
    <p:sldId id="774" r:id="rId15"/>
    <p:sldId id="778" r:id="rId16"/>
    <p:sldId id="769" r:id="rId17"/>
    <p:sldId id="779" r:id="rId18"/>
    <p:sldId id="770" r:id="rId19"/>
    <p:sldId id="750" r:id="rId20"/>
    <p:sldId id="699" r:id="rId21"/>
    <p:sldId id="700" r:id="rId22"/>
    <p:sldId id="701" r:id="rId23"/>
    <p:sldId id="702" r:id="rId24"/>
    <p:sldId id="703" r:id="rId25"/>
    <p:sldId id="727" r:id="rId26"/>
    <p:sldId id="704" r:id="rId27"/>
    <p:sldId id="705" r:id="rId28"/>
    <p:sldId id="707" r:id="rId29"/>
    <p:sldId id="719" r:id="rId30"/>
    <p:sldId id="721" r:id="rId31"/>
    <p:sldId id="761" r:id="rId32"/>
    <p:sldId id="775" r:id="rId33"/>
    <p:sldId id="726" r:id="rId34"/>
    <p:sldId id="776" r:id="rId35"/>
    <p:sldId id="777" r:id="rId36"/>
    <p:sldId id="760" r:id="rId37"/>
    <p:sldId id="694" r:id="rId38"/>
    <p:sldId id="695" r:id="rId39"/>
    <p:sldId id="740" r:id="rId40"/>
    <p:sldId id="741" r:id="rId4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89" autoAdjust="0"/>
    <p:restoredTop sz="94095" autoAdjust="0"/>
  </p:normalViewPr>
  <p:slideViewPr>
    <p:cSldViewPr>
      <p:cViewPr varScale="1">
        <p:scale>
          <a:sx n="66" d="100"/>
          <a:sy n="66" d="100"/>
        </p:scale>
        <p:origin x="1220" y="40"/>
      </p:cViewPr>
      <p:guideLst>
        <p:guide orient="horz" pos="2160"/>
        <p:guide pos="2880"/>
      </p:guideLst>
    </p:cSldViewPr>
  </p:slideViewPr>
  <p:outlineViewPr>
    <p:cViewPr>
      <p:scale>
        <a:sx n="50" d="100"/>
        <a:sy n="50" d="100"/>
      </p:scale>
      <p:origin x="0" y="-37128"/>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38</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November 2017</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802.11-17/1549r3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7/11-17-1522-02-00ba-meeting-minutes-september-2017.docx"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17/11-17-1522-02-00ba-meeting-minutes-september-2017.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377517842"/>
              </p:ext>
            </p:extLst>
          </p:nvPr>
        </p:nvGraphicFramePr>
        <p:xfrm>
          <a:off x="776288" y="3062288"/>
          <a:ext cx="7358062" cy="2689225"/>
        </p:xfrm>
        <a:graphic>
          <a:graphicData uri="http://schemas.openxmlformats.org/presentationml/2006/ole">
            <mc:AlternateContent xmlns:mc="http://schemas.openxmlformats.org/markup-compatibility/2006">
              <mc:Choice xmlns:v="urn:schemas-microsoft-com:vml" Requires="v">
                <p:oleObj spid="_x0000_s4460" name="Document" r:id="rId4" imgW="8254533" imgH="3012459" progId="Word.Document.8">
                  <p:embed/>
                </p:oleObj>
              </mc:Choice>
              <mc:Fallback>
                <p:oleObj name="Document" r:id="rId4" imgW="8254533" imgH="3012459" progId="Word.Document.8">
                  <p:embed/>
                  <p:pic>
                    <p:nvPicPr>
                      <p:cNvPr id="0" name=""/>
                      <p:cNvPicPr>
                        <a:picLocks noChangeAspect="1" noChangeArrowheads="1"/>
                      </p:cNvPicPr>
                      <p:nvPr/>
                    </p:nvPicPr>
                    <p:blipFill>
                      <a:blip r:embed="rId5"/>
                      <a:srcRect/>
                      <a:stretch>
                        <a:fillRect/>
                      </a:stretch>
                    </p:blipFill>
                    <p:spPr bwMode="auto">
                      <a:xfrm>
                        <a:off x="776288" y="3062288"/>
                        <a:ext cx="7358062" cy="26892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November 2017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2017-11-06</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WUR Preamble</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455478282"/>
              </p:ext>
            </p:extLst>
          </p:nvPr>
        </p:nvGraphicFramePr>
        <p:xfrm>
          <a:off x="152399" y="2402086"/>
          <a:ext cx="8853766" cy="3243464"/>
        </p:xfrm>
        <a:graphic>
          <a:graphicData uri="http://schemas.openxmlformats.org/drawingml/2006/table">
            <a:tbl>
              <a:tblPr/>
              <a:tblGrid>
                <a:gridCol w="733498"/>
                <a:gridCol w="733498"/>
                <a:gridCol w="3159468"/>
                <a:gridCol w="1023800"/>
                <a:gridCol w="814636"/>
                <a:gridCol w="814636"/>
                <a:gridCol w="1574230"/>
              </a:tblGrid>
              <a:tr h="156094">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2</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17-1611r0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sync preamble </a:t>
                      </a:r>
                      <a:r>
                        <a:rPr lang="en-US" sz="1400" b="0" i="0" u="none" strike="noStrike" dirty="0" smtClean="0">
                          <a:solidFill>
                            <a:srgbClr val="00B050"/>
                          </a:solidFill>
                          <a:effectLst/>
                          <a:latin typeface="Calibri" panose="020F0502020204030204" pitchFamily="34" charset="0"/>
                        </a:rPr>
                        <a:t>design </a:t>
                      </a:r>
                      <a:r>
                        <a:rPr lang="en-US" sz="1400" b="0" i="0" u="none" strike="noStrike" dirty="0" smtClean="0">
                          <a:solidFill>
                            <a:srgbClr val="FFC000"/>
                          </a:solidFill>
                          <a:effectLst/>
                          <a:latin typeface="Calibri" panose="020F0502020204030204" pitchFamily="34" charset="0"/>
                        </a:rPr>
                        <a:t>(SP deferred)</a:t>
                      </a:r>
                      <a:endParaRPr lang="en-US" sz="1400" b="0" i="0" u="none" strike="noStrike" dirty="0">
                        <a:solidFill>
                          <a:srgbClr val="FFC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a:solidFill>
                            <a:srgbClr val="00B050"/>
                          </a:solidFill>
                          <a:effectLst/>
                          <a:latin typeface="Calibri" panose="020F0502020204030204" pitchFamily="34" charset="0"/>
                        </a:rPr>
                        <a:t>Eunsung</a:t>
                      </a:r>
                      <a:r>
                        <a:rPr lang="en-US" sz="1400" b="0" i="0" u="none" strike="noStrike" dirty="0">
                          <a:solidFill>
                            <a:srgbClr val="00B050"/>
                          </a:solidFill>
                          <a:effectLst/>
                          <a:latin typeface="Calibri" panose="020F0502020204030204" pitchFamily="34" charset="0"/>
                        </a:rPr>
                        <a:t> Park</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sync preamble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3</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17-1614r0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Preamble studies to indicate different data </a:t>
                      </a:r>
                      <a:r>
                        <a:rPr lang="en-US" sz="1400" b="0" i="0" u="none" strike="noStrike" dirty="0" smtClean="0">
                          <a:solidFill>
                            <a:srgbClr val="00B050"/>
                          </a:solidFill>
                          <a:effectLst/>
                          <a:latin typeface="Calibri" panose="020F0502020204030204" pitchFamily="34" charset="0"/>
                        </a:rPr>
                        <a:t>rates </a:t>
                      </a:r>
                      <a:r>
                        <a:rPr lang="en-US" sz="1400" b="0" i="0" u="none" strike="noStrike" dirty="0" smtClean="0">
                          <a:solidFill>
                            <a:srgbClr val="FFC000"/>
                          </a:solidFill>
                          <a:effectLst/>
                          <a:latin typeface="Calibri" panose="020F0502020204030204" pitchFamily="34" charset="0"/>
                        </a:rPr>
                        <a:t>(SP deferred)</a:t>
                      </a:r>
                      <a:endParaRPr lang="en-US" sz="1400" b="0" i="0" u="none" strike="noStrike" dirty="0">
                        <a:solidFill>
                          <a:srgbClr val="FFC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a:solidFill>
                            <a:srgbClr val="00B050"/>
                          </a:solidFill>
                          <a:effectLst/>
                          <a:latin typeface="Calibri" panose="020F0502020204030204" pitchFamily="34" charset="0"/>
                        </a:rPr>
                        <a:t>Shahrnaz</a:t>
                      </a:r>
                      <a:r>
                        <a:rPr lang="en-US" sz="1400" b="0" i="0" u="none" strike="noStrike" dirty="0">
                          <a:solidFill>
                            <a:srgbClr val="00B050"/>
                          </a:solidFill>
                          <a:effectLst/>
                          <a:latin typeface="Calibri" panose="020F0502020204030204" pitchFamily="34" charset="0"/>
                        </a:rPr>
                        <a:t> </a:t>
                      </a:r>
                      <a:r>
                        <a:rPr lang="en-US" sz="1400" b="0" i="0" u="none" strike="noStrike" dirty="0" err="1">
                          <a:solidFill>
                            <a:srgbClr val="00B050"/>
                          </a:solidFill>
                          <a:effectLst/>
                          <a:latin typeface="Calibri" panose="020F0502020204030204" pitchFamily="34" charset="0"/>
                        </a:rPr>
                        <a:t>Azizi</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Intel</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preamble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17-1617r0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Dual sync designs</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Steve Shellhammer</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Qualcomm</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WUR sync preamble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4</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17-1618r0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dual sync design and </a:t>
                      </a:r>
                      <a:r>
                        <a:rPr lang="en-US" sz="1400" b="0" i="0" u="none" strike="noStrike" dirty="0" smtClean="0">
                          <a:solidFill>
                            <a:srgbClr val="00B050"/>
                          </a:solidFill>
                          <a:effectLst/>
                          <a:latin typeface="Calibri" panose="020F0502020204030204" pitchFamily="34" charset="0"/>
                        </a:rPr>
                        <a:t>performance </a:t>
                      </a:r>
                      <a:r>
                        <a:rPr lang="en-US" sz="1400" b="0" i="0" u="none" strike="noStrike" dirty="0" smtClean="0">
                          <a:solidFill>
                            <a:srgbClr val="FFC000"/>
                          </a:solidFill>
                          <a:effectLst/>
                          <a:latin typeface="Calibri" panose="020F0502020204030204" pitchFamily="34" charset="0"/>
                        </a:rPr>
                        <a:t>(SP deferred)</a:t>
                      </a:r>
                      <a:endParaRPr lang="en-US" sz="1400" b="0" i="0" u="none" strike="noStrike" dirty="0">
                        <a:solidFill>
                          <a:srgbClr val="FFC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a:solidFill>
                            <a:srgbClr val="00B050"/>
                          </a:solidFill>
                          <a:effectLst/>
                          <a:latin typeface="Calibri" panose="020F0502020204030204" pitchFamily="34" charset="0"/>
                        </a:rPr>
                        <a:t>Rui</a:t>
                      </a:r>
                      <a:r>
                        <a:rPr lang="en-US" sz="1400" b="0" i="0" u="none" strike="noStrike" dirty="0">
                          <a:solidFill>
                            <a:srgbClr val="00B050"/>
                          </a:solidFill>
                          <a:effectLst/>
                          <a:latin typeface="Calibri" panose="020F0502020204030204" pitchFamily="34" charset="0"/>
                        </a:rPr>
                        <a:t> Cao</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Marvell</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sync preamble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1</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17-1624r0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Preamble structure based on analysis of power consumption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Jianhan Liu</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Mediatek</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sync preamble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6</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17-1636r0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A simple WUR preamble design</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Jia Jia</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Huawei</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sync preamble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7</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17-1665r0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128 us preamble </a:t>
                      </a:r>
                      <a:r>
                        <a:rPr lang="en-US" sz="1400" b="0" i="0" u="none" strike="noStrike" dirty="0" smtClean="0">
                          <a:solidFill>
                            <a:srgbClr val="000000"/>
                          </a:solidFill>
                          <a:effectLst/>
                          <a:latin typeface="Calibri" panose="020F0502020204030204" pitchFamily="34" charset="0"/>
                        </a:rPr>
                        <a:t>design (after 17/1673)</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Dennis </a:t>
                      </a:r>
                      <a:r>
                        <a:rPr lang="en-US" sz="1400" b="0" i="0" u="none" strike="noStrike" dirty="0" err="1">
                          <a:solidFill>
                            <a:srgbClr val="000000"/>
                          </a:solidFill>
                          <a:effectLst/>
                          <a:latin typeface="Calibri" panose="020F0502020204030204" pitchFamily="34" charset="0"/>
                        </a:rPr>
                        <a:t>Sundman</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Ericsson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sync preamble</a:t>
                      </a:r>
                    </a:p>
                  </a:txBody>
                  <a:tcPr marL="5383" marR="5383" marT="5383" marB="0" anchor="ctr">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OOK Waveform</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6" name="Table 5"/>
          <p:cNvGraphicFramePr>
            <a:graphicFrameLocks noGrp="1"/>
          </p:cNvGraphicFramePr>
          <p:nvPr>
            <p:extLst>
              <p:ext uri="{D42A27DB-BD31-4B8C-83A1-F6EECF244321}">
                <p14:modId xmlns:p14="http://schemas.microsoft.com/office/powerpoint/2010/main" val="4284739027"/>
              </p:ext>
            </p:extLst>
          </p:nvPr>
        </p:nvGraphicFramePr>
        <p:xfrm>
          <a:off x="152398" y="2613393"/>
          <a:ext cx="8839202" cy="2723811"/>
        </p:xfrm>
        <a:graphic>
          <a:graphicData uri="http://schemas.openxmlformats.org/drawingml/2006/table">
            <a:tbl>
              <a:tblPr/>
              <a:tblGrid>
                <a:gridCol w="845043"/>
                <a:gridCol w="845043"/>
                <a:gridCol w="3057819"/>
                <a:gridCol w="990861"/>
                <a:gridCol w="788427"/>
                <a:gridCol w="788427"/>
                <a:gridCol w="1523582"/>
              </a:tblGrid>
              <a:tr h="281648">
                <a:tc>
                  <a:txBody>
                    <a:bodyPr/>
                    <a:lstStyle/>
                    <a:p>
                      <a:pPr algn="ctr" fontAlgn="b"/>
                      <a:r>
                        <a:rPr lang="en-US" sz="1400" b="0" i="0" u="none" strike="noStrike" dirty="0" smtClean="0">
                          <a:solidFill>
                            <a:srgbClr val="FFFFFF"/>
                          </a:solidFill>
                          <a:effectLst/>
                          <a:latin typeface="Calibri" panose="020F0502020204030204" pitchFamily="34" charset="0"/>
                        </a:rPr>
                        <a:t>Order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281648">
                <a:tc>
                  <a:txBody>
                    <a:bodyPr/>
                    <a:lstStyle/>
                    <a:p>
                      <a:pPr algn="ctr" fontAlgn="b"/>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17-1612r0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Symbol structure follow up</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Eunsung Park</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OOK waveform</a:t>
                      </a:r>
                    </a:p>
                  </a:txBody>
                  <a:tcPr marL="5383" marR="5383" marT="5383" marB="0" anchor="ctr">
                    <a:lnL>
                      <a:noFill/>
                    </a:lnL>
                    <a:lnR>
                      <a:noFill/>
                    </a:lnR>
                    <a:lnT>
                      <a:noFill/>
                    </a:lnT>
                    <a:lnB>
                      <a:noFill/>
                    </a:lnB>
                  </a:tcPr>
                </a:tc>
              </a:tr>
              <a:tr h="281648">
                <a:tc>
                  <a:txBody>
                    <a:bodyPr/>
                    <a:lstStyle/>
                    <a:p>
                      <a:pPr algn="ctr" fontAlgn="b"/>
                      <a:r>
                        <a:rPr lang="en-US" sz="1400" b="0" i="0" u="none" strike="noStrike" dirty="0" smtClean="0">
                          <a:solidFill>
                            <a:srgbClr val="000000"/>
                          </a:solidFill>
                          <a:effectLst/>
                          <a:latin typeface="Calibri" panose="020F0502020204030204" pitchFamily="34" charset="0"/>
                        </a:rPr>
                        <a:t>3</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17-1613r0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13 length sequence for OOK waveform generation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Eunsung Park</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OOK waveform</a:t>
                      </a:r>
                    </a:p>
                  </a:txBody>
                  <a:tcPr marL="5383" marR="5383" marT="5383" marB="0" anchor="ctr">
                    <a:lnL>
                      <a:noFill/>
                    </a:lnL>
                    <a:lnR>
                      <a:noFill/>
                    </a:lnR>
                    <a:lnT>
                      <a:noFill/>
                    </a:lnT>
                    <a:lnB>
                      <a:noFill/>
                    </a:lnB>
                  </a:tcPr>
                </a:tc>
              </a:tr>
              <a:tr h="281648">
                <a:tc>
                  <a:txBody>
                    <a:bodyPr/>
                    <a:lstStyle/>
                    <a:p>
                      <a:pPr algn="ct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17-1615r0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OOK waveform generation for high data rate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Shahrnaz Azizi</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Intel</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OOK waveform</a:t>
                      </a:r>
                    </a:p>
                  </a:txBody>
                  <a:tcPr marL="5383" marR="5383" marT="5383" marB="0" anchor="ctr">
                    <a:lnL>
                      <a:noFill/>
                    </a:lnL>
                    <a:lnR>
                      <a:noFill/>
                    </a:lnR>
                    <a:lnT>
                      <a:noFill/>
                    </a:lnT>
                    <a:lnB>
                      <a:noFill/>
                    </a:lnB>
                  </a:tcPr>
                </a:tc>
              </a:tr>
              <a:tr h="281648">
                <a:tc>
                  <a:txBody>
                    <a:bodyPr/>
                    <a:lstStyle/>
                    <a:p>
                      <a:pPr algn="ctr" fontAlgn="b"/>
                      <a:r>
                        <a:rPr lang="en-US" sz="1400" b="0" i="0" u="none" strike="noStrike" dirty="0" smtClean="0">
                          <a:solidFill>
                            <a:srgbClr val="000000"/>
                          </a:solidFill>
                          <a:effectLst/>
                          <a:latin typeface="Calibri" panose="020F0502020204030204" pitchFamily="34" charset="0"/>
                        </a:rPr>
                        <a:t>6</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17-1616r0</a:t>
                      </a:r>
                    </a:p>
                  </a:txBody>
                  <a:tcPr marL="5383" marR="5383" marT="5383" marB="0" anchor="ctr">
                    <a:lnL>
                      <a:noFill/>
                    </a:lnL>
                    <a:lnR>
                      <a:noFill/>
                    </a:lnR>
                    <a:lnT>
                      <a:noFill/>
                    </a:lnT>
                    <a:lnB>
                      <a:noFill/>
                    </a:lnB>
                  </a:tcPr>
                </a:tc>
                <a:tc>
                  <a:txBody>
                    <a:bodyPr/>
                    <a:lstStyle/>
                    <a:p>
                      <a:pPr algn="l" fontAlgn="b"/>
                      <a:r>
                        <a:rPr lang="nb-NO" sz="1400" b="0" i="0" u="none" strike="noStrike">
                          <a:solidFill>
                            <a:srgbClr val="000000"/>
                          </a:solidFill>
                          <a:effectLst/>
                          <a:latin typeface="Calibri" panose="020F0502020204030204" pitchFamily="34" charset="0"/>
                        </a:rPr>
                        <a:t>WUR blank GI performance studies</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Shahrnaz Azizi</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Intel</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OOK waveform</a:t>
                      </a:r>
                    </a:p>
                  </a:txBody>
                  <a:tcPr marL="5383" marR="5383" marT="5383" marB="0" anchor="ctr">
                    <a:lnL>
                      <a:noFill/>
                    </a:lnL>
                    <a:lnR>
                      <a:noFill/>
                    </a:lnR>
                    <a:lnT>
                      <a:noFill/>
                    </a:lnT>
                    <a:lnB>
                      <a:noFill/>
                    </a:lnB>
                  </a:tcPr>
                </a:tc>
              </a:tr>
              <a:tr h="281648">
                <a:tc>
                  <a:txBody>
                    <a:bodyPr/>
                    <a:lstStyle/>
                    <a:p>
                      <a:pPr algn="ct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17-1634r0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Optimizating OOK waveform for high data rate WUS</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Rui Yang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InterDigital</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OOK waveform (optimization)</a:t>
                      </a:r>
                    </a:p>
                  </a:txBody>
                  <a:tcPr marL="5383" marR="5383" marT="5383" marB="0" anchor="ctr">
                    <a:lnL>
                      <a:noFill/>
                    </a:lnL>
                    <a:lnR>
                      <a:noFill/>
                    </a:lnR>
                    <a:lnT>
                      <a:noFill/>
                    </a:lnT>
                    <a:lnB>
                      <a:noFill/>
                    </a:lnB>
                  </a:tcPr>
                </a:tc>
              </a:tr>
              <a:tr h="281648">
                <a:tc>
                  <a:txBody>
                    <a:bodyPr/>
                    <a:lstStyle/>
                    <a:p>
                      <a:pPr algn="ctr" fontAlgn="b"/>
                      <a:r>
                        <a:rPr lang="en-US" sz="1400" b="0" i="0" u="none" strike="noStrike" dirty="0" smtClean="0">
                          <a:solidFill>
                            <a:srgbClr val="000000"/>
                          </a:solidFill>
                          <a:effectLst/>
                          <a:latin typeface="Calibri" panose="020F0502020204030204" pitchFamily="34" charset="0"/>
                        </a:rPr>
                        <a:t>4</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17-1673r0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Partial OOK - generalizing the Blank GI idea</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Leif Wilhelmsson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Ericsson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OOK waveform</a:t>
                      </a:r>
                    </a:p>
                  </a:txBody>
                  <a:tcPr marL="5383" marR="5383" marT="5383" marB="0" anchor="ctr">
                    <a:lnL>
                      <a:noFill/>
                    </a:lnL>
                    <a:lnR>
                      <a:noFill/>
                    </a:lnR>
                    <a:lnT>
                      <a:noFill/>
                    </a:lnT>
                    <a:lnB>
                      <a:noFill/>
                    </a:lnB>
                  </a:tcPr>
                </a:tc>
              </a:tr>
            </a:tbl>
          </a:graphicData>
        </a:graphic>
      </p:graphicFrame>
    </p:spTree>
    <p:extLst>
      <p:ext uri="{BB962C8B-B14F-4D97-AF65-F5344CB8AC3E}">
        <p14:creationId xmlns:p14="http://schemas.microsoft.com/office/powerpoint/2010/main" val="18318508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 Channelization</a:t>
            </a:r>
            <a:endParaRPr lang="en-US" dirty="0"/>
          </a:p>
        </p:txBody>
      </p:sp>
      <p:sp>
        <p:nvSpPr>
          <p:cNvPr id="3" name="Date Placeholder 2"/>
          <p:cNvSpPr>
            <a:spLocks noGrp="1"/>
          </p:cNvSpPr>
          <p:nvPr>
            <p:ph type="dt" sz="half" idx="10"/>
          </p:nvPr>
        </p:nvSpPr>
        <p:spPr/>
        <p:txBody>
          <a:bodyPr/>
          <a:lstStyle/>
          <a:p>
            <a:pPr>
              <a:defRPr/>
            </a:pPr>
            <a:r>
              <a:rPr lang="en-US" smtClean="0"/>
              <a:t>November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3631905518"/>
              </p:ext>
            </p:extLst>
          </p:nvPr>
        </p:nvGraphicFramePr>
        <p:xfrm>
          <a:off x="176319" y="2590800"/>
          <a:ext cx="8791361" cy="707519"/>
        </p:xfrm>
        <a:graphic>
          <a:graphicData uri="http://schemas.openxmlformats.org/drawingml/2006/table">
            <a:tbl>
              <a:tblPr/>
              <a:tblGrid>
                <a:gridCol w="721600"/>
                <a:gridCol w="721600"/>
                <a:gridCol w="3142953"/>
                <a:gridCol w="1018448"/>
                <a:gridCol w="810379"/>
                <a:gridCol w="810379"/>
                <a:gridCol w="1566002"/>
              </a:tblGrid>
              <a:tr h="275416">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chemeClr val="tx1">
                        <a:lumMod val="65000"/>
                        <a:lumOff val="35000"/>
                      </a:schemeClr>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chemeClr val="tx1">
                        <a:lumMod val="65000"/>
                        <a:lumOff val="35000"/>
                      </a:schemeClr>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chemeClr val="tx1">
                        <a:lumMod val="65000"/>
                        <a:lumOff val="35000"/>
                      </a:schemeClr>
                    </a:solidFill>
                  </a:tcPr>
                </a:tc>
                <a:tc>
                  <a:txBody>
                    <a:bodyPr/>
                    <a:lstStyle/>
                    <a:p>
                      <a:pPr algn="ctr" fontAlgn="b"/>
                      <a:r>
                        <a:rPr lang="en-US" sz="1400" b="0" i="0" u="none" strike="noStrike" dirty="0">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chemeClr val="tx1">
                        <a:lumMod val="65000"/>
                        <a:lumOff val="35000"/>
                      </a:schemeClr>
                    </a:solidFill>
                  </a:tcPr>
                </a:tc>
                <a:tc>
                  <a:txBody>
                    <a:bodyPr/>
                    <a:lstStyle/>
                    <a:p>
                      <a:pPr algn="ctr" fontAlgn="b"/>
                      <a:r>
                        <a:rPr lang="en-US" sz="1400" b="0" i="0" u="none" strike="noStrike" dirty="0">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chemeClr val="tx1">
                        <a:lumMod val="65000"/>
                        <a:lumOff val="35000"/>
                      </a:schemeClr>
                    </a:solidFill>
                  </a:tcPr>
                </a:tc>
                <a:tc>
                  <a:txBody>
                    <a:bodyPr/>
                    <a:lstStyle/>
                    <a:p>
                      <a:pPr algn="ctr" fontAlgn="b"/>
                      <a:r>
                        <a:rPr lang="en-US" sz="1400" b="0" i="0" u="none" strike="noStrike" dirty="0">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chemeClr val="tx1">
                        <a:lumMod val="65000"/>
                        <a:lumOff val="35000"/>
                      </a:schemeClr>
                    </a:solidFill>
                  </a:tcPr>
                </a:tc>
                <a:tc>
                  <a:txBody>
                    <a:bodyPr/>
                    <a:lstStyle/>
                    <a:p>
                      <a:pPr algn="ctr" fontAlgn="b"/>
                      <a:r>
                        <a:rPr lang="en-US" sz="1400" b="0" i="0" u="none" strike="noStrike" dirty="0">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chemeClr val="tx1">
                        <a:lumMod val="65000"/>
                        <a:lumOff val="35000"/>
                      </a:schemeClr>
                    </a:solidFill>
                  </a:tcPr>
                </a:tc>
              </a:tr>
              <a:tr h="407600">
                <a:tc>
                  <a:txBody>
                    <a:bodyPr/>
                    <a:lstStyle/>
                    <a:p>
                      <a:pPr algn="ct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17-1651r0</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channel issue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Suhwook Kim</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Channelization</a:t>
                      </a:r>
                    </a:p>
                  </a:txBody>
                  <a:tcPr marL="5383" marR="5383" marT="5383" marB="0" anchor="ctr">
                    <a:lnL>
                      <a:noFill/>
                    </a:lnL>
                    <a:lnR>
                      <a:noFill/>
                    </a:lnR>
                    <a:lnT>
                      <a:noFill/>
                    </a:lnT>
                    <a:lnB>
                      <a:noFill/>
                    </a:lnB>
                  </a:tcPr>
                </a:tc>
              </a:tr>
            </a:tbl>
          </a:graphicData>
        </a:graphic>
      </p:graphicFrame>
    </p:spTree>
    <p:extLst>
      <p:ext uri="{BB962C8B-B14F-4D97-AF65-F5344CB8AC3E}">
        <p14:creationId xmlns:p14="http://schemas.microsoft.com/office/powerpoint/2010/main" val="6399296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 Submissions 1</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13</a:t>
            </a:fld>
            <a:endParaRPr lang="en-US" altLang="en-US" sz="1200" b="0" smtClean="0"/>
          </a:p>
        </p:txBody>
      </p:sp>
      <p:sp>
        <p:nvSpPr>
          <p:cNvPr id="2" name="Rectangle 1"/>
          <p:cNvSpPr/>
          <p:nvPr/>
        </p:nvSpPr>
        <p:spPr>
          <a:xfrm>
            <a:off x="304801" y="1570623"/>
            <a:ext cx="8839200" cy="892552"/>
          </a:xfrm>
          <a:prstGeom prst="rect">
            <a:avLst/>
          </a:prstGeom>
        </p:spPr>
        <p:txBody>
          <a:bodyPr wrap="square">
            <a:spAutoFit/>
          </a:bodyPr>
          <a:lstStyle/>
          <a:p>
            <a:pPr>
              <a:spcBef>
                <a:spcPts val="0"/>
              </a:spcBef>
              <a:spcAft>
                <a:spcPts val="0"/>
              </a:spcAft>
              <a:defRPr/>
            </a:pPr>
            <a:r>
              <a:rPr lang="en-US" sz="2000" b="1" u="sng" dirty="0" smtClean="0">
                <a:latin typeface="+mj-lt"/>
                <a:ea typeface="Malgun Gothic" panose="020B0503020000020004" pitchFamily="34" charset="-127"/>
                <a:cs typeface="Times New Roman" panose="02020603050405020304" pitchFamily="18" charset="0"/>
              </a:rPr>
              <a:t>WUR frame format</a:t>
            </a:r>
            <a:endParaRPr lang="en-US" sz="20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3255461941"/>
              </p:ext>
            </p:extLst>
          </p:nvPr>
        </p:nvGraphicFramePr>
        <p:xfrm>
          <a:off x="299186" y="1963464"/>
          <a:ext cx="8781307" cy="2280746"/>
        </p:xfrm>
        <a:graphic>
          <a:graphicData uri="http://schemas.openxmlformats.org/drawingml/2006/table">
            <a:tbl>
              <a:tblPr/>
              <a:tblGrid>
                <a:gridCol w="732511"/>
                <a:gridCol w="801688"/>
                <a:gridCol w="3099732"/>
                <a:gridCol w="1004442"/>
                <a:gridCol w="799234"/>
                <a:gridCol w="799234"/>
                <a:gridCol w="1544466"/>
              </a:tblGrid>
              <a:tr h="276167">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276167">
                <a:tc>
                  <a:txBody>
                    <a:bodyPr/>
                    <a:lstStyle/>
                    <a:p>
                      <a:pPr algn="ctr" fontAlgn="b"/>
                      <a:r>
                        <a:rPr lang="en-US" sz="1400" b="0" i="0" u="none" strike="noStrike" dirty="0" smtClean="0">
                          <a:solidFill>
                            <a:srgbClr val="00B050"/>
                          </a:solidFill>
                          <a:effectLst/>
                          <a:latin typeface="Calibri" panose="020F0502020204030204" pitchFamily="34" charset="0"/>
                        </a:rPr>
                        <a:t>2</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17-1635r0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Solving status mismatch</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Rojan Chitrakar</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Panasonic</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frame format</a:t>
                      </a:r>
                    </a:p>
                  </a:txBody>
                  <a:tcPr marL="5383" marR="5383" marT="5383" marB="0" anchor="ctr">
                    <a:lnL>
                      <a:noFill/>
                    </a:lnL>
                    <a:lnR>
                      <a:noFill/>
                    </a:lnR>
                    <a:lnT>
                      <a:noFill/>
                    </a:lnT>
                    <a:lnB>
                      <a:noFill/>
                    </a:lnB>
                  </a:tcPr>
                </a:tc>
              </a:tr>
              <a:tr h="276167">
                <a:tc>
                  <a:txBody>
                    <a:bodyPr/>
                    <a:lstStyle/>
                    <a:p>
                      <a:pPr algn="ctr" fontAlgn="b"/>
                      <a:r>
                        <a:rPr lang="en-US" sz="1400" b="0" i="0" u="none" strike="noStrike" dirty="0" smtClean="0">
                          <a:solidFill>
                            <a:srgbClr val="00B050"/>
                          </a:solidFill>
                          <a:effectLst/>
                          <a:latin typeface="Calibri" panose="020F0502020204030204" pitchFamily="34" charset="0"/>
                        </a:rPr>
                        <a:t>1</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17-1356r2</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PS operation for duty cycle STAs follow-up (SP and updates)</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Jeongki Kim</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frame format</a:t>
                      </a:r>
                    </a:p>
                  </a:txBody>
                  <a:tcPr marL="5383" marR="5383" marT="5383" marB="0" anchor="ctr">
                    <a:lnL>
                      <a:noFill/>
                    </a:lnL>
                    <a:lnR>
                      <a:noFill/>
                    </a:lnR>
                    <a:lnT>
                      <a:noFill/>
                    </a:lnT>
                    <a:lnB>
                      <a:noFill/>
                    </a:lnB>
                  </a:tcPr>
                </a:tc>
              </a:tr>
              <a:tr h="276167">
                <a:tc>
                  <a:txBody>
                    <a:bodyPr/>
                    <a:lstStyle/>
                    <a:p>
                      <a:pPr algn="ct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17-1638r0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WUR frame format follow-up</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Joengki Kim</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WUR frame format</a:t>
                      </a:r>
                    </a:p>
                  </a:txBody>
                  <a:tcPr marL="5383" marR="5383" marT="5383" marB="0" anchor="ctr">
                    <a:lnL>
                      <a:noFill/>
                    </a:lnL>
                    <a:lnR>
                      <a:noFill/>
                    </a:lnR>
                    <a:lnT>
                      <a:noFill/>
                    </a:lnT>
                    <a:lnB>
                      <a:noFill/>
                    </a:lnB>
                  </a:tcPr>
                </a:tc>
              </a:tr>
              <a:tr h="276167">
                <a:tc>
                  <a:txBody>
                    <a:bodyPr/>
                    <a:lstStyle/>
                    <a:p>
                      <a:pPr algn="ctr" fontAlgn="b"/>
                      <a:r>
                        <a:rPr lang="en-US" sz="1400" b="0" i="0" u="none" strike="noStrike" dirty="0" smtClean="0">
                          <a:solidFill>
                            <a:srgbClr val="000000"/>
                          </a:solidFill>
                          <a:effectLst/>
                          <a:latin typeface="Calibri" panose="020F0502020204030204" pitchFamily="34" charset="0"/>
                        </a:rPr>
                        <a:t>4</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17-1645r0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frame format follow-up</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Alfred </a:t>
                      </a:r>
                      <a:r>
                        <a:rPr lang="en-US" sz="1400" b="0" i="0" u="none" strike="noStrike" dirty="0" err="1">
                          <a:solidFill>
                            <a:srgbClr val="000000"/>
                          </a:solidFill>
                          <a:effectLst/>
                          <a:latin typeface="Calibri" panose="020F0502020204030204" pitchFamily="34" charset="0"/>
                        </a:rPr>
                        <a:t>Asterjadhi</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Qualcomm</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frame format</a:t>
                      </a:r>
                    </a:p>
                  </a:txBody>
                  <a:tcPr marL="5383" marR="5383" marT="5383" marB="0" anchor="ctr">
                    <a:lnL>
                      <a:noFill/>
                    </a:lnL>
                    <a:lnR>
                      <a:noFill/>
                    </a:lnR>
                    <a:lnT>
                      <a:noFill/>
                    </a:lnT>
                    <a:lnB>
                      <a:noFill/>
                    </a:lnB>
                  </a:tcPr>
                </a:tc>
              </a:tr>
              <a:tr h="276167">
                <a:tc>
                  <a:txBody>
                    <a:bodyPr/>
                    <a:lstStyle/>
                    <a:p>
                      <a:pPr algn="ctr" fontAlgn="b"/>
                      <a:r>
                        <a:rPr lang="en-US" sz="1400" b="0" i="0" u="none" strike="noStrike" dirty="0" smtClean="0">
                          <a:solidFill>
                            <a:srgbClr val="00B050"/>
                          </a:solidFill>
                          <a:effectLst/>
                          <a:latin typeface="Calibri" panose="020F0502020204030204" pitchFamily="34" charset="0"/>
                        </a:rPr>
                        <a:t>3</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B050"/>
                          </a:solidFill>
                          <a:effectLst/>
                          <a:latin typeface="Calibri" panose="020F0502020204030204" pitchFamily="34" charset="0"/>
                        </a:rPr>
                        <a:t>17-1626r0</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B050"/>
                          </a:solidFill>
                          <a:effectLst/>
                          <a:latin typeface="Calibri" panose="020F0502020204030204" pitchFamily="34" charset="0"/>
                        </a:rPr>
                        <a:t>Frame format </a:t>
                      </a:r>
                      <a:r>
                        <a:rPr lang="en-US" sz="1400" b="0" i="0" u="none" strike="noStrike" dirty="0" smtClean="0">
                          <a:solidFill>
                            <a:srgbClr val="00B050"/>
                          </a:solidFill>
                          <a:effectLst/>
                          <a:latin typeface="Calibri" panose="020F0502020204030204" pitchFamily="34" charset="0"/>
                        </a:rPr>
                        <a:t>discussion </a:t>
                      </a:r>
                      <a:r>
                        <a:rPr lang="en-US" sz="1400" b="0" i="0" u="none" strike="noStrike" dirty="0" smtClean="0">
                          <a:solidFill>
                            <a:srgbClr val="FFC000"/>
                          </a:solidFill>
                          <a:effectLst/>
                          <a:latin typeface="Calibri" panose="020F0502020204030204" pitchFamily="34" charset="0"/>
                        </a:rPr>
                        <a:t>(cont. from</a:t>
                      </a:r>
                      <a:r>
                        <a:rPr lang="en-US" sz="1400" b="0" i="0" u="none" strike="noStrike" baseline="0" dirty="0" smtClean="0">
                          <a:solidFill>
                            <a:srgbClr val="FFC000"/>
                          </a:solidFill>
                          <a:effectLst/>
                          <a:latin typeface="Calibri" panose="020F0502020204030204" pitchFamily="34" charset="0"/>
                        </a:rPr>
                        <a:t> Q/A)</a:t>
                      </a:r>
                      <a:endParaRPr lang="en-US" sz="1400" b="0" i="0" u="none" strike="noStrike" dirty="0">
                        <a:solidFill>
                          <a:srgbClr val="FFC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smtClean="0">
                          <a:solidFill>
                            <a:srgbClr val="00B050"/>
                          </a:solidFill>
                          <a:effectLst/>
                          <a:latin typeface="Calibri" panose="020F0502020204030204" pitchFamily="34" charset="0"/>
                        </a:rPr>
                        <a:t>Hongyuan</a:t>
                      </a:r>
                      <a:r>
                        <a:rPr lang="en-US" sz="1400" b="0" i="0" u="none" strike="noStrike" dirty="0" smtClean="0">
                          <a:solidFill>
                            <a:srgbClr val="00B050"/>
                          </a:solidFill>
                          <a:effectLst/>
                          <a:latin typeface="Calibri" panose="020F0502020204030204" pitchFamily="34" charset="0"/>
                        </a:rPr>
                        <a:t> Zhang</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B050"/>
                          </a:solidFill>
                          <a:effectLst/>
                          <a:latin typeface="Calibri" panose="020F0502020204030204" pitchFamily="34" charset="0"/>
                        </a:rPr>
                        <a:t>Marvell</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B050"/>
                          </a:solidFill>
                          <a:effectLst/>
                          <a:latin typeface="Calibri" panose="020F0502020204030204" pitchFamily="34" charset="0"/>
                        </a:rPr>
                        <a:t>PHY/MAC</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B050"/>
                          </a:solidFill>
                          <a:effectLst/>
                          <a:latin typeface="Calibri" panose="020F0502020204030204" pitchFamily="34" charset="0"/>
                        </a:rPr>
                        <a:t>WUR frame format</a:t>
                      </a:r>
                    </a:p>
                  </a:txBody>
                  <a:tcPr marL="5383" marR="5383" marT="5383" marB="0" anchor="ctr">
                    <a:lnL>
                      <a:noFill/>
                    </a:lnL>
                    <a:lnR>
                      <a:noFill/>
                    </a:lnR>
                    <a:lnT>
                      <a:noFill/>
                    </a:lnT>
                    <a:lnB>
                      <a:noFill/>
                    </a:lnB>
                  </a:tcPr>
                </a:tc>
              </a:tr>
            </a:tbl>
          </a:graphicData>
        </a:graphic>
      </p:graphicFrame>
      <p:sp>
        <p:nvSpPr>
          <p:cNvPr id="12" name="Rectangle 11"/>
          <p:cNvSpPr/>
          <p:nvPr/>
        </p:nvSpPr>
        <p:spPr>
          <a:xfrm>
            <a:off x="152400" y="4746248"/>
            <a:ext cx="8839200" cy="892552"/>
          </a:xfrm>
          <a:prstGeom prst="rect">
            <a:avLst/>
          </a:prstGeom>
        </p:spPr>
        <p:txBody>
          <a:bodyPr wrap="square">
            <a:spAutoFit/>
          </a:bodyPr>
          <a:lstStyle/>
          <a:p>
            <a:pPr>
              <a:spcBef>
                <a:spcPts val="0"/>
              </a:spcBef>
              <a:spcAft>
                <a:spcPts val="0"/>
              </a:spcAft>
              <a:defRPr/>
            </a:pPr>
            <a:r>
              <a:rPr lang="en-US" sz="2000" b="1" u="sng" dirty="0" smtClean="0">
                <a:latin typeface="+mj-lt"/>
                <a:ea typeface="Malgun Gothic" panose="020B0503020000020004" pitchFamily="34" charset="-127"/>
                <a:cs typeface="Times New Roman" panose="02020603050405020304" pitchFamily="18" charset="0"/>
              </a:rPr>
              <a:t>WUR Action frame</a:t>
            </a:r>
            <a:endParaRPr lang="en-US" sz="20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2713573097"/>
              </p:ext>
            </p:extLst>
          </p:nvPr>
        </p:nvGraphicFramePr>
        <p:xfrm>
          <a:off x="304801" y="5181600"/>
          <a:ext cx="8712131" cy="1082949"/>
        </p:xfrm>
        <a:graphic>
          <a:graphicData uri="http://schemas.openxmlformats.org/drawingml/2006/table">
            <a:tbl>
              <a:tblPr/>
              <a:tblGrid>
                <a:gridCol w="718584"/>
                <a:gridCol w="718584"/>
                <a:gridCol w="3111646"/>
                <a:gridCol w="1008303"/>
                <a:gridCol w="802306"/>
                <a:gridCol w="802306"/>
                <a:gridCol w="1550402"/>
              </a:tblGrid>
              <a:tr h="156094">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17-1302r3</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WUR mode operation prodecures (SP only)</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Lei Huang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Panasonic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WUR Action frame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17-1627r0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Action frame format follow up</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Po-Kai Huang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Intel</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Action frame</a:t>
                      </a:r>
                    </a:p>
                  </a:txBody>
                  <a:tcPr marL="5383" marR="5383" marT="5383" marB="0" anchor="ctr">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 Submissions 2</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14</a:t>
            </a:fld>
            <a:endParaRPr lang="en-US" altLang="en-US" sz="1200" b="0" smtClean="0"/>
          </a:p>
        </p:txBody>
      </p:sp>
      <p:sp>
        <p:nvSpPr>
          <p:cNvPr id="2" name="Rectangle 1"/>
          <p:cNvSpPr/>
          <p:nvPr/>
        </p:nvSpPr>
        <p:spPr>
          <a:xfrm>
            <a:off x="304801" y="1570623"/>
            <a:ext cx="8839200" cy="892552"/>
          </a:xfrm>
          <a:prstGeom prst="rect">
            <a:avLst/>
          </a:prstGeom>
        </p:spPr>
        <p:txBody>
          <a:bodyPr wrap="square">
            <a:spAutoFit/>
          </a:bodyPr>
          <a:lstStyle/>
          <a:p>
            <a:pPr>
              <a:spcBef>
                <a:spcPts val="0"/>
              </a:spcBef>
              <a:spcAft>
                <a:spcPts val="0"/>
              </a:spcAft>
              <a:defRPr/>
            </a:pPr>
            <a:r>
              <a:rPr lang="en-US" sz="2000" b="1" u="sng" dirty="0" smtClean="0">
                <a:latin typeface="+mj-lt"/>
                <a:ea typeface="Malgun Gothic" panose="020B0503020000020004" pitchFamily="34" charset="-127"/>
                <a:cs typeface="Times New Roman" panose="02020603050405020304" pitchFamily="18" charset="0"/>
              </a:rPr>
              <a:t>WUR MAC operation</a:t>
            </a:r>
            <a:endParaRPr lang="en-US" sz="20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11" name="Content Placeholder 6"/>
          <p:cNvGraphicFramePr>
            <a:graphicFrameLocks/>
          </p:cNvGraphicFramePr>
          <p:nvPr>
            <p:extLst>
              <p:ext uri="{D42A27DB-BD31-4B8C-83A1-F6EECF244321}">
                <p14:modId xmlns:p14="http://schemas.microsoft.com/office/powerpoint/2010/main" val="213237548"/>
              </p:ext>
            </p:extLst>
          </p:nvPr>
        </p:nvGraphicFramePr>
        <p:xfrm>
          <a:off x="289954" y="2176337"/>
          <a:ext cx="8597687" cy="3744711"/>
        </p:xfrm>
        <a:graphic>
          <a:graphicData uri="http://schemas.openxmlformats.org/drawingml/2006/table">
            <a:tbl>
              <a:tblPr/>
              <a:tblGrid>
                <a:gridCol w="715832"/>
                <a:gridCol w="799754"/>
                <a:gridCol w="3029155"/>
                <a:gridCol w="981572"/>
                <a:gridCol w="781037"/>
                <a:gridCol w="781037"/>
                <a:gridCol w="1509300"/>
              </a:tblGrid>
              <a:tr h="284019">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3</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17-1607r0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synchronization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Lei Huang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Panasonic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WUR Beacon interval</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17-1657r0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MAC operation of </a:t>
                      </a:r>
                      <a:r>
                        <a:rPr lang="en-US" sz="1400" b="0" i="0" u="none" strike="noStrike" dirty="0" smtClean="0">
                          <a:solidFill>
                            <a:srgbClr val="000000"/>
                          </a:solidFill>
                          <a:effectLst/>
                          <a:latin typeface="Calibri" panose="020F0502020204030204" pitchFamily="34" charset="0"/>
                        </a:rPr>
                        <a:t>WUR (same as 1652)</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Suhwook Kim</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WUR MAC operation</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17-1671r0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 considerations WUR OCB</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James Lepp</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BlackBerry</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MAC operation - WUR OCB</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17-1685r0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Discussion on WUR duty-cycle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Woojin Ahn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WILUS</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duty-cycle operation</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4</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17-1695r0</a:t>
                      </a:r>
                    </a:p>
                  </a:txBody>
                  <a:tcPr marL="6350" marR="6350" marT="6350"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Integration of WUR to power save mode follow-up</a:t>
                      </a:r>
                    </a:p>
                  </a:txBody>
                  <a:tcPr marL="6350" marR="6350" marT="6350"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Enrico Ranatala</a:t>
                      </a:r>
                    </a:p>
                  </a:txBody>
                  <a:tcPr marL="6350" marR="6350" marT="6350"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Nokia</a:t>
                      </a:r>
                    </a:p>
                  </a:txBody>
                  <a:tcPr marL="6350" marR="6350" marT="6350"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6350" marR="6350" marT="6350"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MAC operation</a:t>
                      </a:r>
                    </a:p>
                  </a:txBody>
                  <a:tcPr marL="6350" marR="6350" marT="6350"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17-1369r0</a:t>
                      </a:r>
                    </a:p>
                  </a:txBody>
                  <a:tcPr marL="6350" marR="6350" marT="6350"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Power save mode transition</a:t>
                      </a:r>
                    </a:p>
                  </a:txBody>
                  <a:tcPr marL="6350" marR="6350" marT="6350"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Ming Gan</a:t>
                      </a:r>
                    </a:p>
                  </a:txBody>
                  <a:tcPr marL="6350" marR="6350" marT="6350"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Huawei</a:t>
                      </a:r>
                    </a:p>
                  </a:txBody>
                  <a:tcPr marL="6350" marR="6350" marT="6350"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6350" marR="6350" marT="6350"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MAC operation</a:t>
                      </a:r>
                    </a:p>
                  </a:txBody>
                  <a:tcPr marL="6350" marR="6350" marT="6350"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latin typeface="Calibri" panose="020F0502020204030204" pitchFamily="34" charset="0"/>
                        </a:rPr>
                        <a:t>17-1684r0</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dirty="0" smtClean="0">
                          <a:solidFill>
                            <a:srgbClr val="000000"/>
                          </a:solidFill>
                          <a:latin typeface="Calibri" panose="020F0502020204030204" pitchFamily="34" charset="0"/>
                        </a:rPr>
                        <a:t>WUR guard time follow-up</a:t>
                      </a:r>
                      <a:r>
                        <a:rPr lang="en-US" sz="1400" dirty="0" smtClean="0"/>
                        <a:t> </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dirty="0" err="1" smtClean="0">
                          <a:solidFill>
                            <a:srgbClr val="000000"/>
                          </a:solidFill>
                          <a:latin typeface="Calibri" panose="020F0502020204030204" pitchFamily="34" charset="0"/>
                        </a:rPr>
                        <a:t>Woojin</a:t>
                      </a:r>
                      <a:r>
                        <a:rPr lang="en-US" sz="1400" dirty="0" smtClean="0">
                          <a:solidFill>
                            <a:srgbClr val="000000"/>
                          </a:solidFill>
                          <a:latin typeface="Calibri" panose="020F0502020204030204" pitchFamily="34" charset="0"/>
                        </a:rPr>
                        <a:t> </a:t>
                      </a:r>
                      <a:r>
                        <a:rPr lang="en-US" sz="1400" dirty="0" err="1" smtClean="0">
                          <a:solidFill>
                            <a:srgbClr val="000000"/>
                          </a:solidFill>
                          <a:latin typeface="Calibri" panose="020F0502020204030204" pitchFamily="34" charset="0"/>
                        </a:rPr>
                        <a:t>Ahn</a:t>
                      </a:r>
                      <a:r>
                        <a:rPr lang="en-US" sz="1400" dirty="0" smtClean="0"/>
                        <a:t> </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dirty="0" smtClean="0">
                          <a:solidFill>
                            <a:srgbClr val="000000"/>
                          </a:solidFill>
                          <a:latin typeface="Calibri" panose="020F0502020204030204" pitchFamily="34" charset="0"/>
                        </a:rPr>
                        <a:t>WILUS</a:t>
                      </a:r>
                      <a:r>
                        <a:rPr lang="en-US" sz="1400" dirty="0" smtClean="0"/>
                        <a:t> </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MAC</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WUR MAC operation</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b="0" i="0" u="none" strike="noStrike" dirty="0" smtClean="0">
                          <a:solidFill>
                            <a:srgbClr val="000000"/>
                          </a:solidFill>
                          <a:effectLst/>
                          <a:latin typeface="Calibri" panose="020F0502020204030204" pitchFamily="34" charset="0"/>
                        </a:rPr>
                        <a:t>17-1702r0</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Status mismatch</a:t>
                      </a:r>
                      <a:r>
                        <a:rPr lang="en-US" sz="1400" b="0" i="0" u="none" strike="noStrike" baseline="0" dirty="0" smtClean="0">
                          <a:solidFill>
                            <a:srgbClr val="000000"/>
                          </a:solidFill>
                          <a:effectLst/>
                          <a:latin typeface="Calibri" panose="020F0502020204030204" pitchFamily="34" charset="0"/>
                        </a:rPr>
                        <a:t> problem follow up</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b="0" i="0" u="none" strike="noStrike" dirty="0" err="1" smtClean="0">
                          <a:solidFill>
                            <a:srgbClr val="000000"/>
                          </a:solidFill>
                          <a:effectLst/>
                          <a:latin typeface="Calibri" panose="020F0502020204030204" pitchFamily="34" charset="0"/>
                        </a:rPr>
                        <a:t>Hanseul</a:t>
                      </a:r>
                      <a:r>
                        <a:rPr lang="en-US" sz="1400" b="0" i="0" u="none" strike="noStrike" dirty="0" smtClean="0">
                          <a:solidFill>
                            <a:srgbClr val="000000"/>
                          </a:solidFill>
                          <a:effectLst/>
                          <a:latin typeface="Calibri" panose="020F0502020204030204" pitchFamily="34" charset="0"/>
                        </a:rPr>
                        <a:t> Hong</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b="0" i="0" u="none" strike="noStrike" dirty="0" err="1" smtClean="0">
                          <a:solidFill>
                            <a:srgbClr val="000000"/>
                          </a:solidFill>
                          <a:effectLst/>
                          <a:latin typeface="Calibri" panose="020F0502020204030204" pitchFamily="34" charset="0"/>
                        </a:rPr>
                        <a:t>Yonsei</a:t>
                      </a:r>
                      <a:r>
                        <a:rPr lang="en-US" sz="1400" b="0" i="0" u="none" strike="noStrike" dirty="0" smtClean="0">
                          <a:solidFill>
                            <a:srgbClr val="000000"/>
                          </a:solidFill>
                          <a:effectLst/>
                          <a:latin typeface="Calibri" panose="020F0502020204030204" pitchFamily="34" charset="0"/>
                        </a:rPr>
                        <a:t> Univ.</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MAC</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WUR MAC operation</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r>
            </a:tbl>
          </a:graphicData>
        </a:graphic>
      </p:graphicFrame>
    </p:spTree>
    <p:extLst>
      <p:ext uri="{BB962C8B-B14F-4D97-AF65-F5344CB8AC3E}">
        <p14:creationId xmlns:p14="http://schemas.microsoft.com/office/powerpoint/2010/main" val="15948215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Submissions 3 – Smart Scanning</a:t>
            </a:r>
            <a:endParaRPr lang="en-US" dirty="0"/>
          </a:p>
        </p:txBody>
      </p:sp>
      <p:sp>
        <p:nvSpPr>
          <p:cNvPr id="3" name="Date Placeholder 2"/>
          <p:cNvSpPr>
            <a:spLocks noGrp="1"/>
          </p:cNvSpPr>
          <p:nvPr>
            <p:ph type="dt" sz="half" idx="10"/>
          </p:nvPr>
        </p:nvSpPr>
        <p:spPr/>
        <p:txBody>
          <a:bodyPr/>
          <a:lstStyle/>
          <a:p>
            <a:pPr>
              <a:defRPr/>
            </a:pPr>
            <a:r>
              <a:rPr lang="en-US" smtClean="0"/>
              <a:t>November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15</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583761357"/>
              </p:ext>
            </p:extLst>
          </p:nvPr>
        </p:nvGraphicFramePr>
        <p:xfrm>
          <a:off x="240073" y="2438400"/>
          <a:ext cx="8663854" cy="1952538"/>
        </p:xfrm>
        <a:graphic>
          <a:graphicData uri="http://schemas.openxmlformats.org/drawingml/2006/table">
            <a:tbl>
              <a:tblPr/>
              <a:tblGrid>
                <a:gridCol w="706948"/>
                <a:gridCol w="799754"/>
                <a:gridCol w="3061257"/>
                <a:gridCol w="991975"/>
                <a:gridCol w="789313"/>
                <a:gridCol w="789313"/>
                <a:gridCol w="1525294"/>
              </a:tblGrid>
              <a:tr h="156094">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17-1619r0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Consideration on WUR frame for fast scanning</a:t>
                      </a:r>
                    </a:p>
                  </a:txBody>
                  <a:tcPr marL="5383" marR="5383" marT="5383" marB="0" anchor="ctr">
                    <a:lnL>
                      <a:noFill/>
                    </a:lnL>
                    <a:lnR>
                      <a:noFill/>
                    </a:lnR>
                    <a:lnT>
                      <a:noFill/>
                    </a:lnT>
                    <a:lnB>
                      <a:noFill/>
                    </a:lnB>
                  </a:tcPr>
                </a:tc>
                <a:tc>
                  <a:txBody>
                    <a:bodyPr/>
                    <a:lstStyle/>
                    <a:p>
                      <a:pPr algn="l" fontAlgn="b"/>
                      <a:r>
                        <a:rPr lang="en-US" sz="1400" b="0" i="0" u="none" strike="noStrike" dirty="0" err="1">
                          <a:solidFill>
                            <a:srgbClr val="000000"/>
                          </a:solidFill>
                          <a:effectLst/>
                          <a:latin typeface="Calibri" panose="020F0502020204030204" pitchFamily="34" charset="0"/>
                        </a:rPr>
                        <a:t>Kaiying</a:t>
                      </a:r>
                      <a:r>
                        <a:rPr lang="en-US" sz="1400" b="0" i="0" u="none" strike="noStrike" dirty="0">
                          <a:solidFill>
                            <a:srgbClr val="000000"/>
                          </a:solidFill>
                          <a:effectLst/>
                          <a:latin typeface="Calibri" panose="020F0502020204030204" pitchFamily="34" charset="0"/>
                        </a:rPr>
                        <a:t> </a:t>
                      </a:r>
                      <a:r>
                        <a:rPr lang="en-US" sz="1400" b="0" i="0" u="none" strike="noStrike" dirty="0" err="1">
                          <a:solidFill>
                            <a:srgbClr val="000000"/>
                          </a:solidFill>
                          <a:effectLst/>
                          <a:latin typeface="Calibri" panose="020F0502020204030204" pitchFamily="34" charset="0"/>
                        </a:rPr>
                        <a:t>Lv</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ZTE</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Smart scanning</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17-1608r1</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Update on WUR discovery frame for smart scanning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Guoqing Li</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Apple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Smart scanning</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17-1644r0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Further consideration on smart scanning usage model</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Roger Marks</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Huawei</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Smart scanning</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17-1641r0</a:t>
                      </a:r>
                    </a:p>
                  </a:txBody>
                  <a:tcPr marL="5383" marR="5383" marT="5383" marB="0" anchor="ctr">
                    <a:lnL>
                      <a:noFill/>
                    </a:lnL>
                    <a:lnR>
                      <a:noFill/>
                    </a:lnR>
                    <a:lnT>
                      <a:noFill/>
                    </a:lnT>
                    <a:lnB>
                      <a:noFill/>
                    </a:lnB>
                  </a:tcPr>
                </a:tc>
                <a:tc>
                  <a:txBody>
                    <a:bodyPr/>
                    <a:lstStyle/>
                    <a:p>
                      <a:pPr algn="l" fontAlgn="b"/>
                      <a:r>
                        <a:rPr lang="nn-NO" sz="1400" b="0" i="0" u="none" strike="noStrike">
                          <a:solidFill>
                            <a:srgbClr val="000000"/>
                          </a:solidFill>
                          <a:effectLst/>
                          <a:latin typeface="Calibri" panose="020F0502020204030204" pitchFamily="34" charset="0"/>
                        </a:rPr>
                        <a:t>WUR frame format for smart scanning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Taewon Song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Smart scanning</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17-1681r0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BSS scanning through low power radio</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Liwen Chu</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Marvell</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Smart scanning</a:t>
                      </a:r>
                    </a:p>
                  </a:txBody>
                  <a:tcPr marL="5383" marR="5383" marT="5383" marB="0" anchor="ctr">
                    <a:lnL>
                      <a:noFill/>
                    </a:lnL>
                    <a:lnR>
                      <a:noFill/>
                    </a:lnR>
                    <a:lnT>
                      <a:noFill/>
                    </a:lnT>
                    <a:lnB>
                      <a:noFill/>
                    </a:lnB>
                  </a:tcPr>
                </a:tc>
              </a:tr>
            </a:tbl>
          </a:graphicData>
        </a:graphic>
      </p:graphicFrame>
    </p:spTree>
    <p:extLst>
      <p:ext uri="{BB962C8B-B14F-4D97-AF65-F5344CB8AC3E}">
        <p14:creationId xmlns:p14="http://schemas.microsoft.com/office/powerpoint/2010/main" val="24301312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Optimizations - PHY</a:t>
            </a:r>
            <a:endParaRPr lang="en-US" dirty="0"/>
          </a:p>
        </p:txBody>
      </p:sp>
      <p:sp>
        <p:nvSpPr>
          <p:cNvPr id="3" name="Date Placeholder 2"/>
          <p:cNvSpPr>
            <a:spLocks noGrp="1"/>
          </p:cNvSpPr>
          <p:nvPr>
            <p:ph type="dt" sz="half" idx="10"/>
          </p:nvPr>
        </p:nvSpPr>
        <p:spPr/>
        <p:txBody>
          <a:bodyPr/>
          <a:lstStyle/>
          <a:p>
            <a:pPr>
              <a:defRPr/>
            </a:pPr>
            <a:r>
              <a:rPr lang="en-US" smtClean="0"/>
              <a:t>November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16</a:t>
            </a:fld>
            <a:endParaRPr lang="en-US" altLang="en-US"/>
          </a:p>
        </p:txBody>
      </p:sp>
      <p:graphicFrame>
        <p:nvGraphicFramePr>
          <p:cNvPr id="11" name="Table 10"/>
          <p:cNvGraphicFramePr>
            <a:graphicFrameLocks noGrp="1"/>
          </p:cNvGraphicFramePr>
          <p:nvPr>
            <p:extLst>
              <p:ext uri="{D42A27DB-BD31-4B8C-83A1-F6EECF244321}">
                <p14:modId xmlns:p14="http://schemas.microsoft.com/office/powerpoint/2010/main" val="3153933256"/>
              </p:ext>
            </p:extLst>
          </p:nvPr>
        </p:nvGraphicFramePr>
        <p:xfrm>
          <a:off x="128333" y="2596060"/>
          <a:ext cx="8686802" cy="2916346"/>
        </p:xfrm>
        <a:graphic>
          <a:graphicData uri="http://schemas.openxmlformats.org/drawingml/2006/table">
            <a:tbl>
              <a:tblPr/>
              <a:tblGrid>
                <a:gridCol w="713019"/>
                <a:gridCol w="713019"/>
                <a:gridCol w="3064037"/>
                <a:gridCol w="1047871"/>
                <a:gridCol w="963121"/>
                <a:gridCol w="638359"/>
                <a:gridCol w="1547376"/>
              </a:tblGrid>
              <a:tr h="323728">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323728">
                <a:tc>
                  <a:txBody>
                    <a:bodyPr/>
                    <a:lstStyle/>
                    <a:p>
                      <a:pPr algn="ctr" fontAlgn="b"/>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17-1625r0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Efficient FDMA transmission schemes for WUR WLAN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Jianhan Liu</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Mediatek</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Multiplexing WUR signals</a:t>
                      </a:r>
                    </a:p>
                  </a:txBody>
                  <a:tcPr marL="5383" marR="5383" marT="5383" marB="0" anchor="ctr">
                    <a:lnL>
                      <a:noFill/>
                    </a:lnL>
                    <a:lnR>
                      <a:noFill/>
                    </a:lnR>
                    <a:lnT>
                      <a:noFill/>
                    </a:lnT>
                    <a:lnB>
                      <a:noFill/>
                    </a:lnB>
                  </a:tcPr>
                </a:tc>
              </a:tr>
              <a:tr h="323728">
                <a:tc>
                  <a:txBody>
                    <a:bodyPr/>
                    <a:lstStyle/>
                    <a:p>
                      <a:pPr algn="ctr" fontAlgn="b"/>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17-1666r0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False radar pulse detection on WUR signals in DFS channels</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Albert van Zelst</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Qualcomm</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DFS channel issue</a:t>
                      </a:r>
                    </a:p>
                  </a:txBody>
                  <a:tcPr marL="5383" marR="5383" marT="5383" marB="0" anchor="ctr">
                    <a:lnL>
                      <a:noFill/>
                    </a:lnL>
                    <a:lnR>
                      <a:noFill/>
                    </a:lnR>
                    <a:lnT>
                      <a:noFill/>
                    </a:lnT>
                    <a:lnB>
                      <a:noFill/>
                    </a:lnB>
                  </a:tcPr>
                </a:tc>
              </a:tr>
              <a:tr h="323728">
                <a:tc>
                  <a:txBody>
                    <a:bodyPr/>
                    <a:lstStyle/>
                    <a:p>
                      <a:pPr algn="ct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17-1395r0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Simple </a:t>
                      </a:r>
                      <a:r>
                        <a:rPr lang="en-US" sz="1400" b="0" i="0" u="none" strike="noStrike" dirty="0" err="1">
                          <a:solidFill>
                            <a:srgbClr val="000000"/>
                          </a:solidFill>
                          <a:effectLst/>
                          <a:latin typeface="Calibri" panose="020F0502020204030204" pitchFamily="34" charset="0"/>
                        </a:rPr>
                        <a:t>multiplelxing</a:t>
                      </a:r>
                      <a:r>
                        <a:rPr lang="en-US" sz="1400" b="0" i="0" u="none" strike="noStrike" dirty="0">
                          <a:solidFill>
                            <a:srgbClr val="000000"/>
                          </a:solidFill>
                          <a:effectLst/>
                          <a:latin typeface="Calibri" panose="020F0502020204030204" pitchFamily="34" charset="0"/>
                        </a:rPr>
                        <a:t> of wake-up signals</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Leif Wilhelmsson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Ericsson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Multiplexing WUR signals</a:t>
                      </a:r>
                    </a:p>
                  </a:txBody>
                  <a:tcPr marL="5383" marR="5383" marT="5383" marB="0" anchor="ctr">
                    <a:lnL>
                      <a:noFill/>
                    </a:lnL>
                    <a:lnR>
                      <a:noFill/>
                    </a:lnR>
                    <a:lnT>
                      <a:noFill/>
                    </a:lnT>
                    <a:lnB>
                      <a:noFill/>
                    </a:lnB>
                  </a:tcPr>
                </a:tc>
              </a:tr>
              <a:tr h="323728">
                <a:tc>
                  <a:txBody>
                    <a:bodyPr/>
                    <a:lstStyle/>
                    <a:p>
                      <a:pPr algn="ctr" fontAlgn="b"/>
                      <a:r>
                        <a:rPr lang="en-US" sz="1400" b="0" i="0" u="none" strike="noStrike" dirty="0" smtClean="0">
                          <a:solidFill>
                            <a:srgbClr val="000000"/>
                          </a:solidFill>
                          <a:effectLst/>
                          <a:latin typeface="Calibri" panose="020F0502020204030204" pitchFamily="34" charset="0"/>
                        </a:rPr>
                        <a:t>3</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17-1419r0</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Waveform Coding Schemes for Frequency Domain Multiplexing</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smtClean="0">
                          <a:solidFill>
                            <a:srgbClr val="000000"/>
                          </a:solidFill>
                          <a:effectLst/>
                          <a:latin typeface="Calibri" panose="020F0502020204030204" pitchFamily="34" charset="0"/>
                        </a:rPr>
                        <a:t>Rui</a:t>
                      </a:r>
                      <a:r>
                        <a:rPr lang="en-US" sz="1400" b="0" i="0" u="none" strike="noStrike" dirty="0" smtClean="0">
                          <a:solidFill>
                            <a:srgbClr val="000000"/>
                          </a:solidFill>
                          <a:effectLst/>
                          <a:latin typeface="Calibri" panose="020F0502020204030204" pitchFamily="34" charset="0"/>
                        </a:rPr>
                        <a:t> Yang</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smtClean="0">
                          <a:solidFill>
                            <a:srgbClr val="000000"/>
                          </a:solidFill>
                          <a:effectLst/>
                          <a:latin typeface="Calibri" panose="020F0502020204030204" pitchFamily="34" charset="0"/>
                        </a:rPr>
                        <a:t>InterDigital</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PHY</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Freq.</a:t>
                      </a:r>
                      <a:r>
                        <a:rPr lang="en-US" sz="1400" b="0" i="0" u="none" strike="noStrike" baseline="0" dirty="0" smtClean="0">
                          <a:solidFill>
                            <a:srgbClr val="000000"/>
                          </a:solidFill>
                          <a:effectLst/>
                          <a:latin typeface="Calibri" panose="020F0502020204030204" pitchFamily="34" charset="0"/>
                        </a:rPr>
                        <a:t> domain multiplexing</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r>
              <a:tr h="323728">
                <a:tc>
                  <a:txBody>
                    <a:bodyPr/>
                    <a:lstStyle/>
                    <a:p>
                      <a:pPr algn="ctr" fontAlgn="b"/>
                      <a:r>
                        <a:rPr lang="en-US" sz="1400" b="0" i="0" u="none" strike="noStrike" dirty="0" smtClean="0">
                          <a:solidFill>
                            <a:srgbClr val="000000"/>
                          </a:solidFill>
                          <a:effectLst/>
                          <a:latin typeface="Calibri" panose="020F0502020204030204" pitchFamily="34" charset="0"/>
                        </a:rPr>
                        <a:t>4</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17-1703r0</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Considerations</a:t>
                      </a:r>
                      <a:r>
                        <a:rPr lang="en-US" sz="1400" b="0" i="0" u="none" strike="noStrike" baseline="0" dirty="0" smtClean="0">
                          <a:solidFill>
                            <a:srgbClr val="000000"/>
                          </a:solidFill>
                          <a:effectLst/>
                          <a:latin typeface="Calibri" panose="020F0502020204030204" pitchFamily="34" charset="0"/>
                        </a:rPr>
                        <a:t> on WUP types</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smtClean="0">
                          <a:solidFill>
                            <a:srgbClr val="000000"/>
                          </a:solidFill>
                          <a:effectLst/>
                          <a:latin typeface="Calibri" panose="020F0502020204030204" pitchFamily="34" charset="0"/>
                        </a:rPr>
                        <a:t>Jinsoo</a:t>
                      </a:r>
                      <a:r>
                        <a:rPr lang="en-US" sz="1400" b="0" i="0" u="none" strike="noStrike" baseline="0" dirty="0" smtClean="0">
                          <a:solidFill>
                            <a:srgbClr val="000000"/>
                          </a:solidFill>
                          <a:effectLst/>
                          <a:latin typeface="Calibri" panose="020F0502020204030204" pitchFamily="34" charset="0"/>
                        </a:rPr>
                        <a:t> </a:t>
                      </a:r>
                      <a:r>
                        <a:rPr lang="en-US" sz="1400" b="0" i="0" u="none" strike="noStrike" baseline="0" dirty="0" err="1" smtClean="0">
                          <a:solidFill>
                            <a:srgbClr val="000000"/>
                          </a:solidFill>
                          <a:effectLst/>
                          <a:latin typeface="Calibri" panose="020F0502020204030204" pitchFamily="34" charset="0"/>
                        </a:rPr>
                        <a:t>Ahn</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smtClean="0">
                          <a:solidFill>
                            <a:srgbClr val="000000"/>
                          </a:solidFill>
                          <a:effectLst/>
                          <a:latin typeface="Calibri" panose="020F0502020204030204" pitchFamily="34" charset="0"/>
                        </a:rPr>
                        <a:t>Yonsei</a:t>
                      </a:r>
                      <a:r>
                        <a:rPr lang="en-US" sz="1400" b="0" i="0" u="none" strike="noStrike" dirty="0" smtClean="0">
                          <a:solidFill>
                            <a:srgbClr val="000000"/>
                          </a:solidFill>
                          <a:effectLst/>
                          <a:latin typeface="Calibri" panose="020F0502020204030204" pitchFamily="34" charset="0"/>
                        </a:rPr>
                        <a:t> Univ.</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PHY</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WUR frame format</a:t>
                      </a:r>
                    </a:p>
                  </a:txBody>
                  <a:tcPr marL="5383" marR="5383" marT="5383" marB="0" anchor="ctr">
                    <a:lnL>
                      <a:noFill/>
                    </a:lnL>
                    <a:lnR>
                      <a:noFill/>
                    </a:lnR>
                    <a:lnT>
                      <a:noFill/>
                    </a:lnT>
                    <a:lnB>
                      <a:noFill/>
                    </a:lnB>
                  </a:tcPr>
                </a:tc>
              </a:tr>
              <a:tr h="323728">
                <a:tc>
                  <a:txBody>
                    <a:bodyPr/>
                    <a:lstStyle/>
                    <a:p>
                      <a:pPr algn="ctr" fontAlgn="b"/>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r>
            </a:tbl>
          </a:graphicData>
        </a:graphic>
      </p:graphicFrame>
    </p:spTree>
    <p:extLst>
      <p:ext uri="{BB962C8B-B14F-4D97-AF65-F5344CB8AC3E}">
        <p14:creationId xmlns:p14="http://schemas.microsoft.com/office/powerpoint/2010/main" val="8589459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Optimizations – MAC and Others</a:t>
            </a:r>
            <a:endParaRPr lang="en-US" dirty="0"/>
          </a:p>
        </p:txBody>
      </p:sp>
      <p:sp>
        <p:nvSpPr>
          <p:cNvPr id="3" name="Content Placeholder 2"/>
          <p:cNvSpPr>
            <a:spLocks noGrp="1"/>
          </p:cNvSpPr>
          <p:nvPr>
            <p:ph idx="1"/>
          </p:nvPr>
        </p:nvSpPr>
        <p:spPr/>
        <p:txBody>
          <a:bodyPr/>
          <a:lstStyle/>
          <a:p>
            <a:r>
              <a:rPr lang="en-US" dirty="0" smtClean="0"/>
              <a:t>MAC</a:t>
            </a:r>
          </a:p>
          <a:p>
            <a:endParaRPr lang="en-US" dirty="0"/>
          </a:p>
          <a:p>
            <a:endParaRPr lang="en-US" dirty="0" smtClean="0"/>
          </a:p>
          <a:p>
            <a:endParaRPr lang="en-US" dirty="0"/>
          </a:p>
          <a:p>
            <a:r>
              <a:rPr lang="en-US" dirty="0" smtClean="0"/>
              <a:t>Usage model</a:t>
            </a:r>
          </a:p>
          <a:p>
            <a:endParaRPr lang="en-US" dirty="0"/>
          </a:p>
          <a:p>
            <a:r>
              <a:rPr lang="en-US" dirty="0" smtClean="0"/>
              <a:t>Not classified</a:t>
            </a:r>
          </a:p>
        </p:txBody>
      </p:sp>
      <p:sp>
        <p:nvSpPr>
          <p:cNvPr id="4" name="Date Placeholder 3"/>
          <p:cNvSpPr>
            <a:spLocks noGrp="1"/>
          </p:cNvSpPr>
          <p:nvPr>
            <p:ph type="dt" sz="half"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graphicFrame>
        <p:nvGraphicFramePr>
          <p:cNvPr id="7" name="Content Placeholder 9"/>
          <p:cNvGraphicFramePr>
            <a:graphicFrameLocks/>
          </p:cNvGraphicFramePr>
          <p:nvPr>
            <p:extLst>
              <p:ext uri="{D42A27DB-BD31-4B8C-83A1-F6EECF244321}">
                <p14:modId xmlns:p14="http://schemas.microsoft.com/office/powerpoint/2010/main" val="2420865722"/>
              </p:ext>
            </p:extLst>
          </p:nvPr>
        </p:nvGraphicFramePr>
        <p:xfrm>
          <a:off x="228601" y="2590800"/>
          <a:ext cx="8686798" cy="870556"/>
        </p:xfrm>
        <a:graphic>
          <a:graphicData uri="http://schemas.openxmlformats.org/drawingml/2006/table">
            <a:tbl>
              <a:tblPr/>
              <a:tblGrid>
                <a:gridCol w="787418"/>
                <a:gridCol w="787418"/>
                <a:gridCol w="3041928"/>
                <a:gridCol w="985712"/>
                <a:gridCol w="784329"/>
                <a:gridCol w="784329"/>
                <a:gridCol w="1515664"/>
              </a:tblGrid>
              <a:tr h="156094">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17-1359r1</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Considerations for WUR Response (SP only)</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Taewon Song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Multicast WUR packets</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17-1334r0</a:t>
                      </a:r>
                    </a:p>
                  </a:txBody>
                  <a:tcPr marL="6350" marR="6350" marT="6350"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Vendor specific WUR frame</a:t>
                      </a:r>
                    </a:p>
                  </a:txBody>
                  <a:tcPr marL="6350" marR="6350" marT="6350"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Po-Kai Huang</a:t>
                      </a:r>
                    </a:p>
                  </a:txBody>
                  <a:tcPr marL="6350" marR="6350" marT="6350"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Intel</a:t>
                      </a:r>
                    </a:p>
                  </a:txBody>
                  <a:tcPr marL="6350" marR="6350" marT="6350"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6350" marR="6350" marT="6350"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frame format</a:t>
                      </a:r>
                    </a:p>
                  </a:txBody>
                  <a:tcPr marL="6350" marR="6350" marT="6350" marB="0" anchor="b">
                    <a:lnL>
                      <a:noFill/>
                    </a:lnL>
                    <a:lnR>
                      <a:noFill/>
                    </a:lnR>
                    <a:lnT>
                      <a:noFill/>
                    </a:lnT>
                    <a:lnB>
                      <a:noFill/>
                    </a:lnB>
                  </a:tcPr>
                </a:tc>
              </a:tr>
            </a:tbl>
          </a:graphicData>
        </a:graphic>
      </p:graphicFrame>
      <p:sp>
        <p:nvSpPr>
          <p:cNvPr id="8" name="Rectangle 7"/>
          <p:cNvSpPr/>
          <p:nvPr/>
        </p:nvSpPr>
        <p:spPr>
          <a:xfrm>
            <a:off x="1295400" y="5031585"/>
            <a:ext cx="8687602" cy="307777"/>
          </a:xfrm>
          <a:prstGeom prst="rect">
            <a:avLst/>
          </a:prstGeom>
        </p:spPr>
        <p:txBody>
          <a:bodyPr wrap="square">
            <a:spAutoFit/>
          </a:bodyPr>
          <a:lstStyle/>
          <a:p>
            <a:r>
              <a:rPr lang="en-US" sz="1400" dirty="0" smtClean="0"/>
              <a:t>17-1697r0 </a:t>
            </a:r>
            <a:r>
              <a:rPr lang="en-US" sz="1400" dirty="0"/>
              <a:t>Power save scheme with fast medium sync Ming </a:t>
            </a:r>
            <a:r>
              <a:rPr lang="en-US" sz="1400" dirty="0" err="1"/>
              <a:t>Gan</a:t>
            </a:r>
            <a:r>
              <a:rPr lang="en-US" sz="1400" dirty="0"/>
              <a:t> Huawei MAC ? </a:t>
            </a:r>
          </a:p>
        </p:txBody>
      </p:sp>
      <p:sp>
        <p:nvSpPr>
          <p:cNvPr id="11" name="Rectangle 10"/>
          <p:cNvSpPr/>
          <p:nvPr/>
        </p:nvSpPr>
        <p:spPr>
          <a:xfrm>
            <a:off x="490537" y="4231082"/>
            <a:ext cx="8162925" cy="338554"/>
          </a:xfrm>
          <a:prstGeom prst="rect">
            <a:avLst/>
          </a:prstGeom>
        </p:spPr>
        <p:txBody>
          <a:bodyPr wrap="square">
            <a:spAutoFit/>
          </a:bodyPr>
          <a:lstStyle/>
          <a:p>
            <a:r>
              <a:rPr lang="en-US" sz="1600" dirty="0" smtClean="0">
                <a:solidFill>
                  <a:srgbClr val="000000"/>
                </a:solidFill>
                <a:latin typeface="Calibri" panose="020F0502020204030204" pitchFamily="34" charset="0"/>
              </a:rPr>
              <a:t>1	17-1696r0</a:t>
            </a:r>
            <a:r>
              <a:rPr lang="en-US" sz="1600" dirty="0" smtClean="0"/>
              <a:t> </a:t>
            </a:r>
            <a:r>
              <a:rPr lang="en-US" sz="1600" dirty="0">
                <a:solidFill>
                  <a:srgbClr val="000000"/>
                </a:solidFill>
                <a:latin typeface="Calibri" panose="020F0502020204030204" pitchFamily="34" charset="0"/>
              </a:rPr>
              <a:t>Distance aware wake-up operation</a:t>
            </a:r>
            <a:r>
              <a:rPr lang="en-US" sz="1600" dirty="0"/>
              <a:t> </a:t>
            </a:r>
            <a:r>
              <a:rPr lang="en-US" sz="1600" dirty="0">
                <a:solidFill>
                  <a:srgbClr val="000000"/>
                </a:solidFill>
                <a:latin typeface="Calibri" panose="020F0502020204030204" pitchFamily="34" charset="0"/>
              </a:rPr>
              <a:t>Enrico </a:t>
            </a:r>
            <a:r>
              <a:rPr lang="en-US" sz="1600" dirty="0" err="1">
                <a:solidFill>
                  <a:srgbClr val="000000"/>
                </a:solidFill>
                <a:latin typeface="Calibri" panose="020F0502020204030204" pitchFamily="34" charset="0"/>
              </a:rPr>
              <a:t>Ranatala</a:t>
            </a:r>
            <a:r>
              <a:rPr lang="en-US" sz="1600" dirty="0"/>
              <a:t> </a:t>
            </a:r>
            <a:r>
              <a:rPr lang="en-US" sz="1600" dirty="0">
                <a:solidFill>
                  <a:srgbClr val="000000"/>
                </a:solidFill>
                <a:latin typeface="Calibri" panose="020F0502020204030204" pitchFamily="34" charset="0"/>
              </a:rPr>
              <a:t>Nokia</a:t>
            </a:r>
            <a:r>
              <a:rPr lang="en-US" sz="1600" dirty="0"/>
              <a:t> </a:t>
            </a:r>
            <a:r>
              <a:rPr lang="en-US" sz="1600" dirty="0">
                <a:solidFill>
                  <a:srgbClr val="000000"/>
                </a:solidFill>
                <a:latin typeface="Calibri" panose="020F0502020204030204" pitchFamily="34" charset="0"/>
              </a:rPr>
              <a:t>Usage model</a:t>
            </a:r>
            <a:r>
              <a:rPr lang="en-US" sz="1600" dirty="0"/>
              <a:t> </a:t>
            </a:r>
          </a:p>
        </p:txBody>
      </p:sp>
    </p:spTree>
    <p:extLst>
      <p:ext uri="{BB962C8B-B14F-4D97-AF65-F5344CB8AC3E}">
        <p14:creationId xmlns:p14="http://schemas.microsoft.com/office/powerpoint/2010/main" val="20535901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Monday TGba </a:t>
            </a:r>
            <a:r>
              <a:rPr lang="en-US" altLang="en-US" i="1" dirty="0" smtClean="0"/>
              <a:t>Ad-hoc</a:t>
            </a:r>
            <a:r>
              <a:rPr lang="en-US" altLang="en-US" dirty="0" smtClean="0"/>
              <a:t> Meeting Agenda</a:t>
            </a:r>
          </a:p>
        </p:txBody>
      </p:sp>
      <p:sp>
        <p:nvSpPr>
          <p:cNvPr id="21507" name="Content Placeholder 6"/>
          <p:cNvSpPr>
            <a:spLocks noGrp="1"/>
          </p:cNvSpPr>
          <p:nvPr>
            <p:ph idx="1"/>
          </p:nvPr>
        </p:nvSpPr>
        <p:spPr>
          <a:xfrm>
            <a:off x="685800" y="1981200"/>
            <a:ext cx="8229600" cy="4114800"/>
          </a:xfrm>
        </p:spPr>
        <p:txBody>
          <a:bodyPr/>
          <a:lstStyle/>
          <a:p>
            <a:r>
              <a:rPr lang="en-US" altLang="en-US" sz="2000" dirty="0" smtClean="0"/>
              <a:t>Monday, AM1, 8:00-10:00 (2 hours) </a:t>
            </a:r>
          </a:p>
          <a:p>
            <a:pPr lvl="1"/>
            <a:r>
              <a:rPr lang="en-US" altLang="en-US" sz="1800" dirty="0" smtClean="0"/>
              <a:t>Call Ad-hoc meeting to order</a:t>
            </a:r>
          </a:p>
          <a:p>
            <a:pPr lvl="1"/>
            <a:r>
              <a:rPr lang="en-US" altLang="en-US" sz="1800" dirty="0" smtClean="0"/>
              <a:t>TGba introduction</a:t>
            </a:r>
          </a:p>
          <a:p>
            <a:pPr lvl="1"/>
            <a:r>
              <a:rPr lang="en-US" altLang="en-US" sz="1800" dirty="0" smtClean="0"/>
              <a:t>Call for submissions</a:t>
            </a:r>
          </a:p>
          <a:p>
            <a:pPr lvl="1"/>
            <a:r>
              <a:rPr lang="en-US" altLang="en-US" sz="1800" dirty="0" smtClean="0"/>
              <a:t>Set Ad-hoc meeting agenda</a:t>
            </a:r>
          </a:p>
          <a:p>
            <a:pPr lvl="1"/>
            <a:r>
              <a:rPr lang="en-US" altLang="en-US" sz="1800" dirty="0" smtClean="0"/>
              <a:t>IEEE 802 and 802.11 IPR Policy and procedure</a:t>
            </a:r>
          </a:p>
          <a:p>
            <a:pPr lvl="1"/>
            <a:r>
              <a:rPr lang="en-US" altLang="en-US" sz="1800" dirty="0" smtClean="0"/>
              <a:t>Participation in IEEE 802 Meetings </a:t>
            </a:r>
          </a:p>
          <a:p>
            <a:pPr lvl="1"/>
            <a:r>
              <a:rPr lang="en-US" altLang="en-US" sz="1800" dirty="0" smtClean="0"/>
              <a:t>Presentations</a:t>
            </a:r>
          </a:p>
          <a:p>
            <a:pPr lvl="1"/>
            <a:r>
              <a:rPr lang="en-US" altLang="en-US" sz="1800" dirty="0" smtClean="0"/>
              <a:t>Adjourn</a:t>
            </a:r>
          </a:p>
          <a:p>
            <a:pPr lvl="1"/>
            <a:endParaRPr lang="en-US" altLang="en-US" sz="1800" dirty="0" smtClean="0"/>
          </a:p>
          <a:p>
            <a:pPr lvl="1"/>
            <a:endParaRPr lang="en-US" altLang="en-US" sz="1800" dirty="0" smtClean="0"/>
          </a:p>
        </p:txBody>
      </p:sp>
      <p:sp>
        <p:nvSpPr>
          <p:cNvPr id="4" name="Date Placeholder 3"/>
          <p:cNvSpPr>
            <a:spLocks noGrp="1"/>
          </p:cNvSpPr>
          <p:nvPr>
            <p:ph type="dt" sz="quarter" idx="10"/>
          </p:nvPr>
        </p:nvSpPr>
        <p:spPr>
          <a:xfrm>
            <a:off x="696913" y="332601"/>
            <a:ext cx="1541128" cy="276999"/>
          </a:xfrm>
        </p:spPr>
        <p:txBody>
          <a:bodyPr/>
          <a:lstStyle/>
          <a:p>
            <a:pPr>
              <a:defRPr/>
            </a:pPr>
            <a:r>
              <a:rPr lang="en-US" dirty="0"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DB568DE-EC5A-4EFB-BEF1-598914011A8A}" type="slidenum">
              <a:rPr lang="en-US" altLang="en-US" sz="1200" b="0" smtClean="0"/>
              <a:pPr>
                <a:spcBef>
                  <a:spcPct val="0"/>
                </a:spcBef>
                <a:buFontTx/>
                <a:buNone/>
              </a:pPr>
              <a:t>18</a:t>
            </a:fld>
            <a:endParaRPr lang="en-US" altLang="en-US" sz="1200" b="0" smtClean="0"/>
          </a:p>
        </p:txBody>
      </p:sp>
    </p:spTree>
    <p:extLst>
      <p:ext uri="{BB962C8B-B14F-4D97-AF65-F5344CB8AC3E}">
        <p14:creationId xmlns:p14="http://schemas.microsoft.com/office/powerpoint/2010/main" val="19082330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50838"/>
          </a:xfrm>
        </p:spPr>
        <p:txBody>
          <a:bodyPr/>
          <a:lstStyle/>
          <a:p>
            <a:r>
              <a:rPr lang="en-US" altLang="en-US" dirty="0" smtClean="0"/>
              <a:t>Agenda</a:t>
            </a:r>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t>Monday: PM2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September 2017 meeting</a:t>
            </a:r>
          </a:p>
          <a:p>
            <a:pPr lvl="1"/>
            <a:r>
              <a:rPr lang="en-US" altLang="en-US" sz="1300" dirty="0" smtClean="0"/>
              <a:t>Motion: September 2017 meeting (</a:t>
            </a:r>
            <a:r>
              <a:rPr lang="en-US" altLang="en-US" sz="1300" dirty="0">
                <a:hlinkClick r:id="rId2"/>
              </a:rPr>
              <a:t>doc: IEEE </a:t>
            </a:r>
            <a:r>
              <a:rPr lang="en-US" altLang="en-US" sz="1300" dirty="0" smtClean="0">
                <a:hlinkClick r:id="rId2"/>
              </a:rPr>
              <a:t>802.11-17/1522r2</a:t>
            </a:r>
            <a:r>
              <a:rPr lang="en-US" altLang="en-US" sz="1300" dirty="0" smtClean="0"/>
              <a:t>) and teleconference minutes (doc: IEEE 802.11-17/1594r1)</a:t>
            </a:r>
          </a:p>
          <a:p>
            <a:pPr lvl="1"/>
            <a:r>
              <a:rPr lang="en-US" altLang="en-US" sz="1300" dirty="0" err="1" smtClean="0"/>
              <a:t>TGba</a:t>
            </a:r>
            <a:r>
              <a:rPr lang="en-US" altLang="en-US" sz="1300" dirty="0" smtClean="0"/>
              <a:t> Spec Framework Document review and approval</a:t>
            </a:r>
          </a:p>
          <a:p>
            <a:pPr lvl="1"/>
            <a:r>
              <a:rPr lang="en-US" altLang="en-US" sz="1300" dirty="0" err="1" smtClean="0"/>
              <a:t>TGba</a:t>
            </a:r>
            <a:r>
              <a:rPr lang="en-US" altLang="en-US" sz="1300" dirty="0" smtClean="0"/>
              <a:t> technical editor confirmation</a:t>
            </a:r>
          </a:p>
          <a:p>
            <a:pPr lvl="1"/>
            <a:r>
              <a:rPr lang="en-US" altLang="en-US" sz="1300" dirty="0" smtClean="0"/>
              <a:t>Presentations, Recess</a:t>
            </a:r>
          </a:p>
          <a:p>
            <a:r>
              <a:rPr lang="en-US" altLang="en-US" sz="1300" dirty="0" smtClean="0"/>
              <a:t>Tuesday: AM1, PM1, EVE (6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r>
              <a:rPr lang="en-US" altLang="en-US" sz="1300" dirty="0"/>
              <a:t>Wednesday: </a:t>
            </a:r>
            <a:r>
              <a:rPr lang="en-US" altLang="en-US" sz="1300" dirty="0" smtClean="0"/>
              <a:t>PM1 </a:t>
            </a:r>
            <a:r>
              <a:rPr lang="en-US" altLang="en-US" sz="1300" dirty="0"/>
              <a:t>(2 hours)</a:t>
            </a:r>
          </a:p>
          <a:p>
            <a:pPr lvl="1"/>
            <a:r>
              <a:rPr lang="en-US" altLang="en-US" sz="1300" dirty="0"/>
              <a:t>Call meeting to order</a:t>
            </a:r>
          </a:p>
          <a:p>
            <a:pPr lvl="1"/>
            <a:r>
              <a:rPr lang="en-US" altLang="en-US" sz="1300" dirty="0"/>
              <a:t>IEEE 802 and 802.11 IPR Policy and procedure</a:t>
            </a:r>
          </a:p>
          <a:p>
            <a:pPr lvl="1"/>
            <a:r>
              <a:rPr lang="en-US" altLang="en-US" sz="1300" dirty="0"/>
              <a:t>Presentations, Recess</a:t>
            </a: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524000"/>
            <a:ext cx="4268787" cy="4951413"/>
          </a:xfrm>
        </p:spPr>
        <p:txBody>
          <a:bodyPr/>
          <a:lstStyle/>
          <a:p>
            <a:r>
              <a:rPr lang="en-US" altLang="en-US" sz="1300" dirty="0" smtClean="0"/>
              <a:t>Thursday: AM1 (2 </a:t>
            </a:r>
            <a:r>
              <a:rPr lang="en-US" altLang="en-US" sz="1300" dirty="0"/>
              <a:t>hours</a:t>
            </a:r>
            <a:r>
              <a:rPr lang="en-US" altLang="en-US" sz="1300" dirty="0" smtClean="0"/>
              <a:t>)</a:t>
            </a:r>
            <a:endParaRPr lang="en-US" altLang="en-US" sz="1300" dirty="0"/>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dirty="0" smtClean="0"/>
              <a:t>Motions</a:t>
            </a:r>
          </a:p>
          <a:p>
            <a:pPr lvl="1"/>
            <a:r>
              <a:rPr lang="en-US" altLang="en-US" sz="1300" dirty="0"/>
              <a:t>Identify </a:t>
            </a:r>
            <a:r>
              <a:rPr lang="en-US" altLang="en-US" sz="1300" dirty="0" err="1"/>
              <a:t>subclauses</a:t>
            </a:r>
            <a:r>
              <a:rPr lang="en-US" altLang="en-US" sz="1300" dirty="0"/>
              <a:t> that have enough details to start writing draft text based on </a:t>
            </a:r>
            <a:r>
              <a:rPr lang="en-US" altLang="en-US" sz="1300" dirty="0" err="1"/>
              <a:t>TGba</a:t>
            </a:r>
            <a:r>
              <a:rPr lang="en-US" altLang="en-US" sz="1300" dirty="0"/>
              <a:t> SFD (11-17/575r5</a:t>
            </a:r>
            <a:r>
              <a:rPr lang="en-US" altLang="en-US" sz="1300" dirty="0" smtClean="0"/>
              <a:t>) and the motions passed</a:t>
            </a:r>
            <a:endParaRPr lang="en-US" altLang="en-US" sz="1300" dirty="0"/>
          </a:p>
          <a:p>
            <a:pPr lvl="2"/>
            <a:r>
              <a:rPr lang="en-US" altLang="en-US" sz="1300" dirty="0"/>
              <a:t>Call for </a:t>
            </a:r>
            <a:r>
              <a:rPr lang="en-US" altLang="en-US" sz="1300" dirty="0" smtClean="0"/>
              <a:t>volunteers</a:t>
            </a:r>
            <a:endParaRPr lang="en-US" altLang="en-US" sz="1300" dirty="0"/>
          </a:p>
          <a:p>
            <a:pPr lvl="1"/>
            <a:r>
              <a:rPr lang="en-US" altLang="en-US" sz="1300" dirty="0" smtClean="0"/>
              <a:t>Presentations, Recess</a:t>
            </a:r>
          </a:p>
          <a:p>
            <a:r>
              <a:rPr lang="en-US" altLang="en-US" sz="1300" dirty="0" smtClean="0"/>
              <a:t>Thursday: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timeline discussion</a:t>
            </a:r>
          </a:p>
          <a:p>
            <a:pPr lvl="1"/>
            <a:r>
              <a:rPr lang="en-US" altLang="en-US" sz="1300" dirty="0" smtClean="0"/>
              <a:t>Goal for January 2018 F2F meeting</a:t>
            </a:r>
          </a:p>
          <a:p>
            <a:pPr lvl="1"/>
            <a:r>
              <a:rPr lang="en-US" altLang="en-US" sz="1300" dirty="0" smtClean="0"/>
              <a:t>Teleconference call schedule</a:t>
            </a:r>
          </a:p>
          <a:p>
            <a:pPr lvl="1"/>
            <a:r>
              <a:rPr lang="en-US" altLang="en-US" sz="1300" dirty="0" smtClean="0"/>
              <a:t>Presentations</a:t>
            </a:r>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19</a:t>
            </a:fld>
            <a:endParaRPr lang="en-US" altLang="en-US" sz="1200" b="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Orlando, Florida, USA</a:t>
            </a:r>
          </a:p>
          <a:p>
            <a:pPr algn="ctr">
              <a:lnSpc>
                <a:spcPct val="90000"/>
              </a:lnSpc>
              <a:buFontTx/>
              <a:buNone/>
            </a:pPr>
            <a:r>
              <a:rPr lang="en-US" altLang="en-US" sz="3200" dirty="0" smtClean="0">
                <a:cs typeface="Times New Roman" panose="02020603050405020304" pitchFamily="18" charset="0"/>
              </a:rPr>
              <a:t>November 5-10, 2017</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253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D5C735-844C-4985-8FD7-EA12CCFE05EB}" type="slidenum">
              <a:rPr lang="en-US" altLang="en-US" sz="1200" b="0" smtClean="0"/>
              <a:pPr>
                <a:spcBef>
                  <a:spcPct val="0"/>
                </a:spcBef>
                <a:buFontTx/>
                <a:buNone/>
              </a:pPr>
              <a:t>20</a:t>
            </a:fld>
            <a:endParaRPr lang="en-US" altLang="en-US" sz="1200" b="0" smtClean="0"/>
          </a:p>
        </p:txBody>
      </p:sp>
      <p:sp>
        <p:nvSpPr>
          <p:cNvPr id="7" name="Rectangle 2"/>
          <p:cNvSpPr txBox="1">
            <a:spLocks noChangeArrowheads="1"/>
          </p:cNvSpPr>
          <p:nvPr/>
        </p:nvSpPr>
        <p:spPr bwMode="auto">
          <a:xfrm>
            <a:off x="685800" y="685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nchor="ct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400" u="sng" kern="0" smtClean="0"/>
              <a:t>Instructions for the WG Chair</a:t>
            </a:r>
            <a:endParaRPr lang="en-US" altLang="en-US" sz="2400" u="sng" kern="0" dirty="0" smtClean="0"/>
          </a:p>
        </p:txBody>
      </p:sp>
      <p:sp>
        <p:nvSpPr>
          <p:cNvPr id="8" name="Rectangle 3"/>
          <p:cNvSpPr txBox="1">
            <a:spLocks noChangeArrowheads="1"/>
          </p:cNvSpPr>
          <p:nvPr/>
        </p:nvSpPr>
        <p:spPr bwMode="auto">
          <a:xfrm>
            <a:off x="152400" y="10668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spcAft>
                <a:spcPct val="30000"/>
              </a:spcAft>
              <a:buFontTx/>
              <a:buNone/>
              <a:defRPr/>
            </a:pPr>
            <a:r>
              <a:rPr lang="en-US" altLang="en-US" sz="800" b="0" kern="0" smtClean="0"/>
              <a:t>	</a:t>
            </a:r>
            <a:r>
              <a:rPr lang="en-US" altLang="en-US" sz="1400" b="0" kern="0" smtClean="0"/>
              <a:t>The IEEE-SA strongly recommends that at each WG meeting the chair or a designee:</a:t>
            </a:r>
            <a:endParaRPr lang="en-US" altLang="en-US" sz="1400" kern="0" smtClean="0"/>
          </a:p>
          <a:p>
            <a:pPr lvl="1">
              <a:lnSpc>
                <a:spcPct val="80000"/>
              </a:lnSpc>
              <a:defRPr/>
            </a:pPr>
            <a:r>
              <a:rPr lang="en-US" altLang="en-US" sz="1400" b="1" kern="0" smtClean="0"/>
              <a:t>Show slides #1 through #4 of this presentation</a:t>
            </a:r>
          </a:p>
          <a:p>
            <a:pPr lvl="1">
              <a:lnSpc>
                <a:spcPct val="80000"/>
              </a:lnSpc>
              <a:defRPr/>
            </a:pPr>
            <a:r>
              <a:rPr lang="en-US" altLang="en-US" sz="1400" b="1" kern="0" smtClean="0"/>
              <a:t>Advise the WG attendees that:</a:t>
            </a:r>
            <a:r>
              <a:rPr lang="en-US" altLang="en-US" sz="1400" kern="0" smtClean="0"/>
              <a:t> </a:t>
            </a:r>
          </a:p>
          <a:p>
            <a:pPr lvl="2">
              <a:lnSpc>
                <a:spcPct val="80000"/>
              </a:lnSpc>
              <a:defRPr/>
            </a:pPr>
            <a:r>
              <a:rPr lang="en-US" altLang="en-US" sz="1400" kern="0" smtClean="0"/>
              <a:t>The IEEE</a:t>
            </a:r>
            <a:r>
              <a:rPr lang="ja-JP" altLang="en-US" sz="1400" kern="0" smtClean="0"/>
              <a:t>’</a:t>
            </a:r>
            <a:r>
              <a:rPr lang="en-US" altLang="ja-JP" sz="1400" kern="0" smtClean="0"/>
              <a:t>s patent policy is consistent with the ANSI patent policy and is described in Clause 6 of the </a:t>
            </a:r>
            <a:r>
              <a:rPr lang="en-US" altLang="ja-JP" sz="1400" i="1" kern="0" smtClean="0"/>
              <a:t>IEEE-SA Standards Board Bylaws</a:t>
            </a:r>
            <a:r>
              <a:rPr lang="en-US" altLang="ja-JP" sz="1400" kern="0" smtClean="0"/>
              <a:t>;</a:t>
            </a:r>
          </a:p>
          <a:p>
            <a:pPr lvl="2">
              <a:lnSpc>
                <a:spcPct val="80000"/>
              </a:lnSpc>
              <a:defRPr/>
            </a:pPr>
            <a:r>
              <a:rPr lang="en-US" altLang="en-US" sz="1400" kern="0" smtClean="0"/>
              <a:t>Early identification of patent claims which may be essential for the use of standards under development is strongly encouraged; </a:t>
            </a:r>
          </a:p>
          <a:p>
            <a:pPr lvl="2">
              <a:lnSpc>
                <a:spcPct val="80000"/>
              </a:lnSpc>
              <a:defRPr/>
            </a:pPr>
            <a:r>
              <a:rPr lang="en-US" altLang="en-US" sz="1400" kern="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kern="0" smtClean="0"/>
            </a:br>
            <a:endParaRPr lang="en-US" altLang="en-US" sz="1400" kern="0" smtClean="0"/>
          </a:p>
          <a:p>
            <a:pPr lvl="1">
              <a:lnSpc>
                <a:spcPct val="20000"/>
              </a:lnSpc>
              <a:defRPr/>
            </a:pPr>
            <a:r>
              <a:rPr lang="en-US" altLang="en-US" sz="1400" b="1" kern="0" smtClean="0"/>
              <a:t>Instruct the WG Secretary to record in the minutes of the relevant WG meeting:</a:t>
            </a:r>
            <a:r>
              <a:rPr lang="en-US" altLang="en-US" sz="700" kern="0" smtClean="0"/>
              <a:t> </a:t>
            </a:r>
          </a:p>
          <a:p>
            <a:pPr lvl="2">
              <a:lnSpc>
                <a:spcPct val="80000"/>
              </a:lnSpc>
              <a:defRPr/>
            </a:pPr>
            <a:r>
              <a:rPr lang="en-US" altLang="en-US" sz="1400" kern="0" smtClean="0"/>
              <a:t>That the foregoing information was provided and that slides 1 through 4 (and this slide 0, if applicable) were shown; </a:t>
            </a:r>
          </a:p>
          <a:p>
            <a:pPr lvl="2">
              <a:lnSpc>
                <a:spcPct val="80000"/>
              </a:lnSpc>
              <a:defRPr/>
            </a:pPr>
            <a:r>
              <a:rPr lang="en-US" altLang="en-US" sz="1400" kern="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en-US" sz="1400" kern="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en-US" sz="700" kern="0" smtClean="0"/>
          </a:p>
          <a:p>
            <a:pPr lvl="1">
              <a:lnSpc>
                <a:spcPct val="80000"/>
              </a:lnSpc>
              <a:spcBef>
                <a:spcPct val="5000"/>
              </a:spcBef>
              <a:defRPr/>
            </a:pPr>
            <a:r>
              <a:rPr lang="en-US" altLang="en-US" sz="1400" kern="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en-US" sz="1400" kern="0" smtClean="0"/>
              <a:t>It is recommended that the WG chair review the guidance in </a:t>
            </a:r>
            <a:r>
              <a:rPr lang="en-US" altLang="en-US" sz="1400" i="1" kern="0" smtClean="0"/>
              <a:t>IEEE-SA Standards Board Operations Manual</a:t>
            </a:r>
            <a:r>
              <a:rPr lang="en-US" altLang="en-US" sz="1400" kern="0" smtClean="0"/>
              <a:t> 6.3.5 and in FAQs 12 and 12a on inclusion of potential Essential Patent Claims by incorporation or by reference.</a:t>
            </a:r>
            <a:r>
              <a:rPr lang="en-US" altLang="en-US" sz="1400" kern="0" smtClean="0">
                <a:solidFill>
                  <a:srgbClr val="FF3300"/>
                </a:solidFill>
              </a:rPr>
              <a:t> </a:t>
            </a:r>
          </a:p>
          <a:p>
            <a:pPr lvl="1">
              <a:lnSpc>
                <a:spcPct val="80000"/>
              </a:lnSpc>
              <a:spcBef>
                <a:spcPct val="5000"/>
              </a:spcBef>
              <a:buFontTx/>
              <a:buNone/>
              <a:defRPr/>
            </a:pPr>
            <a:endParaRPr lang="en-US" altLang="en-US" sz="1200" kern="0" smtClean="0"/>
          </a:p>
          <a:p>
            <a:pPr lvl="1">
              <a:lnSpc>
                <a:spcPct val="80000"/>
              </a:lnSpc>
              <a:spcBef>
                <a:spcPct val="5000"/>
              </a:spcBef>
              <a:buFontTx/>
              <a:buNone/>
              <a:defRPr/>
            </a:pPr>
            <a:r>
              <a:rPr lang="en-US" altLang="en-US" sz="1200" kern="0" smtClean="0"/>
              <a:t>	Note: </a:t>
            </a:r>
            <a:r>
              <a:rPr lang="en-US" altLang="en-US" sz="1200" b="1" kern="0" smtClean="0"/>
              <a:t>WG</a:t>
            </a:r>
            <a:r>
              <a:rPr lang="en-US" altLang="en-US" sz="1200" kern="0" smtClean="0"/>
              <a:t> includes Working Groups, Task Groups, and other standards-developing committees with a PAR approved by the IEEE-SA Standards Board.</a:t>
            </a:r>
            <a:endParaRPr lang="en-US" altLang="en-US" sz="1200" kern="0" dirty="0" smtClean="0"/>
          </a:p>
        </p:txBody>
      </p:sp>
      <p:sp>
        <p:nvSpPr>
          <p:cNvPr id="22535" name="Text Box 5"/>
          <p:cNvSpPr txBox="1">
            <a:spLocks noChangeArrowheads="1"/>
          </p:cNvSpPr>
          <p:nvPr/>
        </p:nvSpPr>
        <p:spPr bwMode="auto">
          <a:xfrm>
            <a:off x="752475"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(Optional to be shown)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November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35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5F126C8-A189-474A-8FA8-D422780F06B7}" type="slidenum">
              <a:rPr lang="en-US" altLang="en-US" sz="1200" b="0" smtClean="0"/>
              <a:pPr>
                <a:spcBef>
                  <a:spcPct val="0"/>
                </a:spcBef>
                <a:buFontTx/>
                <a:buNone/>
              </a:pPr>
              <a:t>21</a:t>
            </a:fld>
            <a:endParaRPr lang="en-US" altLang="en-US" sz="1200" b="0" smtClean="0"/>
          </a:p>
        </p:txBody>
      </p:sp>
      <p:sp>
        <p:nvSpPr>
          <p:cNvPr id="5" name="Rectangle 2"/>
          <p:cNvSpPr txBox="1">
            <a:spLocks noChangeArrowheads="1"/>
          </p:cNvSpPr>
          <p:nvPr/>
        </p:nvSpPr>
        <p:spPr>
          <a:xfrm>
            <a:off x="685800" y="685800"/>
            <a:ext cx="7772400" cy="3810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Participants, Patents, and Duty to Inform</a:t>
            </a:r>
            <a:endParaRPr lang="en-US" altLang="en-US" sz="2800" u="sng" kern="0" dirty="0" smtClean="0"/>
          </a:p>
        </p:txBody>
      </p:sp>
      <p:sp>
        <p:nvSpPr>
          <p:cNvPr id="23558"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400" u="sng">
              <a:solidFill>
                <a:srgbClr val="FF0000"/>
              </a:solidFill>
            </a:endParaRPr>
          </a:p>
          <a:p>
            <a:pPr>
              <a:buFontTx/>
              <a:buNone/>
            </a:pPr>
            <a:r>
              <a:rPr lang="en-US" altLang="en-US" sz="1200" b="0"/>
              <a:t>	</a:t>
            </a:r>
            <a:r>
              <a:rPr lang="en-US" altLang="en-US" sz="1600" b="0"/>
              <a:t>All participants in this meeting have certain obligations under the IEEE-SA Patent Policy.  Participants: </a:t>
            </a:r>
          </a:p>
          <a:p>
            <a:pPr lvl="1"/>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buFontTx/>
              <a:buNone/>
            </a:pPr>
            <a:r>
              <a:rPr lang="en-GB" altLang="en-US" sz="1600"/>
              <a:t>		Quoted text excerpted from IEEE-SA Standards Board Bylaws subclause 6.2</a:t>
            </a:r>
            <a:endParaRPr lang="en-US" altLang="en-US" sz="1600"/>
          </a:p>
          <a:p>
            <a:r>
              <a:rPr lang="en-US" altLang="en-US" sz="1600" b="0"/>
              <a:t>Early identification of holders of potential Essential Patent Claims is strongly encouraged</a:t>
            </a:r>
          </a:p>
          <a:p>
            <a:r>
              <a:rPr lang="en-US" altLang="en-US" sz="1600" b="0"/>
              <a:t>No duty to perform a patent search</a:t>
            </a:r>
            <a:endParaRPr lang="en-GB" altLang="en-US" sz="1600" b="0"/>
          </a:p>
        </p:txBody>
      </p:sp>
      <p:sp>
        <p:nvSpPr>
          <p:cNvPr id="23559"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slide_#1</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November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45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C253D90-DD25-430D-9C04-0ACA02473D6C}" type="slidenum">
              <a:rPr lang="en-US" altLang="en-US" sz="1200" b="0" smtClean="0"/>
              <a:pPr>
                <a:spcBef>
                  <a:spcPct val="0"/>
                </a:spcBef>
                <a:buFontTx/>
                <a:buNone/>
              </a:pPr>
              <a:t>22</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GB" altLang="en-US" u="sng" kern="0" smtClean="0"/>
              <a:t>Patent Related Links</a:t>
            </a:r>
            <a:endParaRPr lang="en-US" altLang="en-US" u="sng" kern="0" dirty="0" smtClean="0"/>
          </a:p>
        </p:txBody>
      </p:sp>
      <p:sp>
        <p:nvSpPr>
          <p:cNvPr id="6" name="Rectangle 3"/>
          <p:cNvSpPr txBox="1">
            <a:spLocks noChangeArrowheads="1"/>
          </p:cNvSpPr>
          <p:nvPr/>
        </p:nvSpPr>
        <p:spPr bwMode="auto">
          <a:xfrm>
            <a:off x="0" y="1676400"/>
            <a:ext cx="89916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nSpc>
                <a:spcPct val="90000"/>
              </a:lnSpc>
              <a:buFontTx/>
              <a:buNone/>
              <a:defRPr/>
            </a:pPr>
            <a:r>
              <a:rPr lang="en-US" altLang="en-US" sz="1800" kern="0" smtClean="0">
                <a:cs typeface="Times New Roman" panose="02020603050405020304" pitchFamily="18" charset="0"/>
              </a:rPr>
              <a:t>	</a:t>
            </a:r>
            <a:r>
              <a:rPr lang="en-US" altLang="en-US" kern="0"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defRPr/>
            </a:pPr>
            <a:r>
              <a:rPr lang="en-US" altLang="en-US" kern="0" smtClean="0">
                <a:cs typeface="Times New Roman" panose="02020603050405020304" pitchFamily="18" charset="0"/>
              </a:rPr>
              <a:t>	Patent Policy is stated in these sources:</a:t>
            </a:r>
          </a:p>
          <a:p>
            <a:pPr lvl="1">
              <a:lnSpc>
                <a:spcPct val="90000"/>
              </a:lnSpc>
              <a:buFontTx/>
              <a:buNone/>
              <a:defRPr/>
            </a:pPr>
            <a:r>
              <a:rPr lang="en-GB" altLang="en-US" kern="0" smtClean="0"/>
              <a:t>		IEEE-SA Standards Boards Bylaws</a:t>
            </a:r>
          </a:p>
          <a:p>
            <a:pPr lvl="1">
              <a:lnSpc>
                <a:spcPct val="90000"/>
              </a:lnSpc>
              <a:buFontTx/>
              <a:buNone/>
              <a:defRPr/>
            </a:pPr>
            <a:r>
              <a:rPr lang="en-US" altLang="en-US" sz="1900" kern="0" smtClean="0"/>
              <a:t>		</a:t>
            </a:r>
            <a:r>
              <a:rPr lang="en-US" altLang="en-US" sz="1900" i="1" kern="0" smtClean="0"/>
              <a:t>http://standards.ieee.org/guides/bylaws/sect6-7.html#6</a:t>
            </a:r>
          </a:p>
          <a:p>
            <a:pPr lvl="1">
              <a:lnSpc>
                <a:spcPct val="90000"/>
              </a:lnSpc>
              <a:buFontTx/>
              <a:buNone/>
              <a:defRPr/>
            </a:pPr>
            <a:r>
              <a:rPr lang="en-GB" altLang="en-US" kern="0" smtClean="0"/>
              <a:t>		IEEE-SA Standards Board Operations Manual</a:t>
            </a:r>
          </a:p>
          <a:p>
            <a:pPr lvl="1">
              <a:lnSpc>
                <a:spcPct val="90000"/>
              </a:lnSpc>
              <a:buFontTx/>
              <a:buNone/>
              <a:defRPr/>
            </a:pPr>
            <a:r>
              <a:rPr lang="en-US" altLang="en-US" kern="0" smtClean="0"/>
              <a:t>		</a:t>
            </a:r>
            <a:r>
              <a:rPr lang="en-US" altLang="en-US" sz="1900" i="1" kern="0" smtClean="0"/>
              <a:t>http://standards.ieee.org/guides/opman/sect6.html#6.3</a:t>
            </a:r>
            <a:endParaRPr lang="en-US" altLang="en-US" kern="0" smtClean="0"/>
          </a:p>
          <a:p>
            <a:pPr lvl="1">
              <a:lnSpc>
                <a:spcPct val="90000"/>
              </a:lnSpc>
              <a:buFontTx/>
              <a:buNone/>
              <a:defRPr/>
            </a:pPr>
            <a:r>
              <a:rPr lang="en-US" altLang="en-US" kern="0" smtClean="0">
                <a:cs typeface="Times New Roman" panose="02020603050405020304" pitchFamily="18" charset="0"/>
              </a:rPr>
              <a:t>	Material about the patent policy is available at</a:t>
            </a:r>
            <a:r>
              <a:rPr lang="en-US" altLang="en-US" kern="0" smtClean="0"/>
              <a:t> </a:t>
            </a:r>
          </a:p>
          <a:p>
            <a:pPr lvl="1">
              <a:lnSpc>
                <a:spcPct val="90000"/>
              </a:lnSpc>
              <a:buFontTx/>
              <a:buNone/>
              <a:defRPr/>
            </a:pPr>
            <a:r>
              <a:rPr lang="en-US" altLang="en-US" kern="0" smtClean="0"/>
              <a:t>		</a:t>
            </a:r>
            <a:r>
              <a:rPr lang="en-US" altLang="en-US" sz="1900" i="1" kern="0" smtClean="0"/>
              <a:t>http://standards.ieee.org/board/pat/pat-material.html</a:t>
            </a:r>
          </a:p>
        </p:txBody>
      </p:sp>
      <p:sp>
        <p:nvSpPr>
          <p:cNvPr id="24583"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buClr>
                <a:srgbClr val="CC3300"/>
              </a:buClr>
              <a:buSzPct val="50000"/>
              <a:buFont typeface="Monotype Sorts"/>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a:solidFill>
                  <a:srgbClr val="000099"/>
                </a:solidFill>
                <a:latin typeface="Arial" panose="020B0604020202020204" pitchFamily="34" charset="0"/>
              </a:rPr>
              <a:t>This slide set is available at http://standards.ieee.org/board/pat/pat-slideset.ppt </a:t>
            </a:r>
          </a:p>
        </p:txBody>
      </p:sp>
      <p:sp>
        <p:nvSpPr>
          <p:cNvPr id="24584"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slide_#2</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November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560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590425C-38C2-4733-BCBA-FD906FA63504}" type="slidenum">
              <a:rPr lang="en-US" altLang="en-US" sz="1200" b="0" smtClean="0"/>
              <a:pPr>
                <a:spcBef>
                  <a:spcPct val="0"/>
                </a:spcBef>
                <a:buFontTx/>
                <a:buNone/>
              </a:pPr>
              <a:t>23</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kern="0" smtClean="0"/>
              <a:t>Call for Potentially Essential Patents</a:t>
            </a:r>
            <a:endParaRPr lang="en-US" altLang="en-US" kern="0" dirty="0" smtClean="0"/>
          </a:p>
        </p:txBody>
      </p:sp>
      <p:sp>
        <p:nvSpPr>
          <p:cNvPr id="6" name="Rectangle 3"/>
          <p:cNvSpPr txBox="1">
            <a:spLocks noChangeArrowheads="1"/>
          </p:cNvSpPr>
          <p:nvPr/>
        </p:nvSpPr>
        <p:spPr bwMode="auto">
          <a:xfrm>
            <a:off x="7620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kern="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kern="0" smtClean="0"/>
              <a:t>Either speak up now or</a:t>
            </a:r>
          </a:p>
          <a:p>
            <a:pPr lvl="1">
              <a:defRPr/>
            </a:pPr>
            <a:r>
              <a:rPr lang="en-US" altLang="en-US" sz="1600" kern="0" smtClean="0"/>
              <a:t>Provide the chair of this group with the identity of the holder(s) of any and all such claims as soon as possible or</a:t>
            </a:r>
          </a:p>
          <a:p>
            <a:pPr lvl="1">
              <a:defRPr/>
            </a:pPr>
            <a:r>
              <a:rPr lang="en-US" altLang="en-US" sz="1600" kern="0" smtClean="0"/>
              <a:t>Cause an LOA to be submitted</a:t>
            </a:r>
          </a:p>
        </p:txBody>
      </p:sp>
      <p:sp>
        <p:nvSpPr>
          <p:cNvPr id="25607"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slide_#3</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November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66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D601F3A-BE8E-45A9-8FB8-BA0C7124852D}" type="slidenum">
              <a:rPr lang="en-US" altLang="en-US" sz="1200" b="0" smtClean="0"/>
              <a:pPr>
                <a:spcBef>
                  <a:spcPct val="0"/>
                </a:spcBef>
                <a:buFontTx/>
                <a:buNone/>
              </a:pPr>
              <a:t>24</a:t>
            </a:fld>
            <a:endParaRPr lang="en-US" altLang="en-US" sz="1200" b="0" smtClean="0"/>
          </a:p>
        </p:txBody>
      </p:sp>
      <p:sp>
        <p:nvSpPr>
          <p:cNvPr id="5" name="Rectangle 2"/>
          <p:cNvSpPr txBox="1">
            <a:spLocks noChangeArrowheads="1"/>
          </p:cNvSpPr>
          <p:nvPr/>
        </p:nvSpPr>
        <p:spPr>
          <a:xfrm>
            <a:off x="685800" y="685800"/>
            <a:ext cx="7772400" cy="6096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Other Guidelines for IEEE WG Meetings</a:t>
            </a:r>
            <a:endParaRPr lang="en-US" altLang="en-US" sz="2800" u="sng" kern="0" dirty="0" smtClean="0"/>
          </a:p>
        </p:txBody>
      </p:sp>
      <p:sp>
        <p:nvSpPr>
          <p:cNvPr id="26630"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500" u="sng">
              <a:solidFill>
                <a:srgbClr val="FF0000"/>
              </a:solidFill>
            </a:endParaRPr>
          </a:p>
          <a:p>
            <a:pPr>
              <a:lnSpc>
                <a:spcPct val="80000"/>
              </a:lnSpc>
              <a:spcAft>
                <a:spcPct val="40000"/>
              </a:spcAft>
            </a:pPr>
            <a:r>
              <a:rPr lang="en-US" altLang="en-US" sz="2000" b="0"/>
              <a:t>All IEEE-SA standards meetings shall be conducted in compliance with all applicable laws, including antitrust and competition laws.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Aft>
                <a:spcPct val="40000"/>
              </a:spcAft>
            </a:pPr>
            <a:r>
              <a:rPr lang="en-US" altLang="en-US" sz="1600"/>
              <a:t>Relative costs, including licensing costs of essential patent claims, of different technical approaches may be discussed in standards development meetings. </a:t>
            </a:r>
          </a:p>
          <a:p>
            <a:pPr lvl="3">
              <a:lnSpc>
                <a:spcPct val="80000"/>
              </a:lnSpc>
              <a:spcAft>
                <a:spcPct val="40000"/>
              </a:spcAft>
            </a:pPr>
            <a:r>
              <a:rPr lang="en-GB" altLang="en-US"/>
              <a:t>Technical considerations remain primary focus</a:t>
            </a:r>
            <a:endParaRPr lang="en-US" altLang="en-US"/>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buFontTx/>
              <a:buNone/>
            </a:pPr>
            <a:r>
              <a:rPr lang="en-US" altLang="en-US" sz="1200" b="0"/>
              <a:t>---------------------------------------------------------------   </a:t>
            </a:r>
            <a:endParaRPr lang="en-US" altLang="en-US" sz="1400" b="0"/>
          </a:p>
          <a:p>
            <a:pPr algn="ctr">
              <a:lnSpc>
                <a:spcPct val="80000"/>
              </a:lnSpc>
              <a:buFontTx/>
              <a:buNone/>
            </a:pPr>
            <a:r>
              <a:rPr lang="en-US" altLang="en-US" sz="1400" b="0"/>
              <a:t>See </a:t>
            </a:r>
            <a:r>
              <a:rPr lang="en-US" altLang="en-US" sz="1400" b="0" i="1"/>
              <a:t>IEEE-SA Standards Board Operations Manual</a:t>
            </a:r>
            <a:r>
              <a:rPr lang="en-US" altLang="en-US" sz="1400" b="0"/>
              <a:t>, clause 5.3.10 and </a:t>
            </a:r>
            <a:r>
              <a:rPr lang="en-GB" altLang="en-US" sz="1400" b="0"/>
              <a:t>“Promoting Competition and Innovation: What You Need to Know about the IEEE Standards Association's Antitrust and Competition Policy”</a:t>
            </a:r>
            <a:r>
              <a:rPr lang="en-US" altLang="ja-JP" sz="1400" b="0"/>
              <a:t> for more details.</a:t>
            </a:r>
            <a:endParaRPr lang="en-US" altLang="en-US" sz="1400" b="0"/>
          </a:p>
        </p:txBody>
      </p:sp>
      <p:sp>
        <p:nvSpPr>
          <p:cNvPr id="26631"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slide_#4</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September 2017 Meeting and Teleconference Calls</a:t>
            </a:r>
          </a:p>
        </p:txBody>
      </p:sp>
      <p:sp>
        <p:nvSpPr>
          <p:cNvPr id="31747" name="Content Placeholder 2"/>
          <p:cNvSpPr>
            <a:spLocks noGrp="1"/>
          </p:cNvSpPr>
          <p:nvPr>
            <p:ph idx="1"/>
          </p:nvPr>
        </p:nvSpPr>
        <p:spPr>
          <a:xfrm>
            <a:off x="685800" y="1981200"/>
            <a:ext cx="8153400" cy="4494213"/>
          </a:xfrm>
        </p:spPr>
        <p:txBody>
          <a:bodyPr/>
          <a:lstStyle/>
          <a:p>
            <a:r>
              <a:rPr lang="en-US" altLang="en-US" sz="2000" dirty="0"/>
              <a:t>Reviewed technical presentations</a:t>
            </a:r>
          </a:p>
          <a:p>
            <a:r>
              <a:rPr lang="en-US" altLang="en-US" sz="2000" dirty="0"/>
              <a:t>Approved </a:t>
            </a:r>
            <a:r>
              <a:rPr lang="en-US" altLang="en-US" sz="2000" dirty="0" err="1"/>
              <a:t>TGba</a:t>
            </a:r>
            <a:r>
              <a:rPr lang="en-US" altLang="en-US" sz="2000" dirty="0"/>
              <a:t> Spec Framework Document (SFD) </a:t>
            </a:r>
          </a:p>
          <a:p>
            <a:pPr lvl="1"/>
            <a:r>
              <a:rPr lang="en-US" altLang="en-US" sz="1800" dirty="0"/>
              <a:t>IEEE 802.11-17/575r3</a:t>
            </a:r>
          </a:p>
          <a:p>
            <a:r>
              <a:rPr lang="en-US" altLang="en-US" sz="2000" dirty="0"/>
              <a:t>Reviewed and approved </a:t>
            </a:r>
            <a:r>
              <a:rPr lang="en-US" altLang="en-US" sz="2000" dirty="0" err="1"/>
              <a:t>TGba</a:t>
            </a:r>
            <a:r>
              <a:rPr lang="en-US" altLang="en-US" sz="2000" dirty="0"/>
              <a:t> task group documents</a:t>
            </a:r>
          </a:p>
          <a:p>
            <a:pPr lvl="1"/>
            <a:r>
              <a:rPr lang="en-US" altLang="en-US" sz="1800" dirty="0"/>
              <a:t>Usage model document</a:t>
            </a:r>
          </a:p>
          <a:p>
            <a:pPr lvl="1"/>
            <a:r>
              <a:rPr lang="en-US" altLang="en-US" sz="1800" dirty="0"/>
              <a:t>Simulation Scenarios and Evaluation Methodology Document</a:t>
            </a:r>
          </a:p>
          <a:p>
            <a:r>
              <a:rPr lang="en-US" altLang="en-US" sz="2000" dirty="0"/>
              <a:t>Reviewed and revised the TG timeline</a:t>
            </a:r>
          </a:p>
          <a:p>
            <a:pPr lvl="1"/>
            <a:r>
              <a:rPr lang="en-US" altLang="en-US" sz="1800" dirty="0"/>
              <a:t>Draft 0.1 in January 2018, Draft 1.0 in May 2018</a:t>
            </a:r>
          </a:p>
          <a:p>
            <a:r>
              <a:rPr lang="en-US" altLang="en-US" sz="2000" dirty="0" smtClean="0"/>
              <a:t>Teleconference calls</a:t>
            </a:r>
          </a:p>
          <a:p>
            <a:pPr lvl="1"/>
            <a:r>
              <a:rPr lang="en-US" altLang="en-US" sz="1600" dirty="0" smtClean="0"/>
              <a:t>Reviewed </a:t>
            </a:r>
            <a:r>
              <a:rPr lang="en-US" altLang="en-US" sz="1600" dirty="0" err="1" smtClean="0"/>
              <a:t>TGba</a:t>
            </a:r>
            <a:r>
              <a:rPr lang="en-US" altLang="en-US" sz="1600" dirty="0" smtClean="0"/>
              <a:t> D0.0 (17/1593r0) and </a:t>
            </a:r>
            <a:r>
              <a:rPr lang="en-US" altLang="en-US" sz="1600" dirty="0" err="1" smtClean="0"/>
              <a:t>TGba</a:t>
            </a:r>
            <a:r>
              <a:rPr lang="en-US" altLang="en-US" sz="1600" dirty="0" smtClean="0"/>
              <a:t> D0.1 development process (17/1592r0)</a:t>
            </a:r>
          </a:p>
          <a:p>
            <a:pPr lvl="1"/>
            <a:r>
              <a:rPr lang="en-US" altLang="en-US" sz="1600" dirty="0" smtClean="0"/>
              <a:t>4 technical presentations</a:t>
            </a:r>
            <a:endParaRPr lang="en-US" altLang="en-US" sz="1600" dirty="0"/>
          </a:p>
          <a:p>
            <a:r>
              <a:rPr lang="en-US" altLang="en-US" sz="2000" dirty="0"/>
              <a:t>Agenda: see doc.: IEEE 802.11-17/1223r9</a:t>
            </a:r>
          </a:p>
          <a:p>
            <a:endParaRPr lang="en-US" altLang="en-US" sz="1400" dirty="0"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November 2017 session</a:t>
            </a:r>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September 2017 meeting [</a:t>
            </a:r>
            <a:r>
              <a:rPr lang="en-US" altLang="en-US" dirty="0" smtClean="0">
                <a:hlinkClick r:id="rId2"/>
              </a:rPr>
              <a:t>doc: IEEE 802.11-17/1522r2</a:t>
            </a:r>
            <a:r>
              <a:rPr lang="en-US" altLang="en-US" dirty="0" smtClean="0"/>
              <a:t>] and teleconference calls [doc: IEEE 802.11-17/1594r1]</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sz="2000" dirty="0" smtClean="0"/>
              <a:t>TGba Spec Framework Document (Po-Kai Huang) - Monday PM2</a:t>
            </a:r>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err="1" smtClean="0"/>
              <a:t>TGba</a:t>
            </a:r>
            <a:r>
              <a:rPr lang="en-US" dirty="0" smtClean="0"/>
              <a:t> Technical Editor Confirmation </a:t>
            </a:r>
            <a:endParaRPr lang="en-US" dirty="0"/>
          </a:p>
        </p:txBody>
      </p:sp>
      <p:sp>
        <p:nvSpPr>
          <p:cNvPr id="3" name="Content Placeholder 2"/>
          <p:cNvSpPr>
            <a:spLocks noGrp="1"/>
          </p:cNvSpPr>
          <p:nvPr>
            <p:ph idx="1"/>
          </p:nvPr>
        </p:nvSpPr>
        <p:spPr/>
        <p:txBody>
          <a:bodyPr/>
          <a:lstStyle/>
          <a:p>
            <a:r>
              <a:rPr lang="en-US" dirty="0" smtClean="0"/>
              <a:t>Move to confirm Po-Kai Huang as the technical editor of </a:t>
            </a:r>
            <a:r>
              <a:rPr lang="en-US" dirty="0" err="1" smtClean="0"/>
              <a:t>TGba</a:t>
            </a:r>
            <a:endParaRPr lang="en-US" dirty="0" smtClean="0"/>
          </a:p>
          <a:p>
            <a:endParaRPr lang="en-US" dirty="0"/>
          </a:p>
          <a:p>
            <a:pPr lvl="1"/>
            <a:r>
              <a:rPr lang="en-US" b="0" dirty="0" smtClean="0"/>
              <a:t>Move:</a:t>
            </a:r>
          </a:p>
          <a:p>
            <a:pPr lvl="1"/>
            <a:r>
              <a:rPr lang="en-US" b="0" dirty="0" smtClean="0"/>
              <a:t>Second:</a:t>
            </a:r>
          </a:p>
          <a:p>
            <a:pPr lvl="1"/>
            <a:r>
              <a:rPr lang="en-US" b="0" dirty="0" smtClean="0"/>
              <a:t>Result:</a:t>
            </a:r>
            <a:endParaRPr lang="en-US" b="0" dirty="0"/>
          </a:p>
        </p:txBody>
      </p:sp>
      <p:sp>
        <p:nvSpPr>
          <p:cNvPr id="4" name="Date Placeholder 3"/>
          <p:cNvSpPr>
            <a:spLocks noGrp="1"/>
          </p:cNvSpPr>
          <p:nvPr>
            <p:ph type="dt" sz="half"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32</a:t>
            </a:fld>
            <a:endParaRPr lang="en-US" altLang="en-US"/>
          </a:p>
        </p:txBody>
      </p:sp>
    </p:spTree>
    <p:extLst>
      <p:ext uri="{BB962C8B-B14F-4D97-AF65-F5344CB8AC3E}">
        <p14:creationId xmlns:p14="http://schemas.microsoft.com/office/powerpoint/2010/main" val="7666025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endParaRPr lang="en-US" altLang="en-US" dirty="0" smtClean="0"/>
          </a:p>
        </p:txBody>
      </p:sp>
      <p:sp>
        <p:nvSpPr>
          <p:cNvPr id="3" name="Date Placeholder 2"/>
          <p:cNvSpPr>
            <a:spLocks noGrp="1"/>
          </p:cNvSpPr>
          <p:nvPr>
            <p:ph type="dt" sz="quarter" idx="10"/>
          </p:nvPr>
        </p:nvSpPr>
        <p:spPr/>
        <p:txBody>
          <a:bodyPr/>
          <a:lstStyle/>
          <a:p>
            <a:pPr>
              <a:defRPr/>
            </a:pPr>
            <a:r>
              <a:rPr lang="en-US" smtClean="0"/>
              <a:t>November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33</a:t>
            </a:fld>
            <a:endParaRPr lang="en-US" altLang="en-US" sz="1200" b="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a:t>
            </a:r>
          </a:p>
        </p:txBody>
      </p:sp>
      <p:sp>
        <p:nvSpPr>
          <p:cNvPr id="3" name="Date Placeholder 2"/>
          <p:cNvSpPr>
            <a:spLocks noGrp="1"/>
          </p:cNvSpPr>
          <p:nvPr>
            <p:ph type="dt" sz="quarter" idx="10"/>
          </p:nvPr>
        </p:nvSpPr>
        <p:spPr/>
        <p:txBody>
          <a:bodyPr/>
          <a:lstStyle/>
          <a:p>
            <a:pPr>
              <a:defRPr/>
            </a:pPr>
            <a:r>
              <a:rPr lang="en-US" smtClean="0"/>
              <a:t>November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34</a:t>
            </a:fld>
            <a:endParaRPr lang="en-US" altLang="en-US" sz="1200" b="0" smtClean="0"/>
          </a:p>
        </p:txBody>
      </p:sp>
      <p:sp>
        <p:nvSpPr>
          <p:cNvPr id="6" name="Rectangle 5"/>
          <p:cNvSpPr/>
          <p:nvPr/>
        </p:nvSpPr>
        <p:spPr>
          <a:xfrm>
            <a:off x="76200" y="1787525"/>
            <a:ext cx="8991600" cy="2062103"/>
          </a:xfrm>
          <a:prstGeom prst="rect">
            <a:avLst/>
          </a:prstGeom>
        </p:spPr>
        <p:txBody>
          <a:bodyPr>
            <a:spAutoFit/>
          </a:bodyPr>
          <a:lstStyle/>
          <a:p>
            <a:pPr>
              <a:spcBef>
                <a:spcPts val="0"/>
              </a:spcBef>
              <a:spcAft>
                <a:spcPts val="0"/>
              </a:spcAft>
              <a:defRPr/>
            </a:pPr>
            <a:r>
              <a:rPr lang="en-US" sz="1600" b="1" u="sng" dirty="0">
                <a:latin typeface="+mj-lt"/>
                <a:ea typeface="Malgun Gothic" panose="020B0503020000020004" pitchFamily="34" charset="-127"/>
                <a:cs typeface="Times New Roman" panose="02020603050405020304" pitchFamily="18" charset="0"/>
              </a:rPr>
              <a:t>Motions (Thursday </a:t>
            </a:r>
            <a:r>
              <a:rPr lang="en-US" sz="1600" b="1" u="sng" dirty="0" smtClean="0">
                <a:latin typeface="+mj-lt"/>
                <a:ea typeface="Malgun Gothic" panose="020B0503020000020004" pitchFamily="34" charset="-127"/>
                <a:cs typeface="Times New Roman" panose="02020603050405020304" pitchFamily="18" charset="0"/>
              </a:rPr>
              <a:t>AM1)</a:t>
            </a:r>
            <a:r>
              <a:rPr lang="en-US" sz="1600" u="sng" dirty="0" smtClean="0">
                <a:latin typeface="+mj-lt"/>
                <a:ea typeface="Malgun Gothic" panose="020B0503020000020004" pitchFamily="34" charset="-127"/>
                <a:cs typeface="Times New Roman" panose="02020603050405020304" pitchFamily="18" charset="0"/>
              </a:rPr>
              <a:t>: </a:t>
            </a:r>
            <a:endParaRPr lang="en-US" sz="1600" dirty="0">
              <a:latin typeface="+mj-lt"/>
              <a:ea typeface="Malgun Gothic" panose="020B0503020000020004" pitchFamily="34" charset="-127"/>
              <a:cs typeface="Times New Roman" panose="02020603050405020304" pitchFamily="18" charset="0"/>
            </a:endParaRPr>
          </a:p>
          <a:p>
            <a:pPr marL="342900" indent="-342900">
              <a:buFont typeface="+mj-lt"/>
              <a:buAutoNum type="arabicPeriod"/>
            </a:pPr>
            <a:r>
              <a:rPr lang="en-US" sz="1600" dirty="0">
                <a:solidFill>
                  <a:srgbClr val="00B050"/>
                </a:solidFill>
              </a:rPr>
              <a:t/>
            </a:r>
            <a:br>
              <a:rPr lang="en-US" sz="1600" dirty="0">
                <a:solidFill>
                  <a:srgbClr val="00B050"/>
                </a:solidFill>
              </a:rPr>
            </a:br>
            <a:endParaRPr lang="en-US" sz="1600" dirty="0" smtClean="0">
              <a:solidFill>
                <a:srgbClr val="00B050"/>
              </a:solidFill>
            </a:endParaRPr>
          </a:p>
          <a:p>
            <a:pPr marL="342900" indent="-342900">
              <a:buFont typeface="+mj-lt"/>
              <a:buAutoNum type="arabicPeriod"/>
            </a:pPr>
            <a:endParaRPr lang="en-US" sz="1600" dirty="0">
              <a:solidFill>
                <a:srgbClr val="00B050"/>
              </a:solidFill>
            </a:endParaRPr>
          </a:p>
          <a:p>
            <a:r>
              <a:rPr lang="en-US" sz="1600" dirty="0"/>
              <a:t/>
            </a:r>
            <a:br>
              <a:rPr lang="en-US" sz="1600" dirty="0"/>
            </a:br>
            <a:r>
              <a:rPr lang="en-US" sz="1600" dirty="0"/>
              <a:t/>
            </a:r>
            <a:br>
              <a:rPr lang="en-US" sz="1600" dirty="0"/>
            </a:b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smtClean="0"/>
              <a:t>TGba</a:t>
            </a:r>
            <a:r>
              <a:rPr lang="en-US" altLang="en-US" dirty="0" smtClean="0"/>
              <a:t> D0.1 Development Process </a:t>
            </a:r>
            <a:br>
              <a:rPr lang="en-US" altLang="en-US" dirty="0" smtClean="0"/>
            </a:br>
            <a:r>
              <a:rPr lang="en-US" altLang="en-US" dirty="0" smtClean="0"/>
              <a:t>[doc:11-17/1592r0] </a:t>
            </a:r>
            <a:endParaRPr lang="en-US" dirty="0"/>
          </a:p>
        </p:txBody>
      </p:sp>
      <p:sp>
        <p:nvSpPr>
          <p:cNvPr id="6" name="Content Placeholder 5"/>
          <p:cNvSpPr>
            <a:spLocks noGrp="1"/>
          </p:cNvSpPr>
          <p:nvPr>
            <p:ph idx="1"/>
          </p:nvPr>
        </p:nvSpPr>
        <p:spPr/>
        <p:txBody>
          <a:bodyPr/>
          <a:lstStyle/>
          <a:p>
            <a:r>
              <a:rPr lang="en-US" altLang="en-US" dirty="0"/>
              <a:t>Identify </a:t>
            </a:r>
            <a:r>
              <a:rPr lang="en-US" altLang="en-US" dirty="0" err="1"/>
              <a:t>subclauses</a:t>
            </a:r>
            <a:r>
              <a:rPr lang="en-US" altLang="en-US" dirty="0"/>
              <a:t> that have enough details to start writing draft text based on </a:t>
            </a:r>
            <a:r>
              <a:rPr lang="en-US" altLang="en-US" dirty="0" err="1"/>
              <a:t>TGba</a:t>
            </a:r>
            <a:r>
              <a:rPr lang="en-US" altLang="en-US" dirty="0"/>
              <a:t> SFD (11-17/575r5) and the motions passed</a:t>
            </a:r>
          </a:p>
          <a:p>
            <a:endParaRPr lang="en-US" altLang="en-US" dirty="0" smtClean="0"/>
          </a:p>
          <a:p>
            <a:r>
              <a:rPr lang="en-US" altLang="en-US" dirty="0" smtClean="0"/>
              <a:t> Call for volunteers to write draft text for the identified </a:t>
            </a:r>
            <a:r>
              <a:rPr lang="en-US" altLang="en-US" dirty="0" err="1" smtClean="0"/>
              <a:t>subclauses</a:t>
            </a:r>
            <a:r>
              <a:rPr lang="en-US" altLang="en-US" dirty="0" smtClean="0"/>
              <a:t> by end of Nov. F2F meeting</a:t>
            </a:r>
            <a:br>
              <a:rPr lang="en-US" altLang="en-US" dirty="0" smtClean="0"/>
            </a:br>
            <a:endParaRPr lang="en-US" dirty="0"/>
          </a:p>
        </p:txBody>
      </p:sp>
      <p:sp>
        <p:nvSpPr>
          <p:cNvPr id="3" name="Date Placeholder 2"/>
          <p:cNvSpPr>
            <a:spLocks noGrp="1"/>
          </p:cNvSpPr>
          <p:nvPr>
            <p:ph type="dt" sz="half" idx="10"/>
          </p:nvPr>
        </p:nvSpPr>
        <p:spPr/>
        <p:txBody>
          <a:bodyPr/>
          <a:lstStyle/>
          <a:p>
            <a:r>
              <a:rPr lang="en-US" smtClean="0"/>
              <a:t>November 2017</a:t>
            </a:r>
            <a:endParaRPr lang="en-US" dirty="0"/>
          </a:p>
        </p:txBody>
      </p:sp>
      <p:sp>
        <p:nvSpPr>
          <p:cNvPr id="4" name="Footer Placeholder 3"/>
          <p:cNvSpPr>
            <a:spLocks noGrp="1"/>
          </p:cNvSpPr>
          <p:nvPr>
            <p:ph type="ftr" sz="quarter" idx="11"/>
          </p:nvPr>
        </p:nvSpPr>
        <p:spPr/>
        <p:txBody>
          <a:bodyPr/>
          <a:lstStyle/>
          <a:p>
            <a:r>
              <a:rPr lang="en-US" smtClean="0"/>
              <a:t>Minyoung Park (Samsung)</a:t>
            </a:r>
            <a:endParaRPr lang="en-US"/>
          </a:p>
        </p:txBody>
      </p:sp>
      <p:sp>
        <p:nvSpPr>
          <p:cNvPr id="5" name="Slide Number Placeholder 4"/>
          <p:cNvSpPr>
            <a:spLocks noGrp="1"/>
          </p:cNvSpPr>
          <p:nvPr>
            <p:ph type="sldNum" sz="quarter" idx="12"/>
          </p:nvPr>
        </p:nvSpPr>
        <p:spPr/>
        <p:txBody>
          <a:bodyPr/>
          <a:lstStyle/>
          <a:p>
            <a:r>
              <a:rPr lang="en-US" altLang="en-US" smtClean="0"/>
              <a:t>Slide </a:t>
            </a:r>
            <a:fld id="{A2D159C0-1697-4662-BECF-0324D4AA669F}" type="slidenum">
              <a:rPr lang="en-US" altLang="en-US" smtClean="0"/>
              <a:pPr/>
              <a:t>35</a:t>
            </a:fld>
            <a:endParaRPr lang="en-US" altLang="en-US"/>
          </a:p>
        </p:txBody>
      </p:sp>
    </p:spTree>
    <p:extLst>
      <p:ext uri="{BB962C8B-B14F-4D97-AF65-F5344CB8AC3E}">
        <p14:creationId xmlns:p14="http://schemas.microsoft.com/office/powerpoint/2010/main" val="166196573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dirty="0" smtClean="0"/>
              <a:t>2017</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formation meeting</a:t>
            </a:r>
          </a:p>
          <a:p>
            <a:r>
              <a:rPr lang="en-US" altLang="en-US" sz="1600" dirty="0" smtClean="0"/>
              <a:t>2018</a:t>
            </a:r>
          </a:p>
          <a:p>
            <a:pPr lvl="1"/>
            <a:r>
              <a:rPr lang="en-US" altLang="en-US" sz="1600" b="1" dirty="0" smtClean="0"/>
              <a:t>January</a:t>
            </a:r>
            <a:r>
              <a:rPr lang="en-US" altLang="en-US" sz="1600" dirty="0" smtClean="0"/>
              <a:t>: </a:t>
            </a:r>
            <a:r>
              <a:rPr lang="en-US" altLang="en-US" sz="1600" dirty="0" err="1"/>
              <a:t>TGba</a:t>
            </a:r>
            <a:r>
              <a:rPr lang="en-US" altLang="en-US" sz="1600" dirty="0"/>
              <a:t> Draft </a:t>
            </a:r>
            <a:r>
              <a:rPr lang="en-US" altLang="en-US" sz="1600" dirty="0" smtClean="0"/>
              <a:t>0.1</a:t>
            </a:r>
            <a:endParaRPr lang="en-US" altLang="en-US" sz="1600" b="1" dirty="0" smtClean="0"/>
          </a:p>
          <a:p>
            <a:pPr lvl="1"/>
            <a:r>
              <a:rPr lang="en-US" altLang="en-US" sz="1600" b="1" dirty="0" smtClean="0"/>
              <a:t>May</a:t>
            </a:r>
            <a:r>
              <a:rPr lang="en-US" altLang="en-US" sz="1600" dirty="0" smtClean="0"/>
              <a:t>: </a:t>
            </a:r>
            <a:r>
              <a:rPr lang="en-US" altLang="en-US" sz="1600" dirty="0" err="1" smtClean="0"/>
              <a:t>TGba</a:t>
            </a:r>
            <a:r>
              <a:rPr lang="en-US" altLang="en-US" sz="1600" dirty="0" smtClean="0"/>
              <a:t> Draft 1.0</a:t>
            </a:r>
          </a:p>
          <a:p>
            <a:pPr lvl="1"/>
            <a:r>
              <a:rPr lang="en-US" altLang="en-US" sz="1600" b="1" dirty="0" smtClean="0"/>
              <a:t>September</a:t>
            </a:r>
            <a:r>
              <a:rPr lang="en-US" altLang="en-US" sz="1600" dirty="0" smtClean="0"/>
              <a:t>: </a:t>
            </a:r>
            <a:r>
              <a:rPr lang="en-US" altLang="en-US" sz="1600" dirty="0" err="1" smtClean="0"/>
              <a:t>TGba</a:t>
            </a:r>
            <a:r>
              <a:rPr lang="en-US" altLang="en-US" sz="1600" dirty="0" smtClean="0"/>
              <a:t> Draft 2.0</a:t>
            </a:r>
          </a:p>
          <a:p>
            <a:r>
              <a:rPr lang="en-US" altLang="en-US" sz="1600" dirty="0" smtClean="0"/>
              <a:t>2019:</a:t>
            </a:r>
          </a:p>
          <a:p>
            <a:pPr lvl="1"/>
            <a:r>
              <a:rPr lang="en-US" altLang="en-US" sz="1600" b="1" dirty="0" smtClean="0"/>
              <a:t>March</a:t>
            </a:r>
            <a:r>
              <a:rPr lang="en-US" altLang="en-US" sz="1600" dirty="0" smtClean="0"/>
              <a:t>: MDR (mandatory document review)</a:t>
            </a:r>
          </a:p>
          <a:p>
            <a:pPr lvl="1"/>
            <a:r>
              <a:rPr lang="en-US" altLang="en-US" sz="1600" b="1" dirty="0" smtClean="0"/>
              <a:t>July</a:t>
            </a:r>
            <a:r>
              <a:rPr lang="en-US" altLang="en-US" sz="1600" dirty="0" smtClean="0"/>
              <a:t>: formation of sponsor ballot pool</a:t>
            </a:r>
          </a:p>
          <a:p>
            <a:pPr lvl="1"/>
            <a:r>
              <a:rPr lang="en-US" altLang="en-US" sz="1600" b="1" dirty="0" smtClean="0"/>
              <a:t>September</a:t>
            </a:r>
            <a:r>
              <a:rPr lang="en-US" altLang="en-US" sz="1600" dirty="0" smtClean="0"/>
              <a:t>: Sponsor ballot</a:t>
            </a:r>
          </a:p>
          <a:p>
            <a:r>
              <a:rPr lang="en-US" altLang="en-US" sz="1600" dirty="0" smtClean="0"/>
              <a:t>2020</a:t>
            </a:r>
          </a:p>
          <a:p>
            <a:pPr lvl="1"/>
            <a:r>
              <a:rPr lang="en-US" altLang="en-US" sz="1600" b="1" dirty="0" smtClean="0"/>
              <a:t>July</a:t>
            </a:r>
            <a:r>
              <a:rPr lang="en-US" altLang="en-US" sz="1600" dirty="0" smtClean="0"/>
              <a:t>: </a:t>
            </a:r>
            <a:r>
              <a:rPr lang="en-US" altLang="en-US" sz="1600" dirty="0" err="1" smtClean="0"/>
              <a:t>RevCom</a:t>
            </a:r>
            <a:endParaRPr lang="en-US" altLang="en-US" sz="1600" dirty="0" smtClean="0"/>
          </a:p>
        </p:txBody>
      </p:sp>
      <p:sp>
        <p:nvSpPr>
          <p:cNvPr id="41987" name="Title 1"/>
          <p:cNvSpPr>
            <a:spLocks noGrp="1"/>
          </p:cNvSpPr>
          <p:nvPr>
            <p:ph type="title"/>
          </p:nvPr>
        </p:nvSpPr>
        <p:spPr/>
        <p:txBody>
          <a:bodyPr/>
          <a:lstStyle/>
          <a:p>
            <a:r>
              <a:rPr lang="en-US" altLang="en-US" smtClean="0"/>
              <a:t>TGba Timeline</a:t>
            </a:r>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36</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2444750" y="5768884"/>
            <a:ext cx="908050" cy="687572"/>
            <a:chOff x="796294" y="5766661"/>
            <a:chExt cx="908050" cy="540929"/>
          </a:xfrm>
        </p:grpSpPr>
        <p:sp>
          <p:nvSpPr>
            <p:cNvPr id="42037" name="Down Arrow 8"/>
            <p:cNvSpPr>
              <a:spLocks noChangeArrowheads="1"/>
            </p:cNvSpPr>
            <p:nvPr/>
          </p:nvSpPr>
          <p:spPr bwMode="auto">
            <a:xfrm flipV="1">
              <a:off x="1095376" y="5766661"/>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796294" y="6061527"/>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3141663" y="577589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Jan. </a:t>
              </a:r>
              <a:r>
                <a:rPr lang="en-US" sz="1000" dirty="0">
                  <a:latin typeface="Neo Sans Intel"/>
                  <a:ea typeface="+mn-ea"/>
                  <a:cs typeface="Neo Sans Intel"/>
                </a:rPr>
                <a:t>‘</a:t>
              </a:r>
              <a:r>
                <a:rPr lang="en-US" sz="1000" dirty="0" smtClean="0">
                  <a:latin typeface="Neo Sans Intel"/>
                  <a:ea typeface="+mn-ea"/>
                  <a:cs typeface="Neo Sans Intel"/>
                </a:rPr>
                <a:t>18</a:t>
              </a:r>
              <a:endParaRPr lang="en-US" sz="1000" dirty="0">
                <a:latin typeface="Neo Sans Intel"/>
                <a:ea typeface="+mn-ea"/>
                <a:cs typeface="Neo Sans Intel"/>
              </a:endParaRP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4191793" y="5576951"/>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4229099" y="5703093"/>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961444" y="577583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May </a:t>
              </a:r>
              <a:r>
                <a:rPr lang="en-US" sz="1000" dirty="0">
                  <a:latin typeface="Neo Sans Intel"/>
                  <a:ea typeface="+mn-ea"/>
                  <a:cs typeface="Neo Sans Intel"/>
                </a:rPr>
                <a:t>‘18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558687" y="5560822"/>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3225034" y="5552266"/>
              <a:ext cx="76200" cy="277028"/>
              <a:chOff x="2745965" y="5545485"/>
              <a:chExt cx="75895" cy="277957"/>
            </a:xfrm>
          </p:grpSpPr>
          <p:sp>
            <p:nvSpPr>
              <p:cNvPr id="49" name="Diamond 48"/>
              <p:cNvSpPr/>
              <p:nvPr/>
            </p:nvSpPr>
            <p:spPr>
              <a:xfrm>
                <a:off x="2745965" y="5545485"/>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783913" y="5694511"/>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smtClean="0">
                  <a:latin typeface="Neo Sans Intel"/>
                  <a:ea typeface="+mn-ea"/>
                </a:rPr>
                <a:t>4 </a:t>
              </a:r>
              <a:r>
                <a:rPr lang="en-US" sz="1000" b="1" dirty="0">
                  <a:latin typeface="Neo Sans Intel"/>
                  <a:ea typeface="+mn-ea"/>
                </a:rPr>
                <a:t>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January 2018</a:t>
            </a:r>
          </a:p>
        </p:txBody>
      </p:sp>
      <p:sp>
        <p:nvSpPr>
          <p:cNvPr id="33795" name="Content Placeholder 8"/>
          <p:cNvSpPr>
            <a:spLocks noGrp="1"/>
          </p:cNvSpPr>
          <p:nvPr>
            <p:ph idx="1"/>
          </p:nvPr>
        </p:nvSpPr>
        <p:spPr>
          <a:xfrm>
            <a:off x="685800" y="2133600"/>
            <a:ext cx="8001000" cy="4114800"/>
          </a:xfrm>
        </p:spPr>
        <p:txBody>
          <a:bodyPr/>
          <a:lstStyle/>
          <a:p>
            <a:pPr>
              <a:defRPr/>
            </a:pPr>
            <a:r>
              <a:rPr lang="en-US" altLang="en-US" dirty="0" smtClean="0"/>
              <a:t>TBD</a:t>
            </a: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November 2017</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37</a:t>
            </a:fld>
            <a:endParaRPr lang="en-US" altLang="en-US" sz="1200" b="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0" y="1981200"/>
            <a:ext cx="4344988" cy="4114800"/>
          </a:xfrm>
        </p:spPr>
        <p:txBody>
          <a:bodyPr/>
          <a:lstStyle/>
          <a:p>
            <a:pPr marL="342900" lvl="1" indent="-342900">
              <a:buFontTx/>
              <a:buChar char="•"/>
              <a:defRPr/>
            </a:pPr>
            <a:r>
              <a:rPr lang="en-US" altLang="en-US" b="1" dirty="0" smtClean="0"/>
              <a:t>Proposed schedule (1 hour each)</a:t>
            </a:r>
          </a:p>
          <a:p>
            <a:pPr marL="685800" lvl="2" indent="-342900">
              <a:defRPr/>
            </a:pPr>
            <a:r>
              <a:rPr lang="en-US" altLang="en-US" b="1" dirty="0" smtClean="0"/>
              <a:t>TBD</a:t>
            </a:r>
          </a:p>
          <a:p>
            <a:pPr marL="685800" lvl="2" indent="-342900">
              <a:defRPr/>
            </a:pPr>
            <a:endParaRPr lang="en-US" altLang="en-US" b="1" dirty="0"/>
          </a:p>
          <a:p>
            <a:pPr marL="0" lvl="1" indent="0">
              <a:buFontTx/>
              <a:buNone/>
              <a:defRPr/>
            </a:pPr>
            <a:endParaRPr lang="en-US" altLang="en-US" b="1" dirty="0" smtClean="0"/>
          </a:p>
          <a:p>
            <a:pPr marL="685800" lvl="2" indent="-342900">
              <a:defRPr/>
            </a:pPr>
            <a:endParaRPr lang="en-US" altLang="en-US" b="1" dirty="0" smtClean="0"/>
          </a:p>
          <a:p>
            <a:pPr marL="342900" lvl="2" indent="0">
              <a:buFontTx/>
              <a:buNone/>
              <a:defRPr/>
            </a:pPr>
            <a:endParaRPr lang="en-US" altLang="en-US" b="1" dirty="0" smtClean="0"/>
          </a:p>
          <a:p>
            <a:pPr marL="685800" lvl="2" indent="-342900">
              <a:defRPr/>
            </a:pPr>
            <a:endParaRPr lang="en-US" altLang="en-US" dirty="0" smtClean="0"/>
          </a:p>
          <a:p>
            <a:pPr>
              <a:defRPr/>
            </a:pP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38</a:t>
            </a:fld>
            <a:endParaRPr lang="en-US" altLang="en-US" sz="1200" b="0" smtClean="0"/>
          </a:p>
        </p:txBody>
      </p:sp>
      <p:grpSp>
        <p:nvGrpSpPr>
          <p:cNvPr id="44039" name="Group 5"/>
          <p:cNvGrpSpPr>
            <a:grpSpLocks/>
          </p:cNvGrpSpPr>
          <p:nvPr/>
        </p:nvGrpSpPr>
        <p:grpSpPr bwMode="auto">
          <a:xfrm>
            <a:off x="4378325" y="1749425"/>
            <a:ext cx="4648200" cy="4486275"/>
            <a:chOff x="3657600" y="1495157"/>
            <a:chExt cx="5486400" cy="4972050"/>
          </a:xfrm>
        </p:grpSpPr>
        <p:pic>
          <p:nvPicPr>
            <p:cNvPr id="4404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76650" y="1495157"/>
              <a:ext cx="5467350" cy="497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41" name="Rectangle 2"/>
            <p:cNvSpPr>
              <a:spLocks noChangeArrowheads="1"/>
            </p:cNvSpPr>
            <p:nvPr/>
          </p:nvSpPr>
          <p:spPr bwMode="auto">
            <a:xfrm>
              <a:off x="3668442" y="3863823"/>
              <a:ext cx="5467350" cy="533399"/>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2" name="Rectangle 8"/>
            <p:cNvSpPr>
              <a:spLocks noChangeArrowheads="1"/>
            </p:cNvSpPr>
            <p:nvPr/>
          </p:nvSpPr>
          <p:spPr bwMode="auto">
            <a:xfrm>
              <a:off x="3657600" y="2057399"/>
              <a:ext cx="5467350" cy="50455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3" name="Rectangle 10"/>
            <p:cNvSpPr>
              <a:spLocks noChangeArrowheads="1"/>
            </p:cNvSpPr>
            <p:nvPr/>
          </p:nvSpPr>
          <p:spPr bwMode="auto">
            <a:xfrm>
              <a:off x="3657600" y="5451616"/>
              <a:ext cx="5467350" cy="52360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gr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39</a:t>
            </a:fld>
            <a:endParaRPr lang="en-US" altLang="en-US" sz="1200" b="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40</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47897815"/>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AM2</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r>
                        <a:rPr lang="en-US" sz="2000" b="1" dirty="0" err="1" smtClean="0">
                          <a:solidFill>
                            <a:schemeClr val="tx1"/>
                          </a:solidFill>
                        </a:rPr>
                        <a:t>TGba</a:t>
                      </a:r>
                      <a:endParaRPr lang="en-US" sz="2000" b="1" dirty="0"/>
                    </a:p>
                  </a:txBody>
                  <a:tcPr marT="45742" marB="45742"/>
                </a:tc>
                <a:tc>
                  <a:txBody>
                    <a:bodyPr/>
                    <a:lstStyle/>
                    <a:p>
                      <a:pPr algn="ctr"/>
                      <a:r>
                        <a:rPr lang="en-US" sz="2000" b="1" dirty="0" smtClean="0">
                          <a:solidFill>
                            <a:schemeClr val="tx1"/>
                          </a:solidFill>
                        </a:rPr>
                        <a:t>TGba</a:t>
                      </a:r>
                      <a:endParaRPr lang="en-US" sz="2000" b="1" dirty="0">
                        <a:solidFill>
                          <a:schemeClr val="tx1"/>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endParaRPr lang="en-US" sz="2000" b="1"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7924800" cy="4722813"/>
          </a:xfrm>
        </p:spPr>
        <p:txBody>
          <a:bodyPr/>
          <a:lstStyle/>
          <a:p>
            <a:pPr>
              <a:defRPr/>
            </a:pPr>
            <a:r>
              <a:rPr lang="en-US" altLang="en-US" sz="2000" dirty="0" err="1" smtClean="0"/>
              <a:t>TGba</a:t>
            </a:r>
            <a:r>
              <a:rPr lang="en-US" altLang="en-US" sz="2000" dirty="0" smtClean="0"/>
              <a:t> technical editor confirmation</a:t>
            </a:r>
          </a:p>
          <a:p>
            <a:pPr>
              <a:defRPr/>
            </a:pPr>
            <a:r>
              <a:rPr lang="en-US" altLang="en-US" sz="2000" dirty="0" smtClean="0"/>
              <a:t>Review </a:t>
            </a:r>
            <a:r>
              <a:rPr lang="en-US" altLang="en-US" sz="2000" dirty="0"/>
              <a:t>technical presentations</a:t>
            </a:r>
          </a:p>
          <a:p>
            <a:pPr lvl="1">
              <a:defRPr/>
            </a:pPr>
            <a:r>
              <a:rPr lang="en-US" altLang="en-US" sz="1800" dirty="0" smtClean="0"/>
              <a:t>Give higher priority </a:t>
            </a:r>
            <a:r>
              <a:rPr lang="en-US" altLang="en-US" sz="1800" dirty="0"/>
              <a:t>to </a:t>
            </a:r>
            <a:r>
              <a:rPr lang="en-US" altLang="en-US" sz="1800" dirty="0" smtClean="0"/>
              <a:t>submissions that discuss the basic </a:t>
            </a:r>
            <a:r>
              <a:rPr lang="en-US" altLang="en-US" sz="1800" dirty="0"/>
              <a:t>operation of </a:t>
            </a:r>
            <a:r>
              <a:rPr lang="en-US" altLang="en-US" sz="1800" dirty="0" smtClean="0"/>
              <a:t>WUR</a:t>
            </a:r>
          </a:p>
          <a:p>
            <a:pPr lvl="2">
              <a:defRPr/>
            </a:pPr>
            <a:r>
              <a:rPr lang="en-US" altLang="en-US" sz="1600" dirty="0" smtClean="0"/>
              <a:t>WUR preamble design</a:t>
            </a:r>
          </a:p>
          <a:p>
            <a:pPr lvl="2">
              <a:defRPr/>
            </a:pPr>
            <a:r>
              <a:rPr lang="en-US" altLang="en-US" sz="1600" dirty="0" smtClean="0"/>
              <a:t>WUR waveform design for 62.5 kbps data rate</a:t>
            </a:r>
          </a:p>
          <a:p>
            <a:pPr lvl="2">
              <a:defRPr/>
            </a:pPr>
            <a:r>
              <a:rPr lang="en-US" altLang="en-US" sz="1600" dirty="0" smtClean="0"/>
              <a:t>WUR packet format</a:t>
            </a:r>
          </a:p>
          <a:p>
            <a:pPr lvl="2">
              <a:defRPr/>
            </a:pPr>
            <a:r>
              <a:rPr lang="en-US" altLang="en-US" sz="1600" dirty="0" smtClean="0"/>
              <a:t>Unicast WUR packet transmission and reception</a:t>
            </a:r>
          </a:p>
          <a:p>
            <a:pPr>
              <a:defRPr/>
            </a:pPr>
            <a:r>
              <a:rPr lang="en-US" altLang="en-US" sz="2000" dirty="0"/>
              <a:t>Identify </a:t>
            </a:r>
            <a:r>
              <a:rPr lang="en-US" altLang="en-US" sz="2000" dirty="0" err="1"/>
              <a:t>subclauses</a:t>
            </a:r>
            <a:r>
              <a:rPr lang="en-US" altLang="en-US" sz="2000" dirty="0"/>
              <a:t> that have enough details to start writing draft text based on </a:t>
            </a:r>
            <a:r>
              <a:rPr lang="en-US" altLang="en-US" sz="2000" dirty="0" err="1"/>
              <a:t>TGba</a:t>
            </a:r>
            <a:r>
              <a:rPr lang="en-US" altLang="en-US" sz="2000" dirty="0"/>
              <a:t> SFD (11-17/575r5</a:t>
            </a:r>
            <a:r>
              <a:rPr lang="en-US" altLang="en-US" sz="2000" dirty="0" smtClean="0"/>
              <a:t>)</a:t>
            </a:r>
          </a:p>
          <a:p>
            <a:pPr lvl="1">
              <a:defRPr/>
            </a:pPr>
            <a:r>
              <a:rPr lang="en-US" altLang="en-US" sz="1600" dirty="0"/>
              <a:t>Call for volunteers to write draft text for the identified </a:t>
            </a:r>
            <a:r>
              <a:rPr lang="en-US" altLang="en-US" sz="1600" dirty="0" err="1"/>
              <a:t>subclauses</a:t>
            </a:r>
            <a:r>
              <a:rPr lang="en-US" altLang="en-US" sz="1600" dirty="0"/>
              <a:t> by end of Nov. F2F meeting</a:t>
            </a:r>
          </a:p>
          <a:p>
            <a:pPr>
              <a:defRPr/>
            </a:pPr>
            <a:r>
              <a:rPr lang="en-US" altLang="en-US" sz="2000" dirty="0" smtClean="0"/>
              <a:t>Work </a:t>
            </a:r>
            <a:r>
              <a:rPr lang="en-US" altLang="en-US" sz="2000" dirty="0"/>
              <a:t>on </a:t>
            </a:r>
            <a:r>
              <a:rPr lang="en-US" altLang="en-US" sz="2000" dirty="0" err="1"/>
              <a:t>TGba</a:t>
            </a:r>
            <a:r>
              <a:rPr lang="en-US" altLang="en-US" sz="2000" dirty="0"/>
              <a:t> task group </a:t>
            </a:r>
            <a:r>
              <a:rPr lang="en-US" altLang="en-US" sz="2000" dirty="0" smtClean="0"/>
              <a:t>documents</a:t>
            </a:r>
            <a:endParaRPr lang="en-US" altLang="en-US" sz="2000" dirty="0"/>
          </a:p>
          <a:p>
            <a:pPr>
              <a:defRPr/>
            </a:pPr>
            <a:r>
              <a:rPr lang="en-US" altLang="en-US" sz="2000" dirty="0"/>
              <a:t>Review TG timeline</a:t>
            </a:r>
          </a:p>
          <a:p>
            <a:endParaRPr lang="en-US" altLang="en-US" sz="1800" dirty="0" smtClean="0"/>
          </a:p>
          <a:p>
            <a:endParaRPr lang="en-US" altLang="en-US" sz="1800" dirty="0"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296988"/>
            <a:ext cx="7772400" cy="5178425"/>
          </a:xfrm>
        </p:spPr>
        <p:txBody>
          <a:bodyPr/>
          <a:lstStyle/>
          <a:p>
            <a:pPr>
              <a:defRPr/>
            </a:pPr>
            <a:r>
              <a:rPr lang="en-US" sz="2000" dirty="0" smtClean="0"/>
              <a:t>Call for submissions sent out on October 30th: </a:t>
            </a:r>
          </a:p>
          <a:p>
            <a:pPr lvl="1">
              <a:defRPr/>
            </a:pPr>
            <a:r>
              <a:rPr lang="en-US" b="0" dirty="0" smtClean="0"/>
              <a:t>Received </a:t>
            </a:r>
            <a:r>
              <a:rPr lang="en-US" dirty="0" smtClean="0"/>
              <a:t>34</a:t>
            </a:r>
            <a:r>
              <a:rPr lang="en-US" b="0" dirty="0" smtClean="0"/>
              <a:t> submissions</a:t>
            </a:r>
          </a:p>
          <a:p>
            <a:pPr>
              <a:defRPr/>
            </a:pPr>
            <a:r>
              <a:rPr lang="en-US" sz="2000" dirty="0" smtClean="0"/>
              <a:t>Grouped based on topics and priority</a:t>
            </a:r>
            <a:endParaRPr lang="en-US" dirty="0" smtClean="0"/>
          </a:p>
          <a:p>
            <a:pPr lvl="1"/>
            <a:r>
              <a:rPr lang="en-US" b="0" dirty="0"/>
              <a:t>PHY </a:t>
            </a:r>
            <a:r>
              <a:rPr lang="en-US" b="0" dirty="0" smtClean="0"/>
              <a:t>submissions: </a:t>
            </a:r>
          </a:p>
          <a:p>
            <a:pPr marL="1200150" lvl="2" indent="-342900">
              <a:buFont typeface="+mj-lt"/>
              <a:buAutoNum type="arabicPeriod"/>
            </a:pPr>
            <a:r>
              <a:rPr lang="en-US" dirty="0" smtClean="0"/>
              <a:t>WUR preamble</a:t>
            </a:r>
          </a:p>
          <a:p>
            <a:pPr marL="1200150" lvl="2" indent="-342900">
              <a:buFont typeface="+mj-lt"/>
              <a:buAutoNum type="arabicPeriod"/>
            </a:pPr>
            <a:r>
              <a:rPr lang="en-US" dirty="0" smtClean="0"/>
              <a:t>OOK waveform</a:t>
            </a:r>
          </a:p>
          <a:p>
            <a:pPr marL="1200150" lvl="2" indent="-342900">
              <a:buFont typeface="+mj-lt"/>
              <a:buAutoNum type="arabicPeriod"/>
            </a:pPr>
            <a:r>
              <a:rPr lang="en-US" b="0" dirty="0" smtClean="0"/>
              <a:t>Channelization</a:t>
            </a:r>
            <a:endParaRPr lang="en-US" b="0" dirty="0"/>
          </a:p>
          <a:p>
            <a:pPr lvl="1"/>
            <a:r>
              <a:rPr lang="en-US" b="0" dirty="0" smtClean="0"/>
              <a:t>MAC </a:t>
            </a:r>
            <a:r>
              <a:rPr lang="en-US" b="0" dirty="0"/>
              <a:t>submissions</a:t>
            </a:r>
            <a:r>
              <a:rPr lang="en-US" b="0" dirty="0" smtClean="0"/>
              <a:t>:</a:t>
            </a:r>
          </a:p>
          <a:p>
            <a:pPr marL="1200150" lvl="2" indent="-342900">
              <a:buFont typeface="+mj-lt"/>
              <a:buAutoNum type="arabicPeriod"/>
            </a:pPr>
            <a:r>
              <a:rPr lang="en-US" dirty="0" smtClean="0"/>
              <a:t>WUR</a:t>
            </a:r>
            <a:r>
              <a:rPr lang="en-US" b="0" dirty="0" smtClean="0"/>
              <a:t> frame format</a:t>
            </a:r>
          </a:p>
          <a:p>
            <a:pPr marL="1200150" lvl="2" indent="-342900">
              <a:buFont typeface="+mj-lt"/>
              <a:buAutoNum type="arabicPeriod"/>
            </a:pPr>
            <a:r>
              <a:rPr lang="en-US" dirty="0" smtClean="0"/>
              <a:t>WUR Action frame</a:t>
            </a:r>
          </a:p>
          <a:p>
            <a:pPr marL="1200150" lvl="2" indent="-342900">
              <a:buFont typeface="+mj-lt"/>
              <a:buAutoNum type="arabicPeriod"/>
            </a:pPr>
            <a:r>
              <a:rPr lang="en-US" b="0" dirty="0" smtClean="0"/>
              <a:t>WUR MAC operation</a:t>
            </a:r>
          </a:p>
          <a:p>
            <a:pPr marL="1200150" lvl="2" indent="-342900">
              <a:buFont typeface="+mj-lt"/>
              <a:buAutoNum type="arabicPeriod"/>
            </a:pPr>
            <a:r>
              <a:rPr lang="en-US" dirty="0" smtClean="0"/>
              <a:t>Smart scanning</a:t>
            </a:r>
            <a:endParaRPr lang="en-US" b="0" dirty="0"/>
          </a:p>
          <a:p>
            <a:pPr lvl="1"/>
            <a:r>
              <a:rPr lang="en-US" b="0" dirty="0" smtClean="0"/>
              <a:t>Further optimization: (lowest priority)</a:t>
            </a:r>
          </a:p>
          <a:p>
            <a:r>
              <a:rPr lang="en-US" sz="2000" dirty="0" smtClean="0"/>
              <a:t>With in a category, a submission uploaded to the 802.11 mentor server </a:t>
            </a:r>
            <a:r>
              <a:rPr lang="en-US" sz="2000" dirty="0" smtClean="0">
                <a:solidFill>
                  <a:srgbClr val="FF0000"/>
                </a:solidFill>
              </a:rPr>
              <a:t>earlier</a:t>
            </a:r>
            <a:r>
              <a:rPr lang="en-US" sz="2000" dirty="0" smtClean="0"/>
              <a:t> will get </a:t>
            </a:r>
            <a:r>
              <a:rPr lang="en-US" sz="2000" dirty="0" smtClean="0">
                <a:solidFill>
                  <a:srgbClr val="FF0000"/>
                </a:solidFill>
              </a:rPr>
              <a:t>higher priority </a:t>
            </a:r>
            <a:r>
              <a:rPr lang="en-US" sz="2000" dirty="0" smtClean="0"/>
              <a:t>for presentation</a:t>
            </a:r>
            <a:endParaRPr lang="en-US" sz="2000" dirty="0"/>
          </a:p>
          <a:p>
            <a:pPr marL="1200150" lvl="2" indent="-342900">
              <a:buFont typeface="+mj-lt"/>
              <a:buAutoNum type="arabicPeriod"/>
            </a:pPr>
            <a:endParaRPr lang="en-US" dirty="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77173</TotalTime>
  <Words>2707</Words>
  <Application>Microsoft Office PowerPoint</Application>
  <PresentationFormat>On-screen Show (4:3)</PresentationFormat>
  <Paragraphs>870</Paragraphs>
  <Slides>40</Slides>
  <Notes>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50" baseType="lpstr">
      <vt:lpstr>Malgun Gothic</vt:lpstr>
      <vt:lpstr>Monotype Sorts</vt:lpstr>
      <vt:lpstr>MS Gothic</vt:lpstr>
      <vt:lpstr>MS PGothic</vt:lpstr>
      <vt:lpstr>Neo Sans Intel</vt:lpstr>
      <vt:lpstr>Arial</vt:lpstr>
      <vt:lpstr>Calibri</vt:lpstr>
      <vt:lpstr>Times New Roman</vt:lpstr>
      <vt:lpstr>802-11-Submission</vt:lpstr>
      <vt:lpstr>Document</vt:lpstr>
      <vt:lpstr>November 2017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WUR Preamble</vt:lpstr>
      <vt:lpstr>PHY – OOK Waveform</vt:lpstr>
      <vt:lpstr>PHY - Channelization</vt:lpstr>
      <vt:lpstr>MAC Submissions 1</vt:lpstr>
      <vt:lpstr>MAC Submissions 2</vt:lpstr>
      <vt:lpstr>MAC Submissions 3 – Smart Scanning</vt:lpstr>
      <vt:lpstr>Further Optimizations - PHY</vt:lpstr>
      <vt:lpstr>Further Optimizations – MAC and Others</vt:lpstr>
      <vt:lpstr>Monday TGba Ad-hoc Meeting Agenda</vt:lpstr>
      <vt:lpstr>Agenda</vt:lpstr>
      <vt:lpstr>PowerPoint Presentation</vt:lpstr>
      <vt:lpstr>PowerPoint Presentation</vt:lpstr>
      <vt:lpstr>PowerPoint Presentation</vt:lpstr>
      <vt:lpstr>PowerPoint Presentation</vt:lpstr>
      <vt:lpstr>PowerPoint Presentation</vt:lpstr>
      <vt:lpstr>Participation in IEEE 802 Meetings</vt:lpstr>
      <vt:lpstr>IEEE-SA policy documents</vt:lpstr>
      <vt:lpstr>Current IEEE-SA Rule documents</vt:lpstr>
      <vt:lpstr>Current IEEE 802, 802.11 rules documents </vt:lpstr>
      <vt:lpstr>Summary from September 2017 Meeting and Teleconference Calls</vt:lpstr>
      <vt:lpstr>Motion - Minutes</vt:lpstr>
      <vt:lpstr>TGba Documents Review and Approval</vt:lpstr>
      <vt:lpstr>Motion: TGba Technical Editor Confirmation </vt:lpstr>
      <vt:lpstr>Presentations</vt:lpstr>
      <vt:lpstr>Motions</vt:lpstr>
      <vt:lpstr>TGba D0.1 Development Process  [doc:11-17/1592r0] </vt:lpstr>
      <vt:lpstr>TGba Timeline</vt:lpstr>
      <vt:lpstr>Goal for January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3930</cp:revision>
  <cp:lastPrinted>2014-11-04T15:04:57Z</cp:lastPrinted>
  <dcterms:created xsi:type="dcterms:W3CDTF">2007-04-17T18:10:23Z</dcterms:created>
  <dcterms:modified xsi:type="dcterms:W3CDTF">2017-11-07T04:32:42Z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