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708" r:id="rId2"/>
    <p:sldId id="678" r:id="rId3"/>
    <p:sldId id="679" r:id="rId4"/>
    <p:sldId id="656" r:id="rId5"/>
    <p:sldId id="665" r:id="rId6"/>
    <p:sldId id="666" r:id="rId7"/>
    <p:sldId id="710" r:id="rId8"/>
    <p:sldId id="711" r:id="rId9"/>
    <p:sldId id="715" r:id="rId10"/>
    <p:sldId id="762" r:id="rId11"/>
    <p:sldId id="771" r:id="rId12"/>
    <p:sldId id="773" r:id="rId13"/>
    <p:sldId id="747" r:id="rId14"/>
    <p:sldId id="774" r:id="rId15"/>
    <p:sldId id="778" r:id="rId16"/>
    <p:sldId id="769" r:id="rId17"/>
    <p:sldId id="770" r:id="rId18"/>
    <p:sldId id="750" r:id="rId19"/>
    <p:sldId id="699" r:id="rId20"/>
    <p:sldId id="700" r:id="rId21"/>
    <p:sldId id="701" r:id="rId22"/>
    <p:sldId id="702" r:id="rId23"/>
    <p:sldId id="703" r:id="rId24"/>
    <p:sldId id="727" r:id="rId25"/>
    <p:sldId id="704" r:id="rId26"/>
    <p:sldId id="705" r:id="rId27"/>
    <p:sldId id="707" r:id="rId28"/>
    <p:sldId id="719" r:id="rId29"/>
    <p:sldId id="721" r:id="rId30"/>
    <p:sldId id="761" r:id="rId31"/>
    <p:sldId id="775" r:id="rId32"/>
    <p:sldId id="726" r:id="rId33"/>
    <p:sldId id="776" r:id="rId34"/>
    <p:sldId id="777" r:id="rId35"/>
    <p:sldId id="760" r:id="rId36"/>
    <p:sldId id="694" r:id="rId37"/>
    <p:sldId id="695" r:id="rId38"/>
    <p:sldId id="740" r:id="rId39"/>
    <p:sldId id="741" r:id="rId4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89" autoAdjust="0"/>
    <p:restoredTop sz="94095" autoAdjust="0"/>
  </p:normalViewPr>
  <p:slideViewPr>
    <p:cSldViewPr>
      <p:cViewPr varScale="1">
        <p:scale>
          <a:sx n="66" d="100"/>
          <a:sy n="66" d="100"/>
        </p:scale>
        <p:origin x="1220" y="40"/>
      </p:cViewPr>
      <p:guideLst>
        <p:guide orient="horz" pos="2160"/>
        <p:guide pos="2880"/>
      </p:guideLst>
    </p:cSldViewPr>
  </p:slideViewPr>
  <p:outlineViewPr>
    <p:cViewPr>
      <p:scale>
        <a:sx n="50" d="100"/>
        <a:sy n="50" d="100"/>
      </p:scale>
      <p:origin x="0" y="-3712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37</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802.11-17/1549r2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446"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2017-11-05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Preamble</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455478282"/>
              </p:ext>
            </p:extLst>
          </p:nvPr>
        </p:nvGraphicFramePr>
        <p:xfrm>
          <a:off x="152399" y="2402086"/>
          <a:ext cx="8853766" cy="3243464"/>
        </p:xfrm>
        <a:graphic>
          <a:graphicData uri="http://schemas.openxmlformats.org/drawingml/2006/table">
            <a:tbl>
              <a:tblPr/>
              <a:tblGrid>
                <a:gridCol w="733498"/>
                <a:gridCol w="733498"/>
                <a:gridCol w="3159468"/>
                <a:gridCol w="1023800"/>
                <a:gridCol w="814636"/>
                <a:gridCol w="814636"/>
                <a:gridCol w="1574230"/>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17-1611r0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 </a:t>
                      </a:r>
                      <a:r>
                        <a:rPr lang="en-US" sz="1400" b="0" i="0" u="none" strike="noStrike" dirty="0" smtClean="0">
                          <a:solidFill>
                            <a:srgbClr val="00B050"/>
                          </a:solidFill>
                          <a:effectLst/>
                          <a:latin typeface="Calibri" panose="020F0502020204030204" pitchFamily="34" charset="0"/>
                        </a:rPr>
                        <a:t>design </a:t>
                      </a:r>
                      <a:r>
                        <a:rPr lang="en-US" sz="1400" b="0" i="0" u="none" strike="noStrike" dirty="0" smtClean="0">
                          <a:solidFill>
                            <a:srgbClr val="FFC000"/>
                          </a:solidFill>
                          <a:effectLst/>
                          <a:latin typeface="Calibri" panose="020F0502020204030204" pitchFamily="34" charset="0"/>
                        </a:rPr>
                        <a:t>(SP deferred)</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Eunsung</a:t>
                      </a:r>
                      <a:r>
                        <a:rPr lang="en-US" sz="1400" b="0" i="0" u="none" strike="noStrike" dirty="0">
                          <a:solidFill>
                            <a:srgbClr val="00B050"/>
                          </a:solidFill>
                          <a:effectLst/>
                          <a:latin typeface="Calibri" panose="020F0502020204030204" pitchFamily="34" charset="0"/>
                        </a:rPr>
                        <a:t>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Preamble studies to indicate different data </a:t>
                      </a:r>
                      <a:r>
                        <a:rPr lang="en-US" sz="1400" b="0" i="0" u="none" strike="noStrike" dirty="0" smtClean="0">
                          <a:solidFill>
                            <a:srgbClr val="00B050"/>
                          </a:solidFill>
                          <a:effectLst/>
                          <a:latin typeface="Calibri" panose="020F0502020204030204" pitchFamily="34" charset="0"/>
                        </a:rPr>
                        <a:t>rates </a:t>
                      </a:r>
                      <a:r>
                        <a:rPr lang="en-US" sz="1400" b="0" i="0" u="none" strike="noStrike" dirty="0" smtClean="0">
                          <a:solidFill>
                            <a:srgbClr val="FFC000"/>
                          </a:solidFill>
                          <a:effectLst/>
                          <a:latin typeface="Calibri" panose="020F0502020204030204" pitchFamily="34" charset="0"/>
                        </a:rPr>
                        <a:t>(SP deferred)</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Shahrnaz</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Azizi</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Dual sync designs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Steve Shellhammer</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17-1618r0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dual sync design and </a:t>
                      </a:r>
                      <a:r>
                        <a:rPr lang="en-US" sz="1400" b="0" i="0" u="none" strike="noStrike" dirty="0" smtClean="0">
                          <a:solidFill>
                            <a:srgbClr val="00B050"/>
                          </a:solidFill>
                          <a:effectLst/>
                          <a:latin typeface="Calibri" panose="020F0502020204030204" pitchFamily="34" charset="0"/>
                        </a:rPr>
                        <a:t>performance </a:t>
                      </a:r>
                      <a:r>
                        <a:rPr lang="en-US" sz="1400" b="0" i="0" u="none" strike="noStrike" dirty="0" smtClean="0">
                          <a:solidFill>
                            <a:srgbClr val="FFC000"/>
                          </a:solidFill>
                          <a:effectLst/>
                          <a:latin typeface="Calibri" panose="020F0502020204030204" pitchFamily="34" charset="0"/>
                        </a:rPr>
                        <a:t>(SP deferred)</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Rui</a:t>
                      </a:r>
                      <a:r>
                        <a:rPr lang="en-US" sz="1400" b="0" i="0" u="none" strike="noStrike" dirty="0">
                          <a:solidFill>
                            <a:srgbClr val="00B050"/>
                          </a:solidFill>
                          <a:effectLst/>
                          <a:latin typeface="Calibri" panose="020F0502020204030204" pitchFamily="34" charset="0"/>
                        </a:rPr>
                        <a:t> Cao</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17-1624r0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Preamble structure based on analysis of power consumption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A simple WUR preamble design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 Jia</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17-1665r0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128 us preamble </a:t>
                      </a:r>
                      <a:r>
                        <a:rPr lang="en-US" sz="1400" b="0" i="0" u="none" strike="noStrike" dirty="0" smtClean="0">
                          <a:solidFill>
                            <a:srgbClr val="000000"/>
                          </a:solidFill>
                          <a:effectLst/>
                          <a:latin typeface="Calibri" panose="020F0502020204030204" pitchFamily="34" charset="0"/>
                        </a:rPr>
                        <a:t>design (after 17/1673)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Dennis </a:t>
                      </a:r>
                      <a:r>
                        <a:rPr lang="en-US" sz="1400" b="0" i="0" u="none" strike="noStrike" dirty="0" err="1">
                          <a:solidFill>
                            <a:srgbClr val="000000"/>
                          </a:solidFill>
                          <a:effectLst/>
                          <a:latin typeface="Calibri" panose="020F0502020204030204" pitchFamily="34" charset="0"/>
                        </a:rPr>
                        <a:t>Sundman</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sync preamble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4284739027"/>
              </p:ext>
            </p:extLst>
          </p:nvPr>
        </p:nvGraphicFramePr>
        <p:xfrm>
          <a:off x="152398" y="2613393"/>
          <a:ext cx="8839202" cy="2723811"/>
        </p:xfrm>
        <a:graphic>
          <a:graphicData uri="http://schemas.openxmlformats.org/drawingml/2006/table">
            <a:tbl>
              <a:tblPr/>
              <a:tblGrid>
                <a:gridCol w="845043"/>
                <a:gridCol w="845043"/>
                <a:gridCol w="3057819"/>
                <a:gridCol w="990861"/>
                <a:gridCol w="788427"/>
                <a:gridCol w="788427"/>
                <a:gridCol w="1523582"/>
              </a:tblGrid>
              <a:tr h="281648">
                <a:tc>
                  <a:txBody>
                    <a:bodyPr/>
                    <a:lstStyle/>
                    <a:p>
                      <a:pPr algn="ctr" fontAlgn="b"/>
                      <a:r>
                        <a:rPr lang="en-US" sz="1400" b="0" i="0" u="none" strike="noStrike" dirty="0" smtClean="0">
                          <a:solidFill>
                            <a:srgbClr val="FFFFFF"/>
                          </a:solidFill>
                          <a:effectLst/>
                          <a:latin typeface="Calibri" panose="020F0502020204030204" pitchFamily="34" charset="0"/>
                        </a:rPr>
                        <a:t>Order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17-1612r0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Symbol structure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17-1613r0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13 length sequence for OOK waveform generation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 generation for high data rate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6</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17-1616r0</a:t>
                      </a:r>
                    </a:p>
                  </a:txBody>
                  <a:tcPr marL="5383" marR="5383" marT="5383" marB="0" anchor="ctr">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WUR blank GI performance studies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17-1634r0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Optimizating OOK waveform for high data rate WUS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InterDigital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 (optimization)</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17-1673r0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Partial OOK - generalizing the Blank GI idea</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1831850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 Channelization</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631905518"/>
              </p:ext>
            </p:extLst>
          </p:nvPr>
        </p:nvGraphicFramePr>
        <p:xfrm>
          <a:off x="176319" y="2590800"/>
          <a:ext cx="8791361" cy="707519"/>
        </p:xfrm>
        <a:graphic>
          <a:graphicData uri="http://schemas.openxmlformats.org/drawingml/2006/table">
            <a:tbl>
              <a:tblPr/>
              <a:tblGrid>
                <a:gridCol w="721600"/>
                <a:gridCol w="721600"/>
                <a:gridCol w="3142953"/>
                <a:gridCol w="1018448"/>
                <a:gridCol w="810379"/>
                <a:gridCol w="810379"/>
                <a:gridCol w="1566002"/>
              </a:tblGrid>
              <a:tr h="275416">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chemeClr val="tx1">
                        <a:lumMod val="65000"/>
                        <a:lumOff val="35000"/>
                      </a:schemeClr>
                    </a:solidFill>
                  </a:tcPr>
                </a:tc>
              </a:tr>
              <a:tr h="407600">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17-1651r0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channel issue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Channelization</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639929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1</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frame format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115373855"/>
              </p:ext>
            </p:extLst>
          </p:nvPr>
        </p:nvGraphicFramePr>
        <p:xfrm>
          <a:off x="304801" y="2209800"/>
          <a:ext cx="8781307" cy="2280746"/>
        </p:xfrm>
        <a:graphic>
          <a:graphicData uri="http://schemas.openxmlformats.org/drawingml/2006/table">
            <a:tbl>
              <a:tblPr/>
              <a:tblGrid>
                <a:gridCol w="732511"/>
                <a:gridCol w="801688"/>
                <a:gridCol w="3099732"/>
                <a:gridCol w="1004442"/>
                <a:gridCol w="799234"/>
                <a:gridCol w="799234"/>
                <a:gridCol w="1544466"/>
              </a:tblGrid>
              <a:tr h="276167">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17-1635r0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Solving status mismatch</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Rojan Chitrakar</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17-1356r2</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PS operation for duty cycle STAs follow-up (SP and updates)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Jeongki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17-1638r0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 follow-up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Joengki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 follow-up</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Alfred </a:t>
                      </a:r>
                      <a:r>
                        <a:rPr lang="en-US" sz="1400" b="0" i="0" u="none" strike="noStrike" dirty="0" err="1">
                          <a:solidFill>
                            <a:srgbClr val="000000"/>
                          </a:solidFill>
                          <a:effectLst/>
                          <a:latin typeface="Calibri" panose="020F0502020204030204" pitchFamily="34" charset="0"/>
                        </a:rPr>
                        <a:t>Asterjadhi</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17-1703r0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Considerations</a:t>
                      </a:r>
                      <a:r>
                        <a:rPr lang="en-US" sz="1400" b="0" i="0" u="none" strike="noStrike" baseline="0" dirty="0" smtClean="0">
                          <a:solidFill>
                            <a:srgbClr val="000000"/>
                          </a:solidFill>
                          <a:effectLst/>
                          <a:latin typeface="Calibri" panose="020F0502020204030204" pitchFamily="34" charset="0"/>
                        </a:rPr>
                        <a:t> on WUP types</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Jinsoo</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Ahn</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Yonsei</a:t>
                      </a:r>
                      <a:r>
                        <a:rPr lang="en-US" sz="1400" b="0" i="0" u="none" strike="noStrike" dirty="0" smtClean="0">
                          <a:solidFill>
                            <a:srgbClr val="000000"/>
                          </a:solidFill>
                          <a:effectLst/>
                          <a:latin typeface="Calibri" panose="020F0502020204030204" pitchFamily="34" charset="0"/>
                        </a:rPr>
                        <a:t> Univ.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bl>
          </a:graphicData>
        </a:graphic>
      </p:graphicFrame>
      <p:sp>
        <p:nvSpPr>
          <p:cNvPr id="12" name="Rectangle 11"/>
          <p:cNvSpPr/>
          <p:nvPr/>
        </p:nvSpPr>
        <p:spPr>
          <a:xfrm>
            <a:off x="152400" y="4544226"/>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Action frame</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713573097"/>
              </p:ext>
            </p:extLst>
          </p:nvPr>
        </p:nvGraphicFramePr>
        <p:xfrm>
          <a:off x="304801" y="5181600"/>
          <a:ext cx="8712131" cy="1082949"/>
        </p:xfrm>
        <a:graphic>
          <a:graphicData uri="http://schemas.openxmlformats.org/drawingml/2006/table">
            <a:tbl>
              <a:tblPr/>
              <a:tblGrid>
                <a:gridCol w="718584"/>
                <a:gridCol w="718584"/>
                <a:gridCol w="3111646"/>
                <a:gridCol w="1008303"/>
                <a:gridCol w="802306"/>
                <a:gridCol w="802306"/>
                <a:gridCol w="1550402"/>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17-1302r3</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mode operation prodecures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Action frame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Action frame format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Po-Kai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Action frame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2</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MAC operation</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Content Placeholder 6"/>
          <p:cNvGraphicFramePr>
            <a:graphicFrameLocks/>
          </p:cNvGraphicFramePr>
          <p:nvPr>
            <p:extLst>
              <p:ext uri="{D42A27DB-BD31-4B8C-83A1-F6EECF244321}">
                <p14:modId xmlns:p14="http://schemas.microsoft.com/office/powerpoint/2010/main" val="213237548"/>
              </p:ext>
            </p:extLst>
          </p:nvPr>
        </p:nvGraphicFramePr>
        <p:xfrm>
          <a:off x="289954" y="2176337"/>
          <a:ext cx="8597687" cy="3744711"/>
        </p:xfrm>
        <a:graphic>
          <a:graphicData uri="http://schemas.openxmlformats.org/drawingml/2006/table">
            <a:tbl>
              <a:tblPr/>
              <a:tblGrid>
                <a:gridCol w="715832"/>
                <a:gridCol w="799754"/>
                <a:gridCol w="3029155"/>
                <a:gridCol w="981572"/>
                <a:gridCol w="781037"/>
                <a:gridCol w="781037"/>
                <a:gridCol w="1509300"/>
              </a:tblGrid>
              <a:tr h="284019">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17-1607r0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synchronization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Beacon interval</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17-1657r0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 operation of </a:t>
                      </a:r>
                      <a:r>
                        <a:rPr lang="en-US" sz="1400" b="0" i="0" u="none" strike="noStrike" dirty="0" smtClean="0">
                          <a:solidFill>
                            <a:srgbClr val="000000"/>
                          </a:solidFill>
                          <a:effectLst/>
                          <a:latin typeface="Calibri" panose="020F0502020204030204" pitchFamily="34" charset="0"/>
                        </a:rPr>
                        <a:t>WUR (same as 1652)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MAC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17-1671r0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 considerations WUR OCB</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James Lepp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BlackBerry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 operation - WUR OCB</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Discussion on WUR duty-cycle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WILUS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duty-cycle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17-1695r0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Integration of WUR to power save mode follow-up</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Enrico Ranatala</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Nokia</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17-1369r0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Power save mode transition</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Ming Gan</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latin typeface="Calibri" panose="020F0502020204030204" pitchFamily="34" charset="0"/>
                        </a:rPr>
                        <a:t>17-1684r0</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WUR guard time follow-up</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err="1" smtClean="0">
                          <a:solidFill>
                            <a:srgbClr val="000000"/>
                          </a:solidFill>
                          <a:latin typeface="Calibri" panose="020F0502020204030204" pitchFamily="34" charset="0"/>
                        </a:rPr>
                        <a:t>Woojin</a:t>
                      </a:r>
                      <a:r>
                        <a:rPr lang="en-US" sz="1400" dirty="0" smtClean="0">
                          <a:solidFill>
                            <a:srgbClr val="000000"/>
                          </a:solidFill>
                          <a:latin typeface="Calibri" panose="020F0502020204030204" pitchFamily="34" charset="0"/>
                        </a:rPr>
                        <a:t> </a:t>
                      </a:r>
                      <a:r>
                        <a:rPr lang="en-US" sz="1400" dirty="0" err="1" smtClean="0">
                          <a:solidFill>
                            <a:srgbClr val="000000"/>
                          </a:solidFill>
                          <a:latin typeface="Calibri" panose="020F0502020204030204" pitchFamily="34" charset="0"/>
                        </a:rPr>
                        <a:t>Ahn</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WILUS</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MAC operation</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17-1702r0</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Status mismatch</a:t>
                      </a:r>
                      <a:r>
                        <a:rPr lang="en-US" sz="1400" b="0" i="0" u="none" strike="noStrike" baseline="0" dirty="0" smtClean="0">
                          <a:solidFill>
                            <a:srgbClr val="000000"/>
                          </a:solidFill>
                          <a:effectLst/>
                          <a:latin typeface="Calibri" panose="020F0502020204030204" pitchFamily="34" charset="0"/>
                        </a:rPr>
                        <a:t> problem follow up</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Hanseul</a:t>
                      </a:r>
                      <a:r>
                        <a:rPr lang="en-US" sz="1400" b="0" i="0" u="none" strike="noStrike" dirty="0" smtClean="0">
                          <a:solidFill>
                            <a:srgbClr val="000000"/>
                          </a:solidFill>
                          <a:effectLst/>
                          <a:latin typeface="Calibri" panose="020F0502020204030204" pitchFamily="34" charset="0"/>
                        </a:rPr>
                        <a:t> Hong</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Yonsei</a:t>
                      </a:r>
                      <a:r>
                        <a:rPr lang="en-US" sz="1400" b="0" i="0" u="none" strike="noStrike" dirty="0" smtClean="0">
                          <a:solidFill>
                            <a:srgbClr val="000000"/>
                          </a:solidFill>
                          <a:effectLst/>
                          <a:latin typeface="Calibri" panose="020F0502020204030204" pitchFamily="34" charset="0"/>
                        </a:rPr>
                        <a:t> Univ.</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MAC operation</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r>
            </a:tbl>
          </a:graphicData>
        </a:graphic>
      </p:graphicFrame>
    </p:spTree>
    <p:extLst>
      <p:ext uri="{BB962C8B-B14F-4D97-AF65-F5344CB8AC3E}">
        <p14:creationId xmlns:p14="http://schemas.microsoft.com/office/powerpoint/2010/main" val="1594821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3 – Smart Scanning</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3761357"/>
              </p:ext>
            </p:extLst>
          </p:nvPr>
        </p:nvGraphicFramePr>
        <p:xfrm>
          <a:off x="240073" y="2438400"/>
          <a:ext cx="8663854" cy="1952538"/>
        </p:xfrm>
        <a:graphic>
          <a:graphicData uri="http://schemas.openxmlformats.org/drawingml/2006/table">
            <a:tbl>
              <a:tblPr/>
              <a:tblGrid>
                <a:gridCol w="706948"/>
                <a:gridCol w="799754"/>
                <a:gridCol w="3061257"/>
                <a:gridCol w="991975"/>
                <a:gridCol w="789313"/>
                <a:gridCol w="789313"/>
                <a:gridCol w="152529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17-1619r0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 on WUR frame for fast scanning</a:t>
                      </a: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ZTE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17-1608r1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Update on WUR discovery frame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Guoqing Li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Apple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Further consideration on smart scanning usage model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Roger Marks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17-1641r0</a:t>
                      </a:r>
                    </a:p>
                  </a:txBody>
                  <a:tcPr marL="5383" marR="5383" marT="5383" marB="0" anchor="ctr">
                    <a:lnL>
                      <a:noFill/>
                    </a:lnL>
                    <a:lnR>
                      <a:noFill/>
                    </a:lnR>
                    <a:lnT>
                      <a:noFill/>
                    </a:lnT>
                    <a:lnB>
                      <a:noFill/>
                    </a:lnB>
                  </a:tcPr>
                </a:tc>
                <a:tc>
                  <a:txBody>
                    <a:bodyPr/>
                    <a:lstStyle/>
                    <a:p>
                      <a:pPr algn="l" fontAlgn="b"/>
                      <a:r>
                        <a:rPr lang="nn-NO" sz="1400" b="0" i="0" u="none" strike="noStrike">
                          <a:solidFill>
                            <a:srgbClr val="000000"/>
                          </a:solidFill>
                          <a:effectLst/>
                          <a:latin typeface="Calibri" panose="020F0502020204030204" pitchFamily="34" charset="0"/>
                        </a:rPr>
                        <a:t>WUR frame format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BSS scanning through low power radio</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Liwen Chu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2430131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16</a:t>
            </a:fld>
            <a:endParaRPr lang="en-US" altLang="en-US"/>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340910788"/>
              </p:ext>
            </p:extLst>
          </p:nvPr>
        </p:nvGraphicFramePr>
        <p:xfrm>
          <a:off x="128337" y="3962241"/>
          <a:ext cx="8686798" cy="870556"/>
        </p:xfrm>
        <a:graphic>
          <a:graphicData uri="http://schemas.openxmlformats.org/drawingml/2006/table">
            <a:tbl>
              <a:tblPr/>
              <a:tblGrid>
                <a:gridCol w="787418"/>
                <a:gridCol w="787418"/>
                <a:gridCol w="3041928"/>
                <a:gridCol w="985712"/>
                <a:gridCol w="784329"/>
                <a:gridCol w="784329"/>
                <a:gridCol w="151566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17-1359r1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Considerations for WUR Response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Multicast WUR packets</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17-1334r0</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Vendor specific WUR frame</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Po-Kai Huang</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a:t>
                      </a:r>
                    </a:p>
                  </a:txBody>
                  <a:tcPr marL="6350" marR="6350" marT="6350" marB="0" anchor="b">
                    <a:lnL>
                      <a:noFill/>
                    </a:lnL>
                    <a:lnR>
                      <a:noFill/>
                    </a:lnR>
                    <a:lnT>
                      <a:noFill/>
                    </a:lnT>
                    <a:lnB>
                      <a:noFill/>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662558721"/>
              </p:ext>
            </p:extLst>
          </p:nvPr>
        </p:nvGraphicFramePr>
        <p:xfrm>
          <a:off x="152400" y="1943125"/>
          <a:ext cx="8686802" cy="1620037"/>
        </p:xfrm>
        <a:graphic>
          <a:graphicData uri="http://schemas.openxmlformats.org/drawingml/2006/table">
            <a:tbl>
              <a:tblPr/>
              <a:tblGrid>
                <a:gridCol w="713019"/>
                <a:gridCol w="713019"/>
                <a:gridCol w="3064037"/>
                <a:gridCol w="1047871"/>
                <a:gridCol w="800740"/>
                <a:gridCol w="800740"/>
                <a:gridCol w="1547376"/>
              </a:tblGrid>
              <a:tr h="323728">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Efficient FDMA transmission schemes for WUR WLAN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17-1666r0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False radar pulse detection on WUR signals in DFS channels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Albert van Zelst</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DFS channel issue</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17-1395r0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Simple multiplelxing of wake-up signals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bl>
          </a:graphicData>
        </a:graphic>
      </p:graphicFrame>
      <p:sp>
        <p:nvSpPr>
          <p:cNvPr id="13" name="Rectangle 12"/>
          <p:cNvSpPr/>
          <p:nvPr/>
        </p:nvSpPr>
        <p:spPr>
          <a:xfrm>
            <a:off x="134525" y="5893256"/>
            <a:ext cx="8687602" cy="307777"/>
          </a:xfrm>
          <a:prstGeom prst="rect">
            <a:avLst/>
          </a:prstGeom>
        </p:spPr>
        <p:txBody>
          <a:bodyPr wrap="square">
            <a:spAutoFit/>
          </a:bodyPr>
          <a:lstStyle/>
          <a:p>
            <a:r>
              <a:rPr lang="en-US" sz="1400" dirty="0" smtClean="0"/>
              <a:t>17-1697r0 </a:t>
            </a:r>
            <a:r>
              <a:rPr lang="en-US" sz="1400" dirty="0"/>
              <a:t>Power save scheme with fast medium sync</a:t>
            </a:r>
            <a:r>
              <a:rPr lang="en-US" sz="1400" dirty="0"/>
              <a:t> </a:t>
            </a:r>
            <a:r>
              <a:rPr lang="en-US" sz="1400" dirty="0"/>
              <a:t>Ming </a:t>
            </a:r>
            <a:r>
              <a:rPr lang="en-US" sz="1400" dirty="0" err="1"/>
              <a:t>Gan</a:t>
            </a:r>
            <a:r>
              <a:rPr lang="en-US" sz="1400" dirty="0"/>
              <a:t> </a:t>
            </a:r>
            <a:r>
              <a:rPr lang="en-US" sz="1400" dirty="0"/>
              <a:t>Huawei</a:t>
            </a:r>
            <a:r>
              <a:rPr lang="en-US" sz="1400" dirty="0"/>
              <a:t> </a:t>
            </a:r>
            <a:r>
              <a:rPr lang="en-US" sz="1400" dirty="0"/>
              <a:t>MAC</a:t>
            </a:r>
            <a:r>
              <a:rPr lang="en-US" sz="1400" dirty="0"/>
              <a:t> </a:t>
            </a:r>
            <a:r>
              <a:rPr lang="en-US" sz="1400" dirty="0"/>
              <a:t>?</a:t>
            </a:r>
            <a:r>
              <a:rPr lang="en-US" sz="1400" dirty="0"/>
              <a:t> </a:t>
            </a:r>
            <a:endParaRPr lang="en-US" sz="1400" dirty="0"/>
          </a:p>
        </p:txBody>
      </p:sp>
      <p:sp>
        <p:nvSpPr>
          <p:cNvPr id="14" name="Title 1"/>
          <p:cNvSpPr txBox="1">
            <a:spLocks/>
          </p:cNvSpPr>
          <p:nvPr/>
        </p:nvSpPr>
        <p:spPr bwMode="auto">
          <a:xfrm>
            <a:off x="146147" y="5418490"/>
            <a:ext cx="6034338" cy="618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sz="2000" u="sng" kern="0" dirty="0" smtClean="0"/>
              <a:t>Not classified</a:t>
            </a:r>
            <a:endParaRPr lang="en-US" sz="2000" u="sng" kern="0" dirty="0"/>
          </a:p>
        </p:txBody>
      </p:sp>
      <p:sp>
        <p:nvSpPr>
          <p:cNvPr id="15" name="Rectangle 14"/>
          <p:cNvSpPr/>
          <p:nvPr/>
        </p:nvSpPr>
        <p:spPr>
          <a:xfrm>
            <a:off x="160994" y="1371600"/>
            <a:ext cx="8839200" cy="646331"/>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PHY</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16" name="Rectangle 15"/>
          <p:cNvSpPr/>
          <p:nvPr/>
        </p:nvSpPr>
        <p:spPr>
          <a:xfrm>
            <a:off x="190500" y="3527217"/>
            <a:ext cx="8839200" cy="646331"/>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MAC</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12" name="Rectangle 11"/>
          <p:cNvSpPr/>
          <p:nvPr/>
        </p:nvSpPr>
        <p:spPr>
          <a:xfrm>
            <a:off x="151600" y="4806254"/>
            <a:ext cx="8839200" cy="646331"/>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Usage Model</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6" name="Rectangle 5"/>
          <p:cNvSpPr/>
          <p:nvPr/>
        </p:nvSpPr>
        <p:spPr>
          <a:xfrm>
            <a:off x="380999" y="5142903"/>
            <a:ext cx="8162925" cy="338554"/>
          </a:xfrm>
          <a:prstGeom prst="rect">
            <a:avLst/>
          </a:prstGeom>
        </p:spPr>
        <p:txBody>
          <a:bodyPr wrap="square">
            <a:spAutoFit/>
          </a:bodyPr>
          <a:lstStyle/>
          <a:p>
            <a:r>
              <a:rPr lang="en-US" sz="1600" dirty="0" smtClean="0">
                <a:solidFill>
                  <a:srgbClr val="000000"/>
                </a:solidFill>
                <a:latin typeface="Calibri" panose="020F0502020204030204" pitchFamily="34" charset="0"/>
              </a:rPr>
              <a:t>1	17-1696r0</a:t>
            </a:r>
            <a:r>
              <a:rPr lang="en-US" sz="1600" dirty="0" smtClean="0"/>
              <a:t> </a:t>
            </a:r>
            <a:r>
              <a:rPr lang="en-US" sz="1600" dirty="0">
                <a:solidFill>
                  <a:srgbClr val="000000"/>
                </a:solidFill>
                <a:latin typeface="Calibri" panose="020F0502020204030204" pitchFamily="34" charset="0"/>
              </a:rPr>
              <a:t>Distance aware wake-up operation</a:t>
            </a:r>
            <a:r>
              <a:rPr lang="en-US" sz="1600" dirty="0"/>
              <a:t> </a:t>
            </a:r>
            <a:r>
              <a:rPr lang="en-US" sz="1600" dirty="0">
                <a:solidFill>
                  <a:srgbClr val="000000"/>
                </a:solidFill>
                <a:latin typeface="Calibri" panose="020F0502020204030204" pitchFamily="34" charset="0"/>
              </a:rPr>
              <a:t>Enrico </a:t>
            </a:r>
            <a:r>
              <a:rPr lang="en-US" sz="1600" dirty="0" err="1">
                <a:solidFill>
                  <a:srgbClr val="000000"/>
                </a:solidFill>
                <a:latin typeface="Calibri" panose="020F0502020204030204" pitchFamily="34" charset="0"/>
              </a:rPr>
              <a:t>Ranatala</a:t>
            </a:r>
            <a:r>
              <a:rPr lang="en-US" sz="1600" dirty="0"/>
              <a:t> </a:t>
            </a:r>
            <a:r>
              <a:rPr lang="en-US" sz="1600" dirty="0">
                <a:solidFill>
                  <a:srgbClr val="000000"/>
                </a:solidFill>
                <a:latin typeface="Calibri" panose="020F0502020204030204" pitchFamily="34" charset="0"/>
              </a:rPr>
              <a:t>Nokia</a:t>
            </a:r>
            <a:r>
              <a:rPr lang="en-US" sz="1600" dirty="0"/>
              <a:t> </a:t>
            </a:r>
            <a:r>
              <a:rPr lang="en-US" sz="1600" dirty="0">
                <a:solidFill>
                  <a:srgbClr val="000000"/>
                </a:solidFill>
                <a:latin typeface="Calibri" panose="020F0502020204030204" pitchFamily="34" charset="0"/>
              </a:rPr>
              <a:t>Usage model</a:t>
            </a:r>
            <a:r>
              <a:rPr lang="en-US" sz="1600" dirty="0"/>
              <a:t> </a:t>
            </a:r>
          </a:p>
        </p:txBody>
      </p:sp>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dirty="0"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17</a:t>
            </a:fld>
            <a:endParaRPr lang="en-US" altLang="en-US" sz="1200" b="0" smtClean="0"/>
          </a:p>
        </p:txBody>
      </p:sp>
    </p:spTree>
    <p:extLst>
      <p:ext uri="{BB962C8B-B14F-4D97-AF65-F5344CB8AC3E}">
        <p14:creationId xmlns:p14="http://schemas.microsoft.com/office/powerpoint/2010/main" val="19082330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September 2017 meeting</a:t>
            </a:r>
          </a:p>
          <a:p>
            <a:pPr lvl="1"/>
            <a:r>
              <a:rPr lang="en-US" altLang="en-US" sz="1300" dirty="0" smtClean="0"/>
              <a:t>Motion: September 2017 meeting (</a:t>
            </a:r>
            <a:r>
              <a:rPr lang="en-US" altLang="en-US" sz="1300" dirty="0">
                <a:hlinkClick r:id="rId2"/>
              </a:rPr>
              <a:t>doc: IEEE </a:t>
            </a:r>
            <a:r>
              <a:rPr lang="en-US" altLang="en-US" sz="1300" dirty="0" smtClean="0">
                <a:hlinkClick r:id="rId2"/>
              </a:rPr>
              <a:t>802.11-17/1522r2</a:t>
            </a:r>
            <a:r>
              <a:rPr lang="en-US" altLang="en-US" sz="1300" dirty="0" smtClean="0"/>
              <a:t>) and teleconference minutes (doc: IEEE 802.11-17/1594r1)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technical editor confirmation</a:t>
            </a:r>
          </a:p>
          <a:p>
            <a:pPr lvl="1"/>
            <a:r>
              <a:rPr lang="en-US" altLang="en-US" sz="1300" dirty="0" smtClean="0"/>
              <a:t>Presentations, Recess</a:t>
            </a:r>
          </a:p>
          <a:p>
            <a:r>
              <a:rPr lang="en-US" altLang="en-US" sz="1300" dirty="0" smtClean="0"/>
              <a:t>Tuesday: AM1, PM1, EVE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a:t>Wednesday: </a:t>
            </a:r>
            <a:r>
              <a:rPr lang="en-US" altLang="en-US" sz="1300" dirty="0" smtClean="0"/>
              <a:t>PM1 </a:t>
            </a:r>
            <a:r>
              <a:rPr lang="en-US" altLang="en-US" sz="1300" dirty="0"/>
              <a:t>(2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Identify </a:t>
            </a:r>
            <a:r>
              <a:rPr lang="en-US" altLang="en-US" sz="1300" dirty="0" err="1"/>
              <a:t>subclauses</a:t>
            </a:r>
            <a:r>
              <a:rPr lang="en-US" altLang="en-US" sz="1300" dirty="0"/>
              <a:t> that have enough details to start writing draft text based on </a:t>
            </a:r>
            <a:r>
              <a:rPr lang="en-US" altLang="en-US" sz="1300" dirty="0" err="1"/>
              <a:t>TGba</a:t>
            </a:r>
            <a:r>
              <a:rPr lang="en-US" altLang="en-US" sz="1300" dirty="0"/>
              <a:t> SFD (11-17/575r5</a:t>
            </a:r>
            <a:r>
              <a:rPr lang="en-US" altLang="en-US" sz="1300" dirty="0" smtClean="0"/>
              <a:t>) and the motions passed</a:t>
            </a:r>
            <a:endParaRPr lang="en-US" altLang="en-US" sz="1300" dirty="0"/>
          </a:p>
          <a:p>
            <a:pPr lvl="2"/>
            <a:r>
              <a:rPr lang="en-US" altLang="en-US" sz="1300" dirty="0"/>
              <a:t>Call for </a:t>
            </a:r>
            <a:r>
              <a:rPr lang="en-US" altLang="en-US" sz="1300" dirty="0" smtClean="0"/>
              <a:t>volunteers</a:t>
            </a:r>
            <a:endParaRPr lang="en-US" altLang="en-US" sz="1300" dirty="0"/>
          </a:p>
          <a:p>
            <a:pPr lvl="1"/>
            <a:r>
              <a:rPr lang="en-US" altLang="en-US" sz="1300" dirty="0" smtClean="0"/>
              <a:t>Presentations, 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January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19</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Orlando, Florida, USA</a:t>
            </a:r>
          </a:p>
          <a:p>
            <a:pPr algn="ctr">
              <a:lnSpc>
                <a:spcPct val="90000"/>
              </a:lnSpc>
              <a:buFontTx/>
              <a:buNone/>
            </a:pPr>
            <a:r>
              <a:rPr lang="en-US" altLang="en-US" sz="3200" dirty="0" smtClean="0">
                <a:cs typeface="Times New Roman" panose="02020603050405020304" pitchFamily="18" charset="0"/>
              </a:rPr>
              <a:t>November 5-10,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r>
              <a:rPr lang="en-US" altLang="en-US" sz="2000" dirty="0"/>
              <a:t>Approved </a:t>
            </a:r>
            <a:r>
              <a:rPr lang="en-US" altLang="en-US" sz="2000" dirty="0" err="1"/>
              <a:t>TGba</a:t>
            </a:r>
            <a:r>
              <a:rPr lang="en-US" altLang="en-US" sz="2000" dirty="0"/>
              <a:t> Spec Framework Document (SFD) </a:t>
            </a:r>
          </a:p>
          <a:p>
            <a:pPr lvl="1"/>
            <a:r>
              <a:rPr lang="en-US" altLang="en-US" sz="1800" dirty="0"/>
              <a:t>IEEE 802.11-17/575r3</a:t>
            </a:r>
          </a:p>
          <a:p>
            <a:r>
              <a:rPr lang="en-US" altLang="en-US" sz="2000" dirty="0"/>
              <a:t>Reviewed and approved </a:t>
            </a:r>
            <a:r>
              <a:rPr lang="en-US" altLang="en-US" sz="2000" dirty="0" err="1"/>
              <a:t>TGba</a:t>
            </a:r>
            <a:r>
              <a:rPr lang="en-US" altLang="en-US" sz="2000" dirty="0"/>
              <a:t> task group documents</a:t>
            </a:r>
          </a:p>
          <a:p>
            <a:pPr lvl="1"/>
            <a:r>
              <a:rPr lang="en-US" altLang="en-US" sz="1800" dirty="0"/>
              <a:t>Usage model document</a:t>
            </a:r>
          </a:p>
          <a:p>
            <a:pPr lvl="1"/>
            <a:r>
              <a:rPr lang="en-US" altLang="en-US" sz="1800" dirty="0"/>
              <a:t>Simulation Scenarios and Evaluation Methodology Document</a:t>
            </a:r>
          </a:p>
          <a:p>
            <a:r>
              <a:rPr lang="en-US" altLang="en-US" sz="2000" dirty="0"/>
              <a:t>Reviewed and revised the TG timeline</a:t>
            </a:r>
          </a:p>
          <a:p>
            <a:pPr lvl="1"/>
            <a:r>
              <a:rPr lang="en-US" altLang="en-US" sz="1800" dirty="0"/>
              <a:t>Draft 0.1 in January 2018, Draft 1.0 in May 2018</a:t>
            </a:r>
          </a:p>
          <a:p>
            <a:r>
              <a:rPr lang="en-US" altLang="en-US" sz="2000" dirty="0" smtClean="0"/>
              <a:t>Teleconference calls</a:t>
            </a:r>
          </a:p>
          <a:p>
            <a:pPr lvl="1"/>
            <a:r>
              <a:rPr lang="en-US" altLang="en-US" sz="1600" dirty="0" smtClean="0"/>
              <a:t>Reviewed </a:t>
            </a:r>
            <a:r>
              <a:rPr lang="en-US" altLang="en-US" sz="1600" dirty="0" err="1" smtClean="0"/>
              <a:t>TGba</a:t>
            </a:r>
            <a:r>
              <a:rPr lang="en-US" altLang="en-US" sz="1600" dirty="0" smtClean="0"/>
              <a:t> D0.0 (17/1593r0) and </a:t>
            </a:r>
            <a:r>
              <a:rPr lang="en-US" altLang="en-US" sz="1600" dirty="0" err="1" smtClean="0"/>
              <a:t>TGba</a:t>
            </a:r>
            <a:r>
              <a:rPr lang="en-US" altLang="en-US" sz="1600" dirty="0" smtClean="0"/>
              <a:t> D0.1 development process (17/1592r0)</a:t>
            </a:r>
          </a:p>
          <a:p>
            <a:pPr lvl="1"/>
            <a:r>
              <a:rPr lang="en-US" altLang="en-US" sz="1600" dirty="0" smtClean="0"/>
              <a:t>4 technical presentations</a:t>
            </a:r>
            <a:endParaRPr lang="en-US" altLang="en-US" sz="1600" dirty="0"/>
          </a:p>
          <a:p>
            <a:r>
              <a:rPr lang="en-US" altLang="en-US" sz="2000" dirty="0"/>
              <a:t>Agenda: see doc.: IEEE 802.11-17/1223r9</a:t>
            </a:r>
          </a:p>
          <a:p>
            <a:endParaRPr lang="en-US" altLang="en-US" sz="14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2017 meeting [</a:t>
            </a:r>
            <a:r>
              <a:rPr lang="en-US" altLang="en-US" dirty="0" smtClean="0">
                <a:hlinkClick r:id="rId2"/>
              </a:rPr>
              <a:t>doc: IEEE 802.11-17/1522r2</a:t>
            </a:r>
            <a:r>
              <a:rPr lang="en-US" altLang="en-US" dirty="0" smtClean="0"/>
              <a:t>] and teleconference calls [doc: IEEE 802.11-17/1594r1]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2017 session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 - Monday PM2</a:t>
            </a:r>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err="1" smtClean="0"/>
              <a:t>TGba</a:t>
            </a:r>
            <a:r>
              <a:rPr lang="en-US" dirty="0" smtClean="0"/>
              <a:t> Technical Editor Confirmation </a:t>
            </a:r>
            <a:endParaRPr lang="en-US" dirty="0"/>
          </a:p>
        </p:txBody>
      </p:sp>
      <p:sp>
        <p:nvSpPr>
          <p:cNvPr id="3" name="Content Placeholder 2"/>
          <p:cNvSpPr>
            <a:spLocks noGrp="1"/>
          </p:cNvSpPr>
          <p:nvPr>
            <p:ph idx="1"/>
          </p:nvPr>
        </p:nvSpPr>
        <p:spPr/>
        <p:txBody>
          <a:bodyPr/>
          <a:lstStyle/>
          <a:p>
            <a:r>
              <a:rPr lang="en-US" dirty="0" smtClean="0"/>
              <a:t>Move to confirm Po-Kai Huang as the technical editor of </a:t>
            </a:r>
            <a:r>
              <a:rPr lang="en-US" dirty="0" err="1" smtClean="0"/>
              <a:t>TGba</a:t>
            </a:r>
            <a:endParaRPr lang="en-US" dirty="0" smtClean="0"/>
          </a:p>
          <a:p>
            <a:endParaRPr lang="en-US" dirty="0"/>
          </a:p>
          <a:p>
            <a:pPr lvl="1"/>
            <a:r>
              <a:rPr lang="en-US" b="0" dirty="0" smtClean="0"/>
              <a:t>Move:</a:t>
            </a:r>
          </a:p>
          <a:p>
            <a:pPr lvl="1"/>
            <a:r>
              <a:rPr lang="en-US" b="0" dirty="0" smtClean="0"/>
              <a:t>Second:</a:t>
            </a:r>
          </a:p>
          <a:p>
            <a:pPr lvl="1"/>
            <a:r>
              <a:rPr lang="en-US" b="0" dirty="0" smtClean="0"/>
              <a:t>Result:</a:t>
            </a:r>
            <a:endParaRPr lang="en-US" b="0"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666025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33</a:t>
            </a:fld>
            <a:endParaRPr lang="en-US" altLang="en-US" sz="1200" b="0" smtClean="0"/>
          </a:p>
        </p:txBody>
      </p:sp>
      <p:sp>
        <p:nvSpPr>
          <p:cNvPr id="6" name="Rectangle 5"/>
          <p:cNvSpPr/>
          <p:nvPr/>
        </p:nvSpPr>
        <p:spPr>
          <a:xfrm>
            <a:off x="76200" y="1787525"/>
            <a:ext cx="8991600" cy="2062103"/>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solidFill>
                  <a:srgbClr val="00B050"/>
                </a:solidFill>
              </a:rPr>
              <a:t/>
            </a:r>
            <a:br>
              <a:rPr lang="en-US" sz="1600" dirty="0">
                <a:solidFill>
                  <a:srgbClr val="00B050"/>
                </a:solidFill>
              </a:rPr>
            </a:br>
            <a:endParaRPr lang="en-US" sz="1600" dirty="0" smtClean="0">
              <a:solidFill>
                <a:srgbClr val="00B050"/>
              </a:solidFill>
            </a:endParaRPr>
          </a:p>
          <a:p>
            <a:pPr marL="342900" indent="-342900">
              <a:buFont typeface="+mj-lt"/>
              <a:buAutoNum type="arabicPeriod"/>
            </a:pPr>
            <a:endParaRPr lang="en-US" sz="1600" dirty="0">
              <a:solidFill>
                <a:srgbClr val="00B050"/>
              </a:solidFill>
            </a:endParaRPr>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t>TGba</a:t>
            </a:r>
            <a:r>
              <a:rPr lang="en-US" altLang="en-US" dirty="0" smtClean="0"/>
              <a:t> D0.1 Development Process </a:t>
            </a:r>
            <a:br>
              <a:rPr lang="en-US" altLang="en-US" dirty="0" smtClean="0"/>
            </a:br>
            <a:r>
              <a:rPr lang="en-US" altLang="en-US" dirty="0" smtClean="0"/>
              <a:t>[doc:11-17/1592r0] </a:t>
            </a:r>
            <a:endParaRPr lang="en-US" dirty="0"/>
          </a:p>
        </p:txBody>
      </p:sp>
      <p:sp>
        <p:nvSpPr>
          <p:cNvPr id="6" name="Content Placeholder 5"/>
          <p:cNvSpPr>
            <a:spLocks noGrp="1"/>
          </p:cNvSpPr>
          <p:nvPr>
            <p:ph idx="1"/>
          </p:nvPr>
        </p:nvSpPr>
        <p:spPr/>
        <p:txBody>
          <a:bodyPr/>
          <a:lstStyle/>
          <a:p>
            <a:r>
              <a:rPr lang="en-US" altLang="en-US" dirty="0"/>
              <a:t>Identify </a:t>
            </a:r>
            <a:r>
              <a:rPr lang="en-US" altLang="en-US" dirty="0" err="1"/>
              <a:t>subclauses</a:t>
            </a:r>
            <a:r>
              <a:rPr lang="en-US" altLang="en-US" dirty="0"/>
              <a:t> that have enough details to start writing draft text based on </a:t>
            </a:r>
            <a:r>
              <a:rPr lang="en-US" altLang="en-US" dirty="0" err="1"/>
              <a:t>TGba</a:t>
            </a:r>
            <a:r>
              <a:rPr lang="en-US" altLang="en-US" dirty="0"/>
              <a:t> SFD (11-17/575r5) and the motions passed</a:t>
            </a:r>
          </a:p>
          <a:p>
            <a:endParaRPr lang="en-US" altLang="en-US" dirty="0" smtClean="0"/>
          </a:p>
          <a:p>
            <a:r>
              <a:rPr lang="en-US" altLang="en-US" dirty="0" smtClean="0"/>
              <a:t> Call for volunteers to write draft text for the identified </a:t>
            </a:r>
            <a:r>
              <a:rPr lang="en-US" altLang="en-US" dirty="0" err="1" smtClean="0"/>
              <a:t>subclauses</a:t>
            </a:r>
            <a:r>
              <a:rPr lang="en-US" altLang="en-US" dirty="0" smtClean="0"/>
              <a:t> by end of Nov. F2F meeting</a:t>
            </a:r>
            <a:br>
              <a:rPr lang="en-US" altLang="en-US" dirty="0" smtClean="0"/>
            </a:br>
            <a:endParaRPr lang="en-US" dirty="0"/>
          </a:p>
        </p:txBody>
      </p:sp>
      <p:sp>
        <p:nvSpPr>
          <p:cNvPr id="3" name="Date Placeholder 2"/>
          <p:cNvSpPr>
            <a:spLocks noGrp="1"/>
          </p:cNvSpPr>
          <p:nvPr>
            <p:ph type="dt" sz="half" idx="10"/>
          </p:nvPr>
        </p:nvSpPr>
        <p:spPr/>
        <p:txBody>
          <a:bodyPr/>
          <a:lstStyle/>
          <a:p>
            <a:r>
              <a:rPr lang="en-US" smtClean="0"/>
              <a:t>November 2017</a:t>
            </a:r>
            <a:endParaRPr lang="en-US" dirty="0"/>
          </a:p>
        </p:txBody>
      </p:sp>
      <p:sp>
        <p:nvSpPr>
          <p:cNvPr id="4" name="Footer Placeholder 3"/>
          <p:cNvSpPr>
            <a:spLocks noGrp="1"/>
          </p:cNvSpPr>
          <p:nvPr>
            <p:ph type="ftr" sz="quarter" idx="11"/>
          </p:nvPr>
        </p:nvSpPr>
        <p:spPr/>
        <p:txBody>
          <a:bodyPr/>
          <a:lstStyle/>
          <a:p>
            <a:r>
              <a:rPr lang="en-US" smtClean="0"/>
              <a:t>Minyoung Park (Samsung)</a:t>
            </a:r>
            <a:endParaRPr lang="en-US"/>
          </a:p>
        </p:txBody>
      </p:sp>
      <p:sp>
        <p:nvSpPr>
          <p:cNvPr id="5" name="Slide Number Placeholder 4"/>
          <p:cNvSpPr>
            <a:spLocks noGrp="1"/>
          </p:cNvSpPr>
          <p:nvPr>
            <p:ph type="sldNum" sz="quarter" idx="12"/>
          </p:nvPr>
        </p:nvSpPr>
        <p:spPr/>
        <p:txBody>
          <a:bodyPr/>
          <a:lstStyle/>
          <a:p>
            <a:r>
              <a:rPr lang="en-US" altLang="en-US" smtClean="0"/>
              <a:t>Slide </a:t>
            </a:r>
            <a:fld id="{A2D159C0-1697-4662-BECF-0324D4AA669F}" type="slidenum">
              <a:rPr lang="en-US" altLang="en-US" smtClean="0"/>
              <a:pPr/>
              <a:t>34</a:t>
            </a:fld>
            <a:endParaRPr lang="en-US" altLang="en-US"/>
          </a:p>
        </p:txBody>
      </p:sp>
    </p:spTree>
    <p:extLst>
      <p:ext uri="{BB962C8B-B14F-4D97-AF65-F5344CB8AC3E}">
        <p14:creationId xmlns:p14="http://schemas.microsoft.com/office/powerpoint/2010/main" val="16619657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35</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444750"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 (1 hour each)</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37</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38</a:t>
            </a:fld>
            <a:endParaRPr lang="en-US" altLang="en-US" sz="1200" b="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39</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47897815"/>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sz="2000" dirty="0" err="1" smtClean="0"/>
              <a:t>TGba</a:t>
            </a:r>
            <a:r>
              <a:rPr lang="en-US" altLang="en-US" sz="2000" dirty="0" smtClean="0"/>
              <a:t> technical editor confirmation</a:t>
            </a:r>
          </a:p>
          <a:p>
            <a:pPr>
              <a:defRPr/>
            </a:pPr>
            <a:r>
              <a:rPr lang="en-US" altLang="en-US" sz="2000" dirty="0" smtClean="0"/>
              <a:t>Review </a:t>
            </a:r>
            <a:r>
              <a:rPr lang="en-US" altLang="en-US" sz="2000" dirty="0"/>
              <a:t>technical presentations</a:t>
            </a:r>
          </a:p>
          <a:p>
            <a:pPr lvl="1">
              <a:defRPr/>
            </a:pPr>
            <a:r>
              <a:rPr lang="en-US" altLang="en-US" sz="1800" dirty="0" smtClean="0"/>
              <a:t>Give higher priority </a:t>
            </a:r>
            <a:r>
              <a:rPr lang="en-US" altLang="en-US" sz="1800" dirty="0"/>
              <a:t>to </a:t>
            </a:r>
            <a:r>
              <a:rPr lang="en-US" altLang="en-US" sz="1800" dirty="0" smtClean="0"/>
              <a:t>submissions that discuss the basic </a:t>
            </a:r>
            <a:r>
              <a:rPr lang="en-US" altLang="en-US" sz="1800" dirty="0"/>
              <a:t>operation of </a:t>
            </a:r>
            <a:r>
              <a:rPr lang="en-US" altLang="en-US" sz="1800" dirty="0" smtClean="0"/>
              <a:t>WUR</a:t>
            </a:r>
          </a:p>
          <a:p>
            <a:pPr lvl="2">
              <a:defRPr/>
            </a:pPr>
            <a:r>
              <a:rPr lang="en-US" altLang="en-US" sz="1600" dirty="0" smtClean="0"/>
              <a:t>WUR preamble design</a:t>
            </a:r>
          </a:p>
          <a:p>
            <a:pPr lvl="2">
              <a:defRPr/>
            </a:pPr>
            <a:r>
              <a:rPr lang="en-US" altLang="en-US" sz="1600" dirty="0" smtClean="0"/>
              <a:t>WUR waveform design for 62.5 kbps data rate</a:t>
            </a:r>
          </a:p>
          <a:p>
            <a:pPr lvl="2">
              <a:defRPr/>
            </a:pPr>
            <a:r>
              <a:rPr lang="en-US" altLang="en-US" sz="1600" dirty="0" smtClean="0"/>
              <a:t>WUR packet format</a:t>
            </a:r>
          </a:p>
          <a:p>
            <a:pPr lvl="2">
              <a:defRPr/>
            </a:pPr>
            <a:r>
              <a:rPr lang="en-US" altLang="en-US" sz="1600" dirty="0" smtClean="0"/>
              <a:t>Unicast WUR packet transmission and reception</a:t>
            </a:r>
          </a:p>
          <a:p>
            <a:pPr>
              <a:defRPr/>
            </a:pPr>
            <a:r>
              <a:rPr lang="en-US" altLang="en-US" sz="2000" dirty="0"/>
              <a:t>Identify </a:t>
            </a:r>
            <a:r>
              <a:rPr lang="en-US" altLang="en-US" sz="2000" dirty="0" err="1"/>
              <a:t>subclauses</a:t>
            </a:r>
            <a:r>
              <a:rPr lang="en-US" altLang="en-US" sz="2000" dirty="0"/>
              <a:t> that have enough details to start writing draft text based on </a:t>
            </a:r>
            <a:r>
              <a:rPr lang="en-US" altLang="en-US" sz="2000" dirty="0" err="1"/>
              <a:t>TGba</a:t>
            </a:r>
            <a:r>
              <a:rPr lang="en-US" altLang="en-US" sz="2000" dirty="0"/>
              <a:t> SFD (11-17/575r5</a:t>
            </a:r>
            <a:r>
              <a:rPr lang="en-US" altLang="en-US" sz="2000" dirty="0" smtClean="0"/>
              <a:t>)</a:t>
            </a:r>
          </a:p>
          <a:p>
            <a:pPr lvl="1">
              <a:defRPr/>
            </a:pPr>
            <a:r>
              <a:rPr lang="en-US" altLang="en-US" sz="1600" dirty="0"/>
              <a:t>Call for volunteers to write draft text for the identified </a:t>
            </a:r>
            <a:r>
              <a:rPr lang="en-US" altLang="en-US" sz="1600" dirty="0" err="1"/>
              <a:t>subclauses</a:t>
            </a:r>
            <a:r>
              <a:rPr lang="en-US" altLang="en-US" sz="1600" dirty="0"/>
              <a:t> by end of Nov. F2F meeting</a:t>
            </a:r>
          </a:p>
          <a:p>
            <a:pPr>
              <a:defRPr/>
            </a:pPr>
            <a:r>
              <a:rPr lang="en-US" altLang="en-US" sz="2000" dirty="0" smtClean="0"/>
              <a:t>Work </a:t>
            </a:r>
            <a:r>
              <a:rPr lang="en-US" altLang="en-US" sz="2000" dirty="0"/>
              <a:t>on </a:t>
            </a:r>
            <a:r>
              <a:rPr lang="en-US" altLang="en-US" sz="2000" dirty="0" err="1"/>
              <a:t>TGba</a:t>
            </a:r>
            <a:r>
              <a:rPr lang="en-US" altLang="en-US" sz="2000" dirty="0"/>
              <a:t> task group </a:t>
            </a:r>
            <a:r>
              <a:rPr lang="en-US" altLang="en-US" sz="2000" dirty="0" smtClean="0"/>
              <a:t>documents</a:t>
            </a:r>
            <a:endParaRPr lang="en-US" altLang="en-US" sz="2000" dirty="0"/>
          </a:p>
          <a:p>
            <a:pPr>
              <a:defRPr/>
            </a:pPr>
            <a:r>
              <a:rPr lang="en-US" altLang="en-US" sz="2000" dirty="0"/>
              <a:t>Review TG timeline</a:t>
            </a:r>
          </a:p>
          <a:p>
            <a:endParaRPr lang="en-US" altLang="en-US" sz="1800" dirty="0" smtClean="0"/>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96988"/>
            <a:ext cx="7772400" cy="5178425"/>
          </a:xfrm>
        </p:spPr>
        <p:txBody>
          <a:bodyPr/>
          <a:lstStyle/>
          <a:p>
            <a:pPr>
              <a:defRPr/>
            </a:pPr>
            <a:r>
              <a:rPr lang="en-US" sz="2000" dirty="0" smtClean="0"/>
              <a:t>Call for submissions sent out on October 30th: </a:t>
            </a:r>
          </a:p>
          <a:p>
            <a:pPr lvl="1">
              <a:defRPr/>
            </a:pPr>
            <a:r>
              <a:rPr lang="en-US" b="0" dirty="0" smtClean="0"/>
              <a:t>Received </a:t>
            </a:r>
            <a:r>
              <a:rPr lang="en-US" dirty="0" smtClean="0"/>
              <a:t>34</a:t>
            </a:r>
            <a:r>
              <a:rPr lang="en-US" b="0" dirty="0" smtClean="0"/>
              <a:t> submissions</a:t>
            </a:r>
          </a:p>
          <a:p>
            <a:pPr>
              <a:defRPr/>
            </a:pPr>
            <a:r>
              <a:rPr lang="en-US" sz="2000" dirty="0" smtClean="0"/>
              <a:t>Grouped based on topics and priority</a:t>
            </a:r>
            <a:endParaRPr lang="en-US" dirty="0" smtClean="0"/>
          </a:p>
          <a:p>
            <a:pPr lvl="1"/>
            <a:r>
              <a:rPr lang="en-US" b="0" dirty="0"/>
              <a:t>PHY </a:t>
            </a:r>
            <a:r>
              <a:rPr lang="en-US" b="0" dirty="0" smtClean="0"/>
              <a:t>submissions: </a:t>
            </a:r>
          </a:p>
          <a:p>
            <a:pPr marL="1200150" lvl="2" indent="-342900">
              <a:buFont typeface="+mj-lt"/>
              <a:buAutoNum type="arabicPeriod"/>
            </a:pPr>
            <a:r>
              <a:rPr lang="en-US" dirty="0" smtClean="0"/>
              <a:t>WUR preamble</a:t>
            </a:r>
          </a:p>
          <a:p>
            <a:pPr marL="1200150" lvl="2" indent="-342900">
              <a:buFont typeface="+mj-lt"/>
              <a:buAutoNum type="arabicPeriod"/>
            </a:pPr>
            <a:r>
              <a:rPr lang="en-US" dirty="0" smtClean="0"/>
              <a:t>OOK waveform</a:t>
            </a:r>
          </a:p>
          <a:p>
            <a:pPr marL="1200150" lvl="2" indent="-342900">
              <a:buFont typeface="+mj-lt"/>
              <a:buAutoNum type="arabicPeriod"/>
            </a:pPr>
            <a:r>
              <a:rPr lang="en-US" b="0" dirty="0" smtClean="0"/>
              <a:t>Channelization</a:t>
            </a:r>
            <a:endParaRPr lang="en-US" b="0" dirty="0"/>
          </a:p>
          <a:p>
            <a:pPr lvl="1"/>
            <a:r>
              <a:rPr lang="en-US" b="0" dirty="0" smtClean="0"/>
              <a:t>MAC </a:t>
            </a:r>
            <a:r>
              <a:rPr lang="en-US" b="0" dirty="0"/>
              <a:t>submissions</a:t>
            </a:r>
            <a:r>
              <a:rPr lang="en-US" b="0" dirty="0" smtClean="0"/>
              <a:t>:</a:t>
            </a:r>
          </a:p>
          <a:p>
            <a:pPr marL="1200150" lvl="2" indent="-342900">
              <a:buFont typeface="+mj-lt"/>
              <a:buAutoNum type="arabicPeriod"/>
            </a:pPr>
            <a:r>
              <a:rPr lang="en-US" dirty="0" smtClean="0"/>
              <a:t>WUR</a:t>
            </a:r>
            <a:r>
              <a:rPr lang="en-US" b="0" dirty="0" smtClean="0"/>
              <a:t> frame format</a:t>
            </a:r>
          </a:p>
          <a:p>
            <a:pPr marL="1200150" lvl="2" indent="-342900">
              <a:buFont typeface="+mj-lt"/>
              <a:buAutoNum type="arabicPeriod"/>
            </a:pPr>
            <a:r>
              <a:rPr lang="en-US" dirty="0" smtClean="0"/>
              <a:t>WUR Action frame</a:t>
            </a:r>
          </a:p>
          <a:p>
            <a:pPr marL="1200150" lvl="2" indent="-342900">
              <a:buFont typeface="+mj-lt"/>
              <a:buAutoNum type="arabicPeriod"/>
            </a:pPr>
            <a:r>
              <a:rPr lang="en-US" b="0" dirty="0" smtClean="0"/>
              <a:t>WUR MAC operation</a:t>
            </a:r>
          </a:p>
          <a:p>
            <a:pPr marL="1200150" lvl="2" indent="-342900">
              <a:buFont typeface="+mj-lt"/>
              <a:buAutoNum type="arabicPeriod"/>
            </a:pPr>
            <a:r>
              <a:rPr lang="en-US" dirty="0" smtClean="0"/>
              <a:t>Smart scanning</a:t>
            </a:r>
            <a:endParaRPr lang="en-US" b="0" dirty="0"/>
          </a:p>
          <a:p>
            <a:pPr lvl="1"/>
            <a:r>
              <a:rPr lang="en-US" b="0" dirty="0" smtClean="0"/>
              <a:t>Further optimization: (lowest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76718</TotalTime>
  <Words>2656</Words>
  <Application>Microsoft Office PowerPoint</Application>
  <PresentationFormat>On-screen Show (4:3)</PresentationFormat>
  <Paragraphs>849</Paragraphs>
  <Slides>39</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9" baseType="lpstr">
      <vt:lpstr>Malgun Gothic</vt:lpstr>
      <vt:lpstr>Monotype Sorts</vt:lpstr>
      <vt:lpstr>MS Gothic</vt:lpstr>
      <vt:lpstr>MS PGothic</vt:lpstr>
      <vt:lpstr>Neo Sans Intel</vt:lpstr>
      <vt:lpstr>Arial</vt:lpstr>
      <vt:lpstr>Calibri</vt:lpstr>
      <vt:lpstr>Times New Roman</vt:lpstr>
      <vt:lpstr>802-11-Submission</vt:lpstr>
      <vt:lpstr>Document</vt:lpstr>
      <vt:lpstr>November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Preamble</vt:lpstr>
      <vt:lpstr>PHY – OOK Waveform</vt:lpstr>
      <vt:lpstr>PHY - Channelization</vt:lpstr>
      <vt:lpstr>MAC Submissions 1</vt:lpstr>
      <vt:lpstr>MAC Submissions 2</vt:lpstr>
      <vt:lpstr>MAC Submissions 3 – Smart Scanning</vt:lpstr>
      <vt:lpstr>Further Optimizations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September 2017 Meeting and Teleconference Calls</vt:lpstr>
      <vt:lpstr>Motion - Minutes</vt:lpstr>
      <vt:lpstr>TGba Documents Review and Approval</vt:lpstr>
      <vt:lpstr>Motion: TGba Technical Editor Confirmation </vt:lpstr>
      <vt:lpstr>Presentations</vt:lpstr>
      <vt:lpstr>Motions</vt:lpstr>
      <vt:lpstr>TGba D0.1 Development Process  [doc:11-17/1592r0] </vt:lpstr>
      <vt:lpstr>TGba Timeline</vt:lpstr>
      <vt:lpstr>Goal for January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3919</cp:revision>
  <cp:lastPrinted>2014-11-04T15:04:57Z</cp:lastPrinted>
  <dcterms:created xsi:type="dcterms:W3CDTF">2007-04-17T18:10:23Z</dcterms:created>
  <dcterms:modified xsi:type="dcterms:W3CDTF">2017-11-06T15:03:39Z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