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88" r:id="rId21"/>
    <p:sldId id="289" r:id="rId22"/>
    <p:sldId id="275" r:id="rId23"/>
    <p:sldId id="290" r:id="rId24"/>
    <p:sldId id="278" r:id="rId25"/>
    <p:sldId id="276" r:id="rId26"/>
    <p:sldId id="279" r:id="rId27"/>
    <p:sldId id="281" r:id="rId28"/>
    <p:sldId id="283" r:id="rId29"/>
    <p:sldId id="284" r:id="rId30"/>
    <p:sldId id="285" r:id="rId31"/>
    <p:sldId id="287" r:id="rId32"/>
    <p:sldId id="286"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366"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17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802.11-17/1546r1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687-00-00ax-tgax-editor-sreport.pptx" TargetMode="External"/><Relationship Id="rId2" Type="http://schemas.openxmlformats.org/officeDocument/2006/relationships/hyperlink" Target="https://mentor.ieee.org/802.11/dcn/17/11-17-1682-00-00ax-comments-on-tgax-d2-0.xls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723-00-00ax-tpc-combined-with-channel-allocation-method-for-obss-environment.pptx" TargetMode="External"/><Relationship Id="rId5" Type="http://schemas.openxmlformats.org/officeDocument/2006/relationships/hyperlink" Target="https://mentor.ieee.org/802.11/dcn/17/11-17-1719-00-00ax-contention-based-ul-ofdma-random-access-without-back-off.pptx" TargetMode="External"/><Relationship Id="rId4" Type="http://schemas.openxmlformats.org/officeDocument/2006/relationships/hyperlink" Target="https://mentor.ieee.org/802.11/dcn/17/11-17-1717-00-00ax-associated-congestion-avoidance-method-based-on-dynamic-adjustment-of-beacon-interva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1367-01-00ax-minutes-from-tgax-non-phy-ad-hoc-meeting-sep-2017.docx" TargetMode="External"/><Relationship Id="rId2" Type="http://schemas.openxmlformats.org/officeDocument/2006/relationships/hyperlink" Target="https://mentor.ieee.org/802.11/dcn/17/11-17-1465-00-00ax-tgax-september-2017-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543-00-00ax-minutes-of-the-802-11-tgax-mac-ad-hoc-group-september-meetings.docx" TargetMode="External"/><Relationship Id="rId5" Type="http://schemas.openxmlformats.org/officeDocument/2006/relationships/hyperlink" Target="https://mentor.ieee.org/802.11/dcn/17/11-17-1491-02-00ax-mu-ad-hoc-meeting-minutes-september-2017.docx" TargetMode="External"/><Relationship Id="rId4" Type="http://schemas.openxmlformats.org/officeDocument/2006/relationships/hyperlink" Target="https://mentor.ieee.org/802.11/dcn/17/11-17-1531-00-00ax-september-2017-hawaii-phy-ad-hoc-meeting-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September 2017</a:t>
            </a:r>
          </a:p>
          <a:p>
            <a:pPr>
              <a:buFont typeface="Arial" panose="020B0604020202020204" pitchFamily="34" charset="0"/>
              <a:buChar char="•"/>
            </a:pPr>
            <a:r>
              <a:rPr lang="en-US" dirty="0" smtClean="0"/>
              <a:t>Comment assignment and resolution</a:t>
            </a:r>
          </a:p>
          <a:p>
            <a:pPr>
              <a:buFont typeface="Arial" panose="020B0604020202020204" pitchFamily="34" charset="0"/>
              <a:buChar char="•"/>
            </a:pPr>
            <a:r>
              <a:rPr lang="en-US" dirty="0" smtClean="0"/>
              <a:t>Schedule TG ad hoc meeting in January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400" dirty="0"/>
              <a:t>Monday </a:t>
            </a:r>
            <a:r>
              <a:rPr lang="en-US" altLang="en-US" sz="1400" dirty="0" smtClean="0"/>
              <a:t>November 06, 13:30 </a:t>
            </a:r>
            <a:r>
              <a:rPr lang="en-US" altLang="en-US" sz="1400" dirty="0"/>
              <a:t>– </a:t>
            </a:r>
            <a:r>
              <a:rPr lang="en-US" altLang="en-US" sz="1400" dirty="0" smtClean="0"/>
              <a:t>15:30</a:t>
            </a:r>
            <a:endParaRPr lang="en-US" altLang="en-US" sz="1400" dirty="0">
              <a:sym typeface="Wingdings" panose="05000000000000000000" pitchFamily="2" charset="2"/>
            </a:endParaRPr>
          </a:p>
          <a:p>
            <a:pPr lvl="1">
              <a:lnSpc>
                <a:spcPct val="80000"/>
              </a:lnSpc>
            </a:pPr>
            <a:r>
              <a:rPr lang="en-US" altLang="en-US" sz="1400" dirty="0"/>
              <a:t>Call </a:t>
            </a:r>
            <a:r>
              <a:rPr lang="en-US" altLang="en-US" sz="1400" dirty="0" smtClean="0"/>
              <a:t>Meeting </a:t>
            </a:r>
            <a:r>
              <a:rPr lang="en-US" altLang="en-US" sz="1400" dirty="0"/>
              <a:t>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smtClean="0"/>
              <a:t>Comment assignment and resolution</a:t>
            </a:r>
            <a:endParaRPr lang="en-US" altLang="en-US" sz="1400" dirty="0"/>
          </a:p>
          <a:p>
            <a:pPr lvl="1">
              <a:lnSpc>
                <a:spcPct val="80000"/>
              </a:lnSpc>
            </a:pPr>
            <a:r>
              <a:rPr lang="en-US" altLang="en-US" sz="1400" dirty="0"/>
              <a:t>Recess </a:t>
            </a:r>
          </a:p>
          <a:p>
            <a:pPr>
              <a:lnSpc>
                <a:spcPct val="80000"/>
              </a:lnSpc>
            </a:pPr>
            <a:r>
              <a:rPr lang="en-US" altLang="en-US" sz="1400" dirty="0" smtClean="0"/>
              <a:t>Tuesday November 07, 10:30 </a:t>
            </a:r>
            <a:r>
              <a:rPr lang="en-US" altLang="en-US" sz="1400" dirty="0"/>
              <a:t>– </a:t>
            </a:r>
            <a:r>
              <a:rPr lang="en-US" altLang="en-US" sz="1400" dirty="0" smtClean="0"/>
              <a:t>12:30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a:t>
            </a:r>
            <a:r>
              <a:rPr lang="en-US" altLang="en-US" sz="1200" dirty="0" smtClean="0"/>
              <a:t>procedure.</a:t>
            </a:r>
          </a:p>
          <a:p>
            <a:pPr lvl="1">
              <a:lnSpc>
                <a:spcPct val="80000"/>
              </a:lnSpc>
            </a:pPr>
            <a:r>
              <a:rPr lang="en-US" altLang="en-US" sz="1200" dirty="0" smtClean="0"/>
              <a:t>Comment assignment and 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CA" altLang="en-US" sz="1400" dirty="0"/>
              <a:t>Tuesday</a:t>
            </a:r>
            <a:r>
              <a:rPr lang="en-US" altLang="en-US" sz="1400" dirty="0"/>
              <a:t> </a:t>
            </a:r>
            <a:r>
              <a:rPr lang="en-US" altLang="en-US" sz="1400" dirty="0" smtClean="0"/>
              <a:t>November 07,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Comment assignment and resolution</a:t>
            </a:r>
          </a:p>
          <a:p>
            <a:pPr lvl="1">
              <a:lnSpc>
                <a:spcPct val="80000"/>
              </a:lnSpc>
            </a:pPr>
            <a:r>
              <a:rPr lang="en-US" altLang="en-US" sz="1400" dirty="0"/>
              <a:t>Recess </a:t>
            </a: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08,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08,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January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55133753"/>
              </p:ext>
            </p:extLst>
          </p:nvPr>
        </p:nvGraphicFramePr>
        <p:xfrm>
          <a:off x="914400" y="2324154"/>
          <a:ext cx="7086600" cy="2552646"/>
        </p:xfrm>
        <a:graphic>
          <a:graphicData uri="http://schemas.openxmlformats.org/drawingml/2006/table">
            <a:tbl>
              <a:tblPr firstRow="1" bandRow="1">
                <a:tableStyleId>{5940675A-B579-460E-94D1-54222C63F5DA}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dirty="0"/>
                    </a:p>
                  </a:txBody>
                  <a:tcPr/>
                </a:tc>
                <a:tc>
                  <a:txBody>
                    <a:bodyPr/>
                    <a:lstStyle/>
                    <a:p>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06,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September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November meeting.</a:t>
            </a:r>
          </a:p>
          <a:p>
            <a:pPr>
              <a:lnSpc>
                <a:spcPct val="80000"/>
              </a:lnSpc>
              <a:buFont typeface="Arial" panose="020B0604020202020204" pitchFamily="34" charset="0"/>
              <a:buChar char="•"/>
            </a:pPr>
            <a:r>
              <a:rPr lang="en-US" altLang="en-US" dirty="0" smtClean="0"/>
              <a:t>WG LB </a:t>
            </a:r>
            <a:r>
              <a:rPr lang="en-US" altLang="en-US" dirty="0" smtClean="0"/>
              <a:t>#</a:t>
            </a:r>
            <a:r>
              <a:rPr lang="en-US" altLang="en-US" dirty="0" smtClean="0"/>
              <a:t>230</a:t>
            </a:r>
            <a:r>
              <a:rPr lang="en-US" altLang="en-US" dirty="0" smtClean="0"/>
              <a:t> </a:t>
            </a:r>
            <a:r>
              <a:rPr lang="en-US" altLang="en-US" dirty="0" smtClean="0"/>
              <a:t>Results</a:t>
            </a:r>
          </a:p>
          <a:p>
            <a:pPr>
              <a:lnSpc>
                <a:spcPct val="80000"/>
              </a:lnSpc>
              <a:buFont typeface="Arial" panose="020B0604020202020204" pitchFamily="34" charset="0"/>
              <a:buChar char="•"/>
            </a:pPr>
            <a:r>
              <a:rPr lang="en-US" altLang="en-US" dirty="0" smtClean="0"/>
              <a:t>Editor Report and Comment Assignment </a:t>
            </a:r>
            <a:r>
              <a:rPr lang="en-US" altLang="en-US" dirty="0"/>
              <a:t>– Robert Stacey</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Presentations and Comment Resolution</a:t>
            </a:r>
          </a:p>
          <a:p>
            <a:pPr>
              <a:lnSpc>
                <a:spcPct val="80000"/>
              </a:lnSpc>
              <a:buFont typeface="Arial" panose="020B0604020202020204" pitchFamily="34" charset="0"/>
              <a:buChar char="•"/>
            </a:pPr>
            <a:r>
              <a:rPr lang="en-US" altLang="en-US" dirty="0" smtClean="0"/>
              <a:t>Agenda for Tuesday</a:t>
            </a:r>
            <a:endParaRPr lang="en-US" altLang="en-US" dirty="0"/>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October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sz="1800" dirty="0">
                <a:hlinkClick r:id="rId2"/>
              </a:rPr>
              <a:t>https://</a:t>
            </a:r>
            <a:r>
              <a:rPr lang="en-US" sz="1800" dirty="0" smtClean="0">
                <a:hlinkClick r:id="rId2"/>
              </a:rPr>
              <a:t>mentor.ieee.org/802.11/dcn/17/11-17-1682-00-00ax-comments-on-tgax-d2-0.xlsx</a:t>
            </a:r>
            <a:r>
              <a:rPr lang="en-US" sz="1800" dirty="0" smtClean="0"/>
              <a:t> </a:t>
            </a:r>
          </a:p>
          <a:p>
            <a:pPr>
              <a:buFont typeface="Arial" panose="020B0604020202020204" pitchFamily="34" charset="0"/>
              <a:buChar char="•"/>
            </a:pPr>
            <a:r>
              <a:rPr lang="en-US" sz="1800" dirty="0">
                <a:hlinkClick r:id="rId3"/>
              </a:rPr>
              <a:t>https://</a:t>
            </a:r>
            <a:r>
              <a:rPr lang="en-US" sz="1800" dirty="0" smtClean="0">
                <a:hlinkClick r:id="rId3"/>
              </a:rPr>
              <a:t>mentor.ieee.org/802.11/dcn/17/11-17-1687-00-00ax-tgax-editor-sreport.pptx</a:t>
            </a:r>
            <a:endParaRPr lang="en-US" sz="1800" dirty="0"/>
          </a:p>
          <a:p>
            <a:pPr>
              <a:buFont typeface="Arial" panose="020B0604020202020204" pitchFamily="34" charset="0"/>
              <a:buChar char="•"/>
            </a:pPr>
            <a:r>
              <a:rPr lang="en-US" sz="1800" dirty="0" smtClean="0">
                <a:hlinkClick r:id="rId4"/>
              </a:rPr>
              <a:t>https</a:t>
            </a:r>
            <a:r>
              <a:rPr lang="en-US" sz="1800" dirty="0">
                <a:hlinkClick r:id="rId4"/>
              </a:rPr>
              <a:t>://</a:t>
            </a:r>
            <a:r>
              <a:rPr lang="en-US" sz="1800" dirty="0" smtClean="0">
                <a:hlinkClick r:id="rId4"/>
              </a:rPr>
              <a:t>mentor.ieee.org/802.11/dcn/17/11-17-1717-00-00ax-associated-congestion-avoidance-method-based-on-dynamic-adjustment-of-beacon-interval.pptx</a:t>
            </a:r>
            <a:r>
              <a:rPr lang="en-US" sz="1800" dirty="0" smtClean="0"/>
              <a:t> </a:t>
            </a:r>
          </a:p>
          <a:p>
            <a:pPr>
              <a:buFont typeface="Arial" panose="020B0604020202020204" pitchFamily="34" charset="0"/>
              <a:buChar char="•"/>
            </a:pPr>
            <a:r>
              <a:rPr lang="en-US" sz="1800" dirty="0">
                <a:hlinkClick r:id="rId5"/>
              </a:rPr>
              <a:t>https://</a:t>
            </a:r>
            <a:r>
              <a:rPr lang="en-US" sz="1800" dirty="0" smtClean="0">
                <a:hlinkClick r:id="rId5"/>
              </a:rPr>
              <a:t>mentor.ieee.org/802.11/dcn/17/11-17-1719-00-00ax-contention-based-ul-ofdma-random-access-without-back-off.pptx</a:t>
            </a:r>
            <a:r>
              <a:rPr lang="en-US" sz="1800" dirty="0" smtClean="0"/>
              <a:t> </a:t>
            </a:r>
          </a:p>
          <a:p>
            <a:pPr>
              <a:buFont typeface="Arial" panose="020B0604020202020204" pitchFamily="34" charset="0"/>
              <a:buChar char="•"/>
            </a:pPr>
            <a:r>
              <a:rPr lang="en-US" sz="1800" dirty="0">
                <a:hlinkClick r:id="rId6"/>
              </a:rPr>
              <a:t>https://</a:t>
            </a:r>
            <a:r>
              <a:rPr lang="en-US" sz="1800" dirty="0" smtClean="0">
                <a:hlinkClick r:id="rId6"/>
              </a:rPr>
              <a:t>mentor.ieee.org/802.11/dcn/17/11-17-1723-00-00ax-tpc-combined-with-channel-allocation-method-for-obss-environment.pptx</a:t>
            </a:r>
            <a:r>
              <a:rPr lang="en-US" sz="1800" dirty="0" smtClean="0"/>
              <a:t> </a:t>
            </a:r>
          </a:p>
          <a:p>
            <a:pPr>
              <a:buFont typeface="Arial" panose="020B0604020202020204" pitchFamily="34" charset="0"/>
              <a:buChar char="•"/>
            </a:pPr>
            <a:r>
              <a:rPr lang="en-US" sz="1800" dirty="0" smtClean="0"/>
              <a:t>11-17/1716 </a:t>
            </a:r>
            <a:r>
              <a:rPr lang="en-US" sz="1800" dirty="0" smtClean="0">
                <a:sym typeface="Wingdings" panose="05000000000000000000" pitchFamily="2" charset="2"/>
              </a:rPr>
              <a:t> to be presented in 11md</a:t>
            </a:r>
            <a:endParaRPr lang="en-US" sz="1800" dirty="0" smtClean="0"/>
          </a:p>
          <a:p>
            <a:pPr>
              <a:buFont typeface="Arial" panose="020B0604020202020204" pitchFamily="34" charset="0"/>
              <a:buChar char="•"/>
            </a:pPr>
            <a:r>
              <a:rPr lang="en-US" sz="1800" dirty="0" smtClean="0"/>
              <a:t>Sungeun Lee </a:t>
            </a:r>
            <a:r>
              <a:rPr lang="en-US" sz="1800" dirty="0" smtClean="0">
                <a:sym typeface="Wingdings" panose="05000000000000000000" pitchFamily="2" charset="2"/>
              </a:rPr>
              <a:t> Comment resolution (Editorial)</a:t>
            </a:r>
          </a:p>
          <a:p>
            <a:pPr lvl="1">
              <a:buFont typeface="Arial" panose="020B0604020202020204" pitchFamily="34" charset="0"/>
              <a:buChar char="•"/>
            </a:pPr>
            <a:r>
              <a:rPr lang="en-US" altLang="en-US" sz="1600" dirty="0"/>
              <a:t>11-17/1730 </a:t>
            </a:r>
            <a:r>
              <a:rPr lang="en-US" altLang="en-US" sz="1600" dirty="0">
                <a:sym typeface="Wingdings" panose="05000000000000000000" pitchFamily="2" charset="2"/>
              </a:rPr>
              <a:t> PHY Comment resolution</a:t>
            </a:r>
            <a:endParaRPr lang="en-US" altLang="en-US" sz="1600" dirty="0"/>
          </a:p>
          <a:p>
            <a:pPr lvl="1">
              <a:buFont typeface="Arial" panose="020B0604020202020204" pitchFamily="34" charset="0"/>
              <a:buChar char="•"/>
            </a:pPr>
            <a:r>
              <a:rPr lang="en-US" altLang="en-US" sz="1600" dirty="0"/>
              <a:t>11-17/1731   </a:t>
            </a:r>
            <a:r>
              <a:rPr lang="en-US" altLang="en-US" sz="1600" dirty="0">
                <a:sym typeface="Wingdings" panose="05000000000000000000" pitchFamily="2" charset="2"/>
              </a:rPr>
              <a:t> PHY Comment resolution</a:t>
            </a:r>
            <a:endParaRPr lang="en-US" alt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 of comments received on draft D1.0.</a:t>
            </a:r>
          </a:p>
          <a:p>
            <a:pPr>
              <a:buFont typeface="Arial" panose="020B0604020202020204" pitchFamily="34" charset="0"/>
              <a:buChar char="•"/>
            </a:pPr>
            <a:r>
              <a:rPr lang="en-US" dirty="0" smtClean="0"/>
              <a:t>Passed a motion to prepare draft D2.0 and start WG letter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2017 Interim meeting </a:t>
            </a:r>
            <a:r>
              <a:rPr lang="en-US" altLang="en-US" sz="2000" dirty="0"/>
              <a:t>to today</a:t>
            </a:r>
            <a:r>
              <a:rPr lang="en-US" altLang="en-US" sz="2000" dirty="0" smtClean="0"/>
              <a:t>:</a:t>
            </a:r>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mentor.ieee.org/802.11/dcn/17/11-17-1465-00-00ax-tgax-september-2017-waikoloa-meeting-minutes.docx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mentor.ieee.org/802.11/dcn/17/11-17-1367-01-00ax-minutes-from-tgax-non-phy-ad-hoc-meeting-sep-2017.docx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mentor.ieee.org/802.11/dcn/17/11-17-1531-00-00ax-september-2017-hawaii-phy-ad-hoc-meeting-minutes.docx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mentor.ieee.org/802.11/dcn/17/11-17-1491-02-00ax-mu-ad-hoc-meeting-minutes-september-2017.docx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mentor.ieee.org/802.11/dcn/17/11-17-1543-00-00ax-minutes-of-the-802-11-tgax-mac-ad-hoc-group-september-meetings.docx</a:t>
            </a:r>
            <a:endParaRPr lang="en-US" altLang="en-US" sz="1600" dirty="0" smtClean="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Guido Hiertz</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Orlando</a:t>
            </a:r>
            <a:r>
              <a:rPr lang="en-US" altLang="en-US" sz="4000" dirty="0" smtClean="0">
                <a:latin typeface="Arial" panose="020B0604020202020204" pitchFamily="34" charset="0"/>
              </a:rPr>
              <a:t>, Florida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05-10,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October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a:t>
            </a:r>
            <a:r>
              <a:rPr lang="en-US" dirty="0" smtClean="0"/>
              <a:t>#</a:t>
            </a:r>
            <a:r>
              <a:rPr lang="en-US" dirty="0" smtClean="0"/>
              <a:t>230</a:t>
            </a:r>
            <a:r>
              <a:rPr lang="en-US" dirty="0" smtClean="0"/>
              <a:t> </a:t>
            </a:r>
            <a:r>
              <a:rPr lang="en-US" dirty="0" smtClean="0"/>
              <a:t>Results</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664117"/>
              </p:ext>
            </p:extLst>
          </p:nvPr>
        </p:nvGraphicFramePr>
        <p:xfrm>
          <a:off x="1447800" y="1751013"/>
          <a:ext cx="5638800" cy="4432609"/>
        </p:xfrm>
        <a:graphic>
          <a:graphicData uri="http://schemas.openxmlformats.org/drawingml/2006/table">
            <a:tbl>
              <a:tblPr firstRow="1" firstCol="1" bandRow="1">
                <a:tableStyleId>{7E9639D4-E3E2-4D34-9284-5A2195B3D0D7}</a:tableStyleId>
              </a:tblPr>
              <a:tblGrid>
                <a:gridCol w="2960894"/>
                <a:gridCol w="2677906"/>
              </a:tblGrid>
              <a:tr h="156226">
                <a:tc>
                  <a:txBody>
                    <a:bodyPr/>
                    <a:lstStyle/>
                    <a:p>
                      <a:pPr marL="0" marR="0">
                        <a:spcBef>
                          <a:spcPts val="0"/>
                        </a:spcBef>
                        <a:spcAft>
                          <a:spcPts val="0"/>
                        </a:spcAft>
                      </a:pPr>
                      <a:r>
                        <a:rPr lang="en-US" sz="800" dirty="0">
                          <a:effectLst/>
                        </a:rPr>
                        <a:t>Ballot Number:</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230</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Ballot Group:</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TGax</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Closed: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2017-05-10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Opened: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2017-04-11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Duration of ballot (days):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29</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Pool (eligible voters):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371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Votes Received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137</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 without comment (invalid)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Total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226</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Returns as % of pool: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60.92</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50%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returns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&gt;50% return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Abstains as % of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3.54</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&lt; 30%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abstains sufficiently small?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30% abstain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1100">
                          <a:solidFill>
                            <a:srgbClr val="FF0000"/>
                          </a:solidFill>
                          <a:effectLst/>
                        </a:rPr>
                        <a:t>Approval rate as % of valid returns:</a:t>
                      </a:r>
                      <a:endParaRPr lang="en-US" sz="1100">
                        <a:solidFill>
                          <a:srgbClr val="FF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1100" dirty="0">
                          <a:solidFill>
                            <a:srgbClr val="FF0000"/>
                          </a:solidFill>
                          <a:effectLst/>
                        </a:rPr>
                        <a:t>62.84</a:t>
                      </a:r>
                      <a:endParaRPr lang="en-US" sz="1100" dirty="0">
                        <a:solidFill>
                          <a:srgbClr val="FF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Approval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75%</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approve votes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75% approval requirement has not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203093">
                <a:tc>
                  <a:txBody>
                    <a:bodyPr/>
                    <a:lstStyle/>
                    <a:p>
                      <a:pPr marL="0" marR="0">
                        <a:spcBef>
                          <a:spcPts val="0"/>
                        </a:spcBef>
                        <a:spcAft>
                          <a:spcPts val="0"/>
                        </a:spcAft>
                      </a:pPr>
                      <a:r>
                        <a:rPr lang="en-US" sz="800">
                          <a:effectLst/>
                        </a:rPr>
                        <a:t>Result: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Motion fails</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dirty="0">
                          <a:effectLst/>
                        </a:rPr>
                        <a:t>Number of comments received:</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3374</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402820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to other Amendments</a:t>
            </a:r>
            <a:endParaRPr lang="en-US" dirty="0"/>
          </a:p>
        </p:txBody>
      </p:sp>
      <p:sp>
        <p:nvSpPr>
          <p:cNvPr id="3" name="Date Placeholder 2"/>
          <p:cNvSpPr>
            <a:spLocks noGrp="1"/>
          </p:cNvSpPr>
          <p:nvPr>
            <p:ph type="dt" idx="10"/>
          </p:nvPr>
        </p:nvSpPr>
        <p:spPr/>
        <p:txBody>
          <a:bodyPr/>
          <a:lstStyle/>
          <a:p>
            <a:r>
              <a:rPr lang="en-US" smtClean="0"/>
              <a:t>October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038718672"/>
              </p:ext>
            </p:extLst>
          </p:nvPr>
        </p:nvGraphicFramePr>
        <p:xfrm>
          <a:off x="1752600" y="2047240"/>
          <a:ext cx="6096000" cy="2219960"/>
        </p:xfrm>
        <a:graphic>
          <a:graphicData uri="http://schemas.openxmlformats.org/drawingml/2006/table">
            <a:tbl>
              <a:tblPr firstRow="1" bandRow="1">
                <a:tableStyleId>{073A0DAA-6AF3-43AB-8588-CEC1D06C72B9}</a:tableStyleId>
              </a:tblPr>
              <a:tblGrid>
                <a:gridCol w="1016000"/>
                <a:gridCol w="1016000"/>
                <a:gridCol w="1016000"/>
                <a:gridCol w="1016000"/>
                <a:gridCol w="1016000"/>
                <a:gridCol w="1016000"/>
              </a:tblGrid>
              <a:tr h="0">
                <a:tc>
                  <a:txBody>
                    <a:bodyPr/>
                    <a:lstStyle/>
                    <a:p>
                      <a:pPr algn="ctr"/>
                      <a:endParaRPr lang="en-US" dirty="0"/>
                    </a:p>
                  </a:txBody>
                  <a:tcPr/>
                </a:tc>
                <a:tc>
                  <a:txBody>
                    <a:bodyPr/>
                    <a:lstStyle/>
                    <a:p>
                      <a:pPr algn="ctr"/>
                      <a:r>
                        <a:rPr lang="en-US" dirty="0" smtClean="0"/>
                        <a:t>11n</a:t>
                      </a:r>
                      <a:endParaRPr lang="en-US" dirty="0"/>
                    </a:p>
                  </a:txBody>
                  <a:tcPr/>
                </a:tc>
                <a:tc>
                  <a:txBody>
                    <a:bodyPr/>
                    <a:lstStyle/>
                    <a:p>
                      <a:pPr algn="ctr"/>
                      <a:r>
                        <a:rPr lang="en-US" dirty="0" smtClean="0"/>
                        <a:t>11ac</a:t>
                      </a:r>
                      <a:endParaRPr lang="en-US" dirty="0"/>
                    </a:p>
                  </a:txBody>
                  <a:tcPr/>
                </a:tc>
                <a:tc>
                  <a:txBody>
                    <a:bodyPr/>
                    <a:lstStyle/>
                    <a:p>
                      <a:pPr algn="ctr"/>
                      <a:r>
                        <a:rPr lang="en-US" dirty="0" smtClean="0"/>
                        <a:t>11e</a:t>
                      </a:r>
                      <a:endParaRPr lang="en-US" dirty="0"/>
                    </a:p>
                  </a:txBody>
                  <a:tcPr/>
                </a:tc>
                <a:tc>
                  <a:txBody>
                    <a:bodyPr/>
                    <a:lstStyle/>
                    <a:p>
                      <a:pPr algn="ctr"/>
                      <a:r>
                        <a:rPr lang="en-US" dirty="0" smtClean="0"/>
                        <a:t>11s</a:t>
                      </a:r>
                      <a:endParaRPr lang="en-US" dirty="0"/>
                    </a:p>
                  </a:txBody>
                  <a:tcPr/>
                </a:tc>
                <a:tc>
                  <a:txBody>
                    <a:bodyPr/>
                    <a:lstStyle/>
                    <a:p>
                      <a:pPr algn="ctr"/>
                      <a:r>
                        <a:rPr lang="en-US" dirty="0" smtClean="0"/>
                        <a:t>11ax</a:t>
                      </a:r>
                      <a:endParaRPr lang="en-US" dirty="0"/>
                    </a:p>
                  </a:txBody>
                  <a:tcPr/>
                </a:tc>
              </a:tr>
              <a:tr h="370840">
                <a:tc>
                  <a:txBody>
                    <a:bodyPr/>
                    <a:lstStyle/>
                    <a:p>
                      <a:pPr algn="ctr"/>
                      <a:r>
                        <a:rPr lang="en-US" dirty="0" smtClean="0"/>
                        <a:t>D1.0</a:t>
                      </a:r>
                      <a:endParaRPr lang="en-US" dirty="0"/>
                    </a:p>
                  </a:txBody>
                  <a:tcPr/>
                </a:tc>
                <a:tc>
                  <a:txBody>
                    <a:bodyPr/>
                    <a:lstStyle/>
                    <a:p>
                      <a:pPr algn="ctr"/>
                      <a:r>
                        <a:rPr lang="en-US" dirty="0" smtClean="0">
                          <a:solidFill>
                            <a:srgbClr val="FF0000"/>
                          </a:solidFill>
                        </a:rPr>
                        <a:t>46.5%</a:t>
                      </a:r>
                      <a:endParaRPr lang="en-US" dirty="0">
                        <a:solidFill>
                          <a:srgbClr val="FF0000"/>
                        </a:solidFill>
                      </a:endParaRPr>
                    </a:p>
                  </a:txBody>
                  <a:tcPr/>
                </a:tc>
                <a:tc>
                  <a:txBody>
                    <a:bodyPr/>
                    <a:lstStyle/>
                    <a:p>
                      <a:pPr algn="ctr"/>
                      <a:r>
                        <a:rPr lang="en-US" dirty="0" smtClean="0">
                          <a:solidFill>
                            <a:srgbClr val="FF0000"/>
                          </a:solidFill>
                        </a:rPr>
                        <a:t>74%</a:t>
                      </a:r>
                      <a:endParaRPr lang="en-US" dirty="0">
                        <a:solidFill>
                          <a:srgbClr val="FF0000"/>
                        </a:solidFill>
                      </a:endParaRPr>
                    </a:p>
                  </a:txBody>
                  <a:tcPr/>
                </a:tc>
                <a:tc>
                  <a:txBody>
                    <a:bodyPr/>
                    <a:lstStyle/>
                    <a:p>
                      <a:pPr algn="ctr"/>
                      <a:r>
                        <a:rPr lang="en-US" dirty="0" smtClean="0">
                          <a:solidFill>
                            <a:srgbClr val="FF0000"/>
                          </a:solidFill>
                        </a:rPr>
                        <a:t>--</a:t>
                      </a:r>
                      <a:endParaRPr lang="en-US" dirty="0">
                        <a:solidFill>
                          <a:srgbClr val="FF0000"/>
                        </a:solidFill>
                      </a:endParaRPr>
                    </a:p>
                  </a:txBody>
                  <a:tcPr/>
                </a:tc>
                <a:tc>
                  <a:txBody>
                    <a:bodyPr/>
                    <a:lstStyle/>
                    <a:p>
                      <a:pPr algn="ctr"/>
                      <a:r>
                        <a:rPr lang="en-US" dirty="0" smtClean="0">
                          <a:solidFill>
                            <a:srgbClr val="FF0000"/>
                          </a:solidFill>
                        </a:rPr>
                        <a:t>48.12</a:t>
                      </a:r>
                      <a:endParaRPr lang="en-US" dirty="0">
                        <a:solidFill>
                          <a:srgbClr val="FF0000"/>
                        </a:solidFill>
                      </a:endParaRPr>
                    </a:p>
                  </a:txBody>
                  <a:tcPr/>
                </a:tc>
                <a:tc>
                  <a:txBody>
                    <a:bodyPr/>
                    <a:lstStyle/>
                    <a:p>
                      <a:pPr algn="ctr"/>
                      <a:r>
                        <a:rPr lang="en-US" dirty="0" smtClean="0">
                          <a:solidFill>
                            <a:srgbClr val="FF0000"/>
                          </a:solidFill>
                        </a:rPr>
                        <a:t>57.77</a:t>
                      </a:r>
                      <a:endParaRPr lang="en-US" dirty="0">
                        <a:solidFill>
                          <a:srgbClr val="FF0000"/>
                        </a:solidFill>
                      </a:endParaRPr>
                    </a:p>
                  </a:txBody>
                  <a:tcPr/>
                </a:tc>
              </a:tr>
              <a:tr h="370840">
                <a:tc>
                  <a:txBody>
                    <a:bodyPr/>
                    <a:lstStyle/>
                    <a:p>
                      <a:pPr algn="ctr"/>
                      <a:r>
                        <a:rPr lang="en-US" dirty="0" smtClean="0"/>
                        <a:t>D2.0</a:t>
                      </a:r>
                      <a:endParaRPr lang="en-US" dirty="0"/>
                    </a:p>
                  </a:txBody>
                  <a:tcPr/>
                </a:tc>
                <a:tc>
                  <a:txBody>
                    <a:bodyPr/>
                    <a:lstStyle/>
                    <a:p>
                      <a:pPr algn="ctr"/>
                      <a:r>
                        <a:rPr lang="en-US" dirty="0" smtClean="0"/>
                        <a:t>83.39</a:t>
                      </a:r>
                      <a:endParaRPr lang="en-US" dirty="0"/>
                    </a:p>
                  </a:txBody>
                  <a:tcPr/>
                </a:tc>
                <a:tc>
                  <a:txBody>
                    <a:bodyPr/>
                    <a:lstStyle/>
                    <a:p>
                      <a:pPr algn="ctr"/>
                      <a:r>
                        <a:rPr lang="en-US" dirty="0" smtClean="0"/>
                        <a:t>88.84</a:t>
                      </a:r>
                      <a:endParaRPr lang="en-US" dirty="0"/>
                    </a:p>
                  </a:txBody>
                  <a:tcPr/>
                </a:tc>
                <a:tc>
                  <a:txBody>
                    <a:bodyPr/>
                    <a:lstStyle/>
                    <a:p>
                      <a:pPr algn="ctr"/>
                      <a:r>
                        <a:rPr lang="en-US" dirty="0" smtClean="0">
                          <a:solidFill>
                            <a:srgbClr val="FF0000"/>
                          </a:solidFill>
                        </a:rPr>
                        <a:t>54.59</a:t>
                      </a:r>
                      <a:endParaRPr lang="en-US" dirty="0">
                        <a:solidFill>
                          <a:srgbClr val="FF0000"/>
                        </a:solidFill>
                      </a:endParaRPr>
                    </a:p>
                  </a:txBody>
                  <a:tcPr/>
                </a:tc>
                <a:tc>
                  <a:txBody>
                    <a:bodyPr/>
                    <a:lstStyle/>
                    <a:p>
                      <a:pPr algn="ctr"/>
                      <a:r>
                        <a:rPr lang="en-US" dirty="0" smtClean="0">
                          <a:solidFill>
                            <a:srgbClr val="FF0000"/>
                          </a:solidFill>
                        </a:rPr>
                        <a:t>60.59</a:t>
                      </a:r>
                      <a:endParaRPr lang="en-US" dirty="0">
                        <a:solidFill>
                          <a:srgbClr val="FF0000"/>
                        </a:solidFill>
                      </a:endParaRPr>
                    </a:p>
                  </a:txBody>
                  <a:tcPr/>
                </a:tc>
                <a:tc>
                  <a:txBody>
                    <a:bodyPr/>
                    <a:lstStyle/>
                    <a:p>
                      <a:pPr algn="ctr"/>
                      <a:r>
                        <a:rPr lang="en-US" dirty="0" smtClean="0">
                          <a:solidFill>
                            <a:srgbClr val="FF0000"/>
                          </a:solidFill>
                        </a:rPr>
                        <a:t>62.84</a:t>
                      </a:r>
                      <a:endParaRPr lang="en-US" dirty="0">
                        <a:solidFill>
                          <a:srgbClr val="FF0000"/>
                        </a:solidFill>
                      </a:endParaRPr>
                    </a:p>
                  </a:txBody>
                  <a:tcPr/>
                </a:tc>
              </a:tr>
              <a:tr h="370840">
                <a:tc>
                  <a:txBody>
                    <a:bodyPr/>
                    <a:lstStyle/>
                    <a:p>
                      <a:pPr algn="ctr"/>
                      <a:r>
                        <a:rPr lang="en-US" dirty="0" smtClean="0"/>
                        <a:t>D3.0</a:t>
                      </a:r>
                      <a:endParaRPr lang="en-US" dirty="0"/>
                    </a:p>
                  </a:txBody>
                  <a:tcPr/>
                </a:tc>
                <a:tc>
                  <a:txBody>
                    <a:bodyPr/>
                    <a:lstStyle/>
                    <a:p>
                      <a:pPr algn="ctr"/>
                      <a:r>
                        <a:rPr lang="en-US" dirty="0" smtClean="0"/>
                        <a:t>84.41</a:t>
                      </a:r>
                      <a:endParaRPr lang="en-US" dirty="0"/>
                    </a:p>
                  </a:txBody>
                  <a:tcPr/>
                </a:tc>
                <a:tc>
                  <a:txBody>
                    <a:bodyPr/>
                    <a:lstStyle/>
                    <a:p>
                      <a:pPr algn="ctr"/>
                      <a:r>
                        <a:rPr lang="en-US" dirty="0" smtClean="0"/>
                        <a:t>90.66</a:t>
                      </a:r>
                      <a:endParaRPr lang="en-US" dirty="0"/>
                    </a:p>
                  </a:txBody>
                  <a:tcPr/>
                </a:tc>
                <a:tc>
                  <a:txBody>
                    <a:bodyPr/>
                    <a:lstStyle/>
                    <a:p>
                      <a:pPr algn="ctr"/>
                      <a:r>
                        <a:rPr lang="en-US" dirty="0" smtClean="0">
                          <a:solidFill>
                            <a:srgbClr val="FF0000"/>
                          </a:solidFill>
                        </a:rPr>
                        <a:t>49.09</a:t>
                      </a:r>
                      <a:endParaRPr lang="en-US" dirty="0">
                        <a:solidFill>
                          <a:srgbClr val="FF0000"/>
                        </a:solidFill>
                      </a:endParaRPr>
                    </a:p>
                  </a:txBody>
                  <a:tcPr/>
                </a:tc>
                <a:tc>
                  <a:txBody>
                    <a:bodyPr/>
                    <a:lstStyle/>
                    <a:p>
                      <a:pPr algn="ctr"/>
                      <a:r>
                        <a:rPr lang="en-US" dirty="0" smtClean="0"/>
                        <a:t>79.04</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D4.0</a:t>
                      </a:r>
                      <a:endParaRPr lang="en-US" dirty="0"/>
                    </a:p>
                  </a:txBody>
                  <a:tcPr/>
                </a:tc>
                <a:tc>
                  <a:txBody>
                    <a:bodyPr/>
                    <a:lstStyle/>
                    <a:p>
                      <a:pPr algn="ctr"/>
                      <a:r>
                        <a:rPr lang="en-US" dirty="0" smtClean="0"/>
                        <a:t>88.15</a:t>
                      </a:r>
                      <a:endParaRPr lang="en-US" dirty="0"/>
                    </a:p>
                  </a:txBody>
                  <a:tcPr/>
                </a:tc>
                <a:tc>
                  <a:txBody>
                    <a:bodyPr/>
                    <a:lstStyle/>
                    <a:p>
                      <a:pPr algn="ctr"/>
                      <a:r>
                        <a:rPr lang="en-US" dirty="0" smtClean="0"/>
                        <a:t>94.16</a:t>
                      </a:r>
                      <a:endParaRPr lang="en-US" dirty="0"/>
                    </a:p>
                  </a:txBody>
                  <a:tcPr/>
                </a:tc>
                <a:tc>
                  <a:txBody>
                    <a:bodyPr/>
                    <a:lstStyle/>
                    <a:p>
                      <a:pPr algn="ctr"/>
                      <a:r>
                        <a:rPr lang="en-US" dirty="0" smtClean="0"/>
                        <a:t>82.91</a:t>
                      </a:r>
                      <a:endParaRPr lang="en-US" dirty="0"/>
                    </a:p>
                  </a:txBody>
                  <a:tcPr/>
                </a:tc>
                <a:tc>
                  <a:txBody>
                    <a:bodyPr/>
                    <a:lstStyle/>
                    <a:p>
                      <a:pPr algn="ctr"/>
                      <a:r>
                        <a:rPr lang="en-US" dirty="0" smtClean="0"/>
                        <a:t>84.75</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D5.0</a:t>
                      </a:r>
                      <a:endParaRPr lang="en-US" dirty="0"/>
                    </a:p>
                  </a:txBody>
                  <a:tcPr/>
                </a:tc>
                <a:tc>
                  <a:txBody>
                    <a:bodyPr/>
                    <a:lstStyle/>
                    <a:p>
                      <a:pPr algn="ctr"/>
                      <a:r>
                        <a:rPr lang="en-US" dirty="0" smtClean="0"/>
                        <a:t>90.00</a:t>
                      </a:r>
                      <a:endParaRPr lang="en-US" dirty="0"/>
                    </a:p>
                  </a:txBody>
                  <a:tcPr/>
                </a:tc>
                <a:tc>
                  <a:txBody>
                    <a:bodyPr/>
                    <a:lstStyle/>
                    <a:p>
                      <a:pPr algn="ctr"/>
                      <a:r>
                        <a:rPr lang="en-US" dirty="0" smtClean="0"/>
                        <a:t>95.40</a:t>
                      </a:r>
                      <a:endParaRPr lang="en-US" dirty="0"/>
                    </a:p>
                  </a:txBody>
                  <a:tcPr/>
                </a:tc>
                <a:tc>
                  <a:txBody>
                    <a:bodyPr/>
                    <a:lstStyle/>
                    <a:p>
                      <a:pPr algn="ctr"/>
                      <a:r>
                        <a:rPr lang="en-US" dirty="0" smtClean="0"/>
                        <a:t>87.59</a:t>
                      </a:r>
                      <a:endParaRPr lang="en-US" dirty="0"/>
                    </a:p>
                  </a:txBody>
                  <a:tcPr/>
                </a:tc>
                <a:tc>
                  <a:txBody>
                    <a:bodyPr/>
                    <a:lstStyle/>
                    <a:p>
                      <a:pPr algn="ctr"/>
                      <a:r>
                        <a:rPr lang="en-US" dirty="0" smtClean="0"/>
                        <a:t>89.33</a:t>
                      </a:r>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990380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and Comment Assignment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lvl="1">
              <a:buFont typeface="Arial" panose="020B0604020202020204" pitchFamily="34" charset="0"/>
              <a:buChar char="•"/>
            </a:pPr>
            <a:r>
              <a:rPr lang="en-US" altLang="zh-CN" sz="1600" dirty="0">
                <a:solidFill>
                  <a:srgbClr val="00B050"/>
                </a:solidFill>
              </a:rPr>
              <a:t>LB-225: opened Dec. 1</a:t>
            </a:r>
            <a:r>
              <a:rPr lang="en-US" altLang="zh-CN" sz="1600" baseline="30000" dirty="0">
                <a:solidFill>
                  <a:srgbClr val="00B050"/>
                </a:solidFill>
              </a:rPr>
              <a:t>st</a:t>
            </a:r>
            <a:r>
              <a:rPr lang="en-US" altLang="zh-CN" sz="1600" dirty="0">
                <a:solidFill>
                  <a:srgbClr val="00B050"/>
                </a:solidFill>
              </a:rPr>
              <a:t> 2016 and closed January 8</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US" altLang="zh-CN" dirty="0">
                <a:solidFill>
                  <a:srgbClr val="00B050"/>
                </a:solidFill>
              </a:rPr>
              <a:t>September 2017: Draft 2.0 and WG letter Ballot</a:t>
            </a:r>
          </a:p>
          <a:p>
            <a:pPr lvl="1">
              <a:buFont typeface="Arial" panose="020B0604020202020204" pitchFamily="34" charset="0"/>
              <a:buChar char="•"/>
            </a:pPr>
            <a:r>
              <a:rPr lang="en-US" altLang="zh-CN" sz="1600" dirty="0">
                <a:solidFill>
                  <a:srgbClr val="00B050"/>
                </a:solidFill>
              </a:rPr>
              <a:t>LB-230: opened at Oct. 5</a:t>
            </a:r>
            <a:r>
              <a:rPr lang="en-US" altLang="zh-CN" sz="1600" baseline="30000" dirty="0">
                <a:solidFill>
                  <a:srgbClr val="00B050"/>
                </a:solidFill>
              </a:rPr>
              <a:t>th</a:t>
            </a:r>
            <a:r>
              <a:rPr lang="en-US" altLang="zh-CN" sz="1600" dirty="0">
                <a:solidFill>
                  <a:srgbClr val="00B050"/>
                </a:solidFill>
              </a:rPr>
              <a:t> 2017 and closed Nov. 4</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CA" altLang="zh-CN" dirty="0">
                <a:solidFill>
                  <a:srgbClr val="FFC000"/>
                </a:solidFill>
              </a:rPr>
              <a:t>May 2018: MDR (Mandatory Document Review)</a:t>
            </a:r>
          </a:p>
          <a:p>
            <a:pPr>
              <a:buFont typeface="Arial" panose="020B0604020202020204" pitchFamily="34" charset="0"/>
              <a:buChar char="•"/>
            </a:pPr>
            <a:r>
              <a:rPr lang="en-CA" altLang="zh-CN" dirty="0">
                <a:solidFill>
                  <a:srgbClr val="FFC000"/>
                </a:solidFill>
              </a:rPr>
              <a:t>May 2018: Formation of SB pool </a:t>
            </a:r>
            <a:r>
              <a:rPr lang="en-CA" altLang="zh-CN" dirty="0">
                <a:solidFill>
                  <a:srgbClr val="FFC000"/>
                </a:solidFill>
                <a:sym typeface="Wingdings" panose="05000000000000000000" pitchFamily="2" charset="2"/>
              </a:rPr>
              <a:t> </a:t>
            </a:r>
            <a:r>
              <a:rPr lang="en-CA" altLang="zh-CN" sz="1800" dirty="0">
                <a:solidFill>
                  <a:srgbClr val="FFC000"/>
                </a:solidFill>
                <a:sym typeface="Wingdings" panose="05000000000000000000" pitchFamily="2" charset="2"/>
              </a:rPr>
              <a:t>Need to change the date</a:t>
            </a:r>
            <a:endParaRPr lang="en-US" altLang="zh-CN" sz="1800" dirty="0">
              <a:solidFill>
                <a:srgbClr val="FFC000"/>
              </a:solidFill>
            </a:endParaRPr>
          </a:p>
          <a:p>
            <a:pPr>
              <a:buFont typeface="Arial" panose="020B0604020202020204" pitchFamily="34" charset="0"/>
              <a:buChar char="•"/>
            </a:pPr>
            <a:r>
              <a:rPr lang="en-US" altLang="zh-CN" dirty="0">
                <a:solidFill>
                  <a:srgbClr val="FF0000"/>
                </a:solidFill>
              </a:rPr>
              <a:t>November 2018: Sponsor Ballot</a:t>
            </a:r>
          </a:p>
          <a:p>
            <a:pPr>
              <a:buFont typeface="Arial" panose="020B0604020202020204" pitchFamily="34" charset="0"/>
              <a:buChar char="•"/>
            </a:pPr>
            <a:r>
              <a:rPr lang="en-CA" altLang="zh-CN" dirty="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83709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07,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a:t>
            </a:r>
            <a:r>
              <a:rPr lang="en-US" altLang="en-US" dirty="0" smtClean="0"/>
              <a:t>submissions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The two submissions on PHY comment resolution</a:t>
            </a:r>
          </a:p>
          <a:p>
            <a:pPr lvl="1">
              <a:lnSpc>
                <a:spcPct val="80000"/>
              </a:lnSpc>
              <a:buFont typeface="Arial" panose="020B0604020202020204" pitchFamily="34" charset="0"/>
              <a:buChar char="•"/>
            </a:pPr>
            <a:r>
              <a:rPr lang="en-US" altLang="en-US" dirty="0" smtClean="0"/>
              <a:t>Three submissions </a:t>
            </a:r>
          </a:p>
          <a:p>
            <a:pPr lvl="1">
              <a:lnSpc>
                <a:spcPct val="80000"/>
              </a:lnSpc>
              <a:buFont typeface="Arial" panose="020B0604020202020204" pitchFamily="34" charset="0"/>
              <a:buChar char="•"/>
            </a:pPr>
            <a:r>
              <a:rPr lang="en-US" altLang="en-US" dirty="0" smtClean="0"/>
              <a:t>Timeline</a:t>
            </a:r>
          </a:p>
          <a:p>
            <a:pPr lvl="1">
              <a:lnSpc>
                <a:spcPct val="80000"/>
              </a:lnSpc>
              <a:buFont typeface="Arial" panose="020B0604020202020204" pitchFamily="34" charset="0"/>
              <a:buChar char="•"/>
            </a:pPr>
            <a:r>
              <a:rPr lang="en-US" altLang="en-US" smtClean="0"/>
              <a:t>Ad hoc</a:t>
            </a:r>
            <a:endParaRPr lang="en-US" altLang="en-US" dirty="0"/>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2954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a:t>
            </a:r>
            <a:r>
              <a:rPr lang="en-US" altLang="zh-CN" sz="2000" dirty="0" smtClean="0">
                <a:solidFill>
                  <a:srgbClr val="FF0000"/>
                </a:solidFill>
              </a:rPr>
              <a:t>ballot - Failed</a:t>
            </a:r>
          </a:p>
          <a:p>
            <a:pPr lvl="1">
              <a:buFont typeface="Arial" panose="020B0604020202020204" pitchFamily="34" charset="0"/>
              <a:buChar char="•"/>
            </a:pPr>
            <a:r>
              <a:rPr lang="en-US" altLang="zh-CN" sz="1400" dirty="0" smtClean="0">
                <a:solidFill>
                  <a:srgbClr val="FF0000"/>
                </a:solidFill>
              </a:rPr>
              <a:t>LB-225: opened Dec. 1</a:t>
            </a:r>
            <a:r>
              <a:rPr lang="en-US" altLang="zh-CN" sz="1400" baseline="30000" dirty="0" smtClean="0">
                <a:solidFill>
                  <a:srgbClr val="FF0000"/>
                </a:solidFill>
              </a:rPr>
              <a:t>st</a:t>
            </a:r>
            <a:r>
              <a:rPr lang="en-US" altLang="zh-CN" sz="1400" dirty="0" smtClean="0">
                <a:solidFill>
                  <a:srgbClr val="FF0000"/>
                </a:solidFill>
              </a:rPr>
              <a:t> 2016 and closed January 8</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US" altLang="zh-CN" sz="2000" dirty="0">
                <a:solidFill>
                  <a:srgbClr val="FF0000"/>
                </a:solidFill>
              </a:rPr>
              <a:t>September 2017: Draft 2.0 and </a:t>
            </a:r>
            <a:r>
              <a:rPr lang="en-US" altLang="zh-CN" sz="2000" dirty="0" smtClean="0">
                <a:solidFill>
                  <a:srgbClr val="FF0000"/>
                </a:solidFill>
              </a:rPr>
              <a:t>WG letter </a:t>
            </a:r>
            <a:r>
              <a:rPr lang="en-US" altLang="zh-CN" sz="2000" dirty="0">
                <a:solidFill>
                  <a:srgbClr val="FF0000"/>
                </a:solidFill>
              </a:rPr>
              <a:t>b</a:t>
            </a:r>
            <a:r>
              <a:rPr lang="en-US" altLang="zh-CN" sz="2000" dirty="0" smtClean="0">
                <a:solidFill>
                  <a:srgbClr val="FF0000"/>
                </a:solidFill>
              </a:rPr>
              <a:t>allot - Failed</a:t>
            </a:r>
          </a:p>
          <a:p>
            <a:pPr lvl="1">
              <a:buFont typeface="Arial" panose="020B0604020202020204" pitchFamily="34" charset="0"/>
              <a:buChar char="•"/>
            </a:pPr>
            <a:r>
              <a:rPr lang="en-US" altLang="zh-CN" sz="1400" dirty="0" smtClean="0">
                <a:solidFill>
                  <a:srgbClr val="FF0000"/>
                </a:solidFill>
              </a:rPr>
              <a:t>LB-230: opened Oct 5</a:t>
            </a:r>
            <a:r>
              <a:rPr lang="en-US" altLang="zh-CN" sz="1400" baseline="30000" dirty="0" smtClean="0">
                <a:solidFill>
                  <a:srgbClr val="FF0000"/>
                </a:solidFill>
              </a:rPr>
              <a:t>th</a:t>
            </a:r>
            <a:r>
              <a:rPr lang="en-US" altLang="zh-CN" sz="1400" dirty="0" smtClean="0">
                <a:solidFill>
                  <a:srgbClr val="FF0000"/>
                </a:solidFill>
              </a:rPr>
              <a:t> and closed Nov 4</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CA" altLang="zh-CN" sz="2000" dirty="0" smtClean="0">
                <a:solidFill>
                  <a:schemeClr val="tx1"/>
                </a:solidFill>
              </a:rPr>
              <a:t>May </a:t>
            </a:r>
            <a:r>
              <a:rPr lang="en-CA" altLang="zh-CN" sz="2000" dirty="0" smtClean="0">
                <a:solidFill>
                  <a:schemeClr val="tx1"/>
                </a:solidFill>
              </a:rPr>
              <a:t>2018: Draft 3.0 and WG letter Ballot</a:t>
            </a:r>
          </a:p>
          <a:p>
            <a:pPr>
              <a:buFont typeface="Arial" panose="020B0604020202020204" pitchFamily="34" charset="0"/>
              <a:buChar char="•"/>
            </a:pPr>
            <a:r>
              <a:rPr lang="en-CA" altLang="zh-CN" sz="2000" dirty="0" smtClean="0">
                <a:solidFill>
                  <a:srgbClr val="FFC000"/>
                </a:solidFill>
              </a:rPr>
              <a:t>June</a:t>
            </a:r>
            <a:r>
              <a:rPr lang="en-CA" altLang="zh-CN" sz="2000" dirty="0" smtClean="0">
                <a:solidFill>
                  <a:srgbClr val="FFC000"/>
                </a:solidFill>
              </a:rPr>
              <a:t> </a:t>
            </a:r>
            <a:r>
              <a:rPr lang="en-CA" altLang="zh-CN" sz="2000" dirty="0">
                <a:solidFill>
                  <a:srgbClr val="FFC000"/>
                </a:solidFill>
              </a:rPr>
              <a:t>2018: MDR (Mandatory Document Review)</a:t>
            </a:r>
          </a:p>
          <a:p>
            <a:pPr>
              <a:buFont typeface="Arial" panose="020B0604020202020204" pitchFamily="34" charset="0"/>
              <a:buChar char="•"/>
            </a:pPr>
            <a:r>
              <a:rPr lang="en-CA" altLang="zh-CN" sz="2000" dirty="0" smtClean="0">
                <a:solidFill>
                  <a:srgbClr val="FFC000"/>
                </a:solidFill>
              </a:rPr>
              <a:t>January </a:t>
            </a:r>
            <a:r>
              <a:rPr lang="en-CA" altLang="zh-CN" sz="2000" dirty="0" smtClean="0">
                <a:solidFill>
                  <a:srgbClr val="FFC000"/>
                </a:solidFill>
              </a:rPr>
              <a:t>2019: </a:t>
            </a:r>
            <a:r>
              <a:rPr lang="en-CA" altLang="zh-CN" sz="2000" dirty="0">
                <a:solidFill>
                  <a:srgbClr val="FFC000"/>
                </a:solidFill>
              </a:rPr>
              <a:t>Formation of SB </a:t>
            </a:r>
            <a:r>
              <a:rPr lang="en-CA" altLang="zh-CN" sz="2000" dirty="0" smtClean="0">
                <a:solidFill>
                  <a:srgbClr val="FFC000"/>
                </a:solidFill>
              </a:rPr>
              <a:t>pool </a:t>
            </a:r>
            <a:r>
              <a:rPr lang="en-CA" altLang="zh-CN" sz="2000" dirty="0" smtClean="0">
                <a:solidFill>
                  <a:srgbClr val="FFC000"/>
                </a:solidFill>
                <a:sym typeface="Wingdings" panose="05000000000000000000" pitchFamily="2" charset="2"/>
              </a:rPr>
              <a:t> </a:t>
            </a:r>
            <a:r>
              <a:rPr lang="en-CA" altLang="zh-CN" sz="1600" dirty="0" smtClean="0">
                <a:solidFill>
                  <a:srgbClr val="FFC000"/>
                </a:solidFill>
                <a:sym typeface="Wingdings" panose="05000000000000000000" pitchFamily="2" charset="2"/>
              </a:rPr>
              <a:t>Need to change the date</a:t>
            </a:r>
            <a:endParaRPr lang="en-US" altLang="zh-CN" sz="1600" dirty="0">
              <a:solidFill>
                <a:srgbClr val="FFC000"/>
              </a:solidFill>
            </a:endParaRPr>
          </a:p>
          <a:p>
            <a:pPr>
              <a:buFont typeface="Arial" panose="020B0604020202020204" pitchFamily="34" charset="0"/>
              <a:buChar char="•"/>
            </a:pPr>
            <a:r>
              <a:rPr lang="en-US" altLang="zh-CN" sz="2000" dirty="0" smtClean="0">
                <a:solidFill>
                  <a:schemeClr val="accent6">
                    <a:lumMod val="75000"/>
                  </a:schemeClr>
                </a:solidFill>
              </a:rPr>
              <a:t>May 2019: </a:t>
            </a:r>
            <a:r>
              <a:rPr lang="en-US" altLang="zh-CN" sz="2000" dirty="0">
                <a:solidFill>
                  <a:schemeClr val="accent6">
                    <a:lumMod val="75000"/>
                  </a:schemeClr>
                </a:solidFill>
              </a:rPr>
              <a:t>Sponsor Ballot</a:t>
            </a:r>
          </a:p>
          <a:p>
            <a:pPr>
              <a:buFont typeface="Arial" panose="020B0604020202020204" pitchFamily="34" charset="0"/>
              <a:buChar char="•"/>
            </a:pPr>
            <a:r>
              <a:rPr lang="en-CA" altLang="zh-CN" sz="2000" dirty="0" err="1" smtClean="0">
                <a:solidFill>
                  <a:srgbClr val="FFC000"/>
                </a:solidFill>
              </a:rPr>
              <a:t>tbd</a:t>
            </a:r>
            <a:r>
              <a:rPr lang="en-CA" altLang="zh-CN" sz="2000" dirty="0" smtClean="0">
                <a:solidFill>
                  <a:srgbClr val="FFC000"/>
                </a:solidFill>
              </a:rPr>
              <a:t> </a:t>
            </a:r>
            <a:r>
              <a:rPr lang="en-CA" altLang="zh-CN" sz="2000" dirty="0">
                <a:solidFill>
                  <a:srgbClr val="FFC000"/>
                </a:solidFill>
              </a:rPr>
              <a:t>2019: </a:t>
            </a:r>
            <a:r>
              <a:rPr lang="en-CA" altLang="zh-CN" sz="2000" dirty="0" err="1">
                <a:solidFill>
                  <a:srgbClr val="FFC000"/>
                </a:solidFill>
              </a:rPr>
              <a:t>RevCom</a:t>
            </a:r>
            <a:endParaRPr lang="en-US" altLang="zh-CN" sz="20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November 07,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08,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smtClean="0"/>
              <a:t>Feedback from comment assignment</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08,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09,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09,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1535</TotalTime>
  <Words>2224</Words>
  <Application>Microsoft Office PowerPoint</Application>
  <PresentationFormat>On-screen Show (4:3)</PresentationFormat>
  <Paragraphs>481</Paragraphs>
  <Slides>32</Slides>
  <Notes>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5" baseType="lpstr">
      <vt:lpstr>Arial Unicode MS</vt:lpstr>
      <vt:lpstr>MS Gothic</vt:lpstr>
      <vt:lpstr>ＭＳ Ｐゴシック</vt:lpstr>
      <vt:lpstr>ＭＳ Ｐゴシック</vt:lpstr>
      <vt:lpstr>Arial</vt:lpstr>
      <vt:lpstr>Arial Black</vt:lpstr>
      <vt:lpstr>Calibri</vt:lpstr>
      <vt:lpstr>Monotype Sorts</vt:lpstr>
      <vt:lpstr>Symbol</vt:lpstr>
      <vt:lpstr>Times New Roman</vt:lpstr>
      <vt:lpstr>Wingdings</vt:lpstr>
      <vt:lpstr>Office Theme</vt:lpstr>
      <vt:lpstr>Document</vt:lpstr>
      <vt:lpstr>TGax November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November 06, 13:30 – 15:30 </vt:lpstr>
      <vt:lpstr>Submissions</vt:lpstr>
      <vt:lpstr>Summary from September 2017</vt:lpstr>
      <vt:lpstr>Approval of  TG Minutes (September 2017 Meeting and Telecon Minutes) </vt:lpstr>
      <vt:lpstr>WG LB #230 Results</vt:lpstr>
      <vt:lpstr>Compare to other Amendments</vt:lpstr>
      <vt:lpstr>Editor Report and Comment Assignment</vt:lpstr>
      <vt:lpstr>Timeline</vt:lpstr>
      <vt:lpstr>Agenda for Tuesday November 07, 10:30 – 12:30 </vt:lpstr>
      <vt:lpstr>Timeline</vt:lpstr>
      <vt:lpstr>Agenda for Tuesday November 07, 16:00 – 18:00 </vt:lpstr>
      <vt:lpstr>Agenda for Wednesday November 08, 08:00 – 10:00 </vt:lpstr>
      <vt:lpstr>Agenda for Wednesday November 08, 16:00 – 18:00 </vt:lpstr>
      <vt:lpstr>Agenda for Thursday November 09, 10:30 – 12:30</vt:lpstr>
      <vt:lpstr>Agenda for Thursday November 09,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68</cp:revision>
  <cp:lastPrinted>1601-01-01T00:00:00Z</cp:lastPrinted>
  <dcterms:created xsi:type="dcterms:W3CDTF">2017-01-26T15:28:16Z</dcterms:created>
  <dcterms:modified xsi:type="dcterms:W3CDTF">2017-11-06T20:22:46Z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1507721638</vt:lpwstr>
  </property>
</Properties>
</file>