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6" r:id="rId21"/>
    <p:sldId id="275" r:id="rId22"/>
    <p:sldId id="278" r:id="rId23"/>
    <p:sldId id="279" r:id="rId24"/>
    <p:sldId id="281" r:id="rId25"/>
    <p:sldId id="283" r:id="rId26"/>
    <p:sldId id="284" r:id="rId27"/>
    <p:sldId id="285" r:id="rId28"/>
    <p:sldId id="287" r:id="rId29"/>
    <p:sldId id="286"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802.11-17/1546r0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16"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September 2017</a:t>
            </a:r>
          </a:p>
          <a:p>
            <a:pPr>
              <a:buFont typeface="Arial" panose="020B0604020202020204" pitchFamily="34" charset="0"/>
              <a:buChar char="•"/>
            </a:pPr>
            <a:r>
              <a:rPr lang="en-US" dirty="0" smtClean="0"/>
              <a:t>Comment assignment and resolution</a:t>
            </a:r>
          </a:p>
          <a:p>
            <a:pPr>
              <a:buFont typeface="Arial" panose="020B0604020202020204" pitchFamily="34" charset="0"/>
              <a:buChar char="•"/>
            </a:pPr>
            <a:r>
              <a:rPr lang="en-US" dirty="0" smtClean="0"/>
              <a:t>Schedule TG ad hoc meeting </a:t>
            </a:r>
            <a:r>
              <a:rPr lang="en-US" dirty="0" smtClean="0"/>
              <a:t>in</a:t>
            </a:r>
            <a:r>
              <a:rPr lang="en-US" dirty="0" smtClean="0"/>
              <a:t> </a:t>
            </a:r>
            <a:r>
              <a:rPr lang="en-US" dirty="0" smtClean="0"/>
              <a:t>January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400" dirty="0"/>
              <a:t>Monday </a:t>
            </a:r>
            <a:r>
              <a:rPr lang="en-US" altLang="en-US" sz="1400" dirty="0" smtClean="0"/>
              <a:t>November 06, 13:30 </a:t>
            </a:r>
            <a:r>
              <a:rPr lang="en-US" altLang="en-US" sz="1400" dirty="0"/>
              <a:t>– </a:t>
            </a:r>
            <a:r>
              <a:rPr lang="en-US" altLang="en-US" sz="1400" dirty="0" smtClean="0"/>
              <a:t>15:30</a:t>
            </a:r>
            <a:endParaRPr lang="en-US" altLang="en-US" sz="1400" dirty="0">
              <a:sym typeface="Wingdings" panose="05000000000000000000" pitchFamily="2" charset="2"/>
            </a:endParaRPr>
          </a:p>
          <a:p>
            <a:pPr lvl="1">
              <a:lnSpc>
                <a:spcPct val="80000"/>
              </a:lnSpc>
            </a:pPr>
            <a:r>
              <a:rPr lang="en-US" altLang="en-US" sz="1400" dirty="0"/>
              <a:t>Call </a:t>
            </a:r>
            <a:r>
              <a:rPr lang="en-US" altLang="en-US" sz="1400" dirty="0" smtClean="0"/>
              <a:t>Meeting </a:t>
            </a:r>
            <a:r>
              <a:rPr lang="en-US" altLang="en-US" sz="1400" dirty="0"/>
              <a:t>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smtClean="0"/>
              <a:t>Comment assignment and resolution</a:t>
            </a:r>
            <a:endParaRPr lang="en-US" altLang="en-US" sz="1400" dirty="0"/>
          </a:p>
          <a:p>
            <a:pPr lvl="1">
              <a:lnSpc>
                <a:spcPct val="80000"/>
              </a:lnSpc>
            </a:pPr>
            <a:r>
              <a:rPr lang="en-US" altLang="en-US" sz="1400" dirty="0"/>
              <a:t>Recess </a:t>
            </a:r>
          </a:p>
          <a:p>
            <a:pPr>
              <a:lnSpc>
                <a:spcPct val="80000"/>
              </a:lnSpc>
            </a:pPr>
            <a:r>
              <a:rPr lang="en-US" altLang="en-US" sz="1400" dirty="0" smtClean="0"/>
              <a:t>Tuesday November 07, 10:30 </a:t>
            </a:r>
            <a:r>
              <a:rPr lang="en-US" altLang="en-US" sz="1400" dirty="0"/>
              <a:t>– </a:t>
            </a:r>
            <a:r>
              <a:rPr lang="en-US" altLang="en-US" sz="1400" dirty="0" smtClean="0"/>
              <a:t>12:30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a:t>
            </a:r>
            <a:r>
              <a:rPr lang="en-US" altLang="en-US" sz="1200" dirty="0" smtClean="0"/>
              <a:t>procedure.</a:t>
            </a:r>
          </a:p>
          <a:p>
            <a:pPr lvl="1">
              <a:lnSpc>
                <a:spcPct val="80000"/>
              </a:lnSpc>
            </a:pPr>
            <a:r>
              <a:rPr lang="en-US" altLang="en-US" sz="1200" dirty="0" smtClean="0"/>
              <a:t>Comment assignment and 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CA" altLang="en-US" sz="1400" dirty="0"/>
              <a:t>Tuesday</a:t>
            </a:r>
            <a:r>
              <a:rPr lang="en-US" altLang="en-US" sz="1400" dirty="0"/>
              <a:t> </a:t>
            </a:r>
            <a:r>
              <a:rPr lang="en-US" altLang="en-US" sz="1400" dirty="0" smtClean="0"/>
              <a:t>November 07,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Comment assignment and resolution</a:t>
            </a:r>
          </a:p>
          <a:p>
            <a:pPr lvl="1">
              <a:lnSpc>
                <a:spcPct val="80000"/>
              </a:lnSpc>
            </a:pPr>
            <a:r>
              <a:rPr lang="en-US" altLang="en-US" sz="1400" dirty="0"/>
              <a:t>Recess </a:t>
            </a: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08,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08,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Thursday November 09,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Thursday November 09,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January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72975248"/>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algn="ctr"/>
                      <a:endParaRPr lang="en-US" sz="1400" dirty="0"/>
                    </a:p>
                  </a:txBody>
                  <a:tcPr/>
                </a:tc>
                <a:tc>
                  <a:txBody>
                    <a:bodyPr/>
                    <a:lstStyle/>
                    <a:p>
                      <a:endParaRPr lang="en-US" dirty="0"/>
                    </a:p>
                  </a:txBody>
                  <a:tcPr/>
                </a:tc>
                <a:tc>
                  <a:txBody>
                    <a:bodyPr/>
                    <a:lstStyle/>
                    <a:p>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06,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September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November 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and Comment Assignment </a:t>
            </a:r>
            <a:r>
              <a:rPr lang="en-US" altLang="en-US" dirty="0"/>
              <a:t>– Robert Stacey</a:t>
            </a:r>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October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2017</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2017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Orlando</a:t>
            </a:r>
            <a:r>
              <a:rPr lang="en-US" altLang="en-US" sz="4000" dirty="0" smtClean="0">
                <a:latin typeface="Arial" panose="020B0604020202020204" pitchFamily="34" charset="0"/>
              </a:rPr>
              <a:t>, Florida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05-10,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October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381000" y="1676400"/>
            <a:ext cx="8458200"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a:t>
            </a:r>
            <a:r>
              <a:rPr lang="en-US" altLang="zh-CN" dirty="0" smtClean="0">
                <a:solidFill>
                  <a:srgbClr val="00B050"/>
                </a:solidFill>
              </a:rPr>
              <a:t>ballot</a:t>
            </a:r>
          </a:p>
          <a:p>
            <a:pPr lvl="1">
              <a:buFont typeface="Arial" panose="020B0604020202020204" pitchFamily="34" charset="0"/>
              <a:buChar char="•"/>
            </a:pPr>
            <a:r>
              <a:rPr lang="en-US" altLang="zh-CN" sz="1600" dirty="0" smtClean="0">
                <a:solidFill>
                  <a:srgbClr val="00B050"/>
                </a:solidFill>
              </a:rPr>
              <a:t>LB-225: opened Dec. 1</a:t>
            </a:r>
            <a:r>
              <a:rPr lang="en-US" altLang="zh-CN" sz="1600" baseline="30000" dirty="0" smtClean="0">
                <a:solidFill>
                  <a:srgbClr val="00B050"/>
                </a:solidFill>
              </a:rPr>
              <a:t>st</a:t>
            </a:r>
            <a:r>
              <a:rPr lang="en-US" altLang="zh-CN" sz="1600" dirty="0" smtClean="0">
                <a:solidFill>
                  <a:srgbClr val="00B050"/>
                </a:solidFill>
              </a:rPr>
              <a:t> 2016 and closed January 8</a:t>
            </a:r>
            <a:r>
              <a:rPr lang="en-US" altLang="zh-CN" sz="1600" baseline="30000" dirty="0" smtClean="0">
                <a:solidFill>
                  <a:srgbClr val="00B050"/>
                </a:solidFill>
              </a:rPr>
              <a:t>th</a:t>
            </a:r>
            <a:r>
              <a:rPr lang="en-US" altLang="zh-CN" sz="1600" dirty="0" smtClean="0">
                <a:solidFill>
                  <a:srgbClr val="00B050"/>
                </a:solidFill>
              </a:rPr>
              <a:t> 2017</a:t>
            </a:r>
            <a:endParaRPr lang="en-US" altLang="zh-CN" sz="1600" dirty="0">
              <a:solidFill>
                <a:srgbClr val="00B050"/>
              </a:solidFill>
            </a:endParaRPr>
          </a:p>
          <a:p>
            <a:pPr>
              <a:buFont typeface="Arial" panose="020B0604020202020204" pitchFamily="34" charset="0"/>
              <a:buChar char="•"/>
            </a:pPr>
            <a:r>
              <a:rPr lang="en-US" altLang="zh-CN" dirty="0">
                <a:solidFill>
                  <a:srgbClr val="00B050"/>
                </a:solidFill>
              </a:rPr>
              <a:t>September 2017: Draft 2.0 and </a:t>
            </a:r>
            <a:r>
              <a:rPr lang="en-US" altLang="zh-CN" dirty="0" smtClean="0">
                <a:solidFill>
                  <a:srgbClr val="00B050"/>
                </a:solidFill>
              </a:rPr>
              <a:t>WG letter Ballot</a:t>
            </a:r>
            <a:endParaRPr lang="en-US" altLang="zh-CN" dirty="0">
              <a:solidFill>
                <a:srgbClr val="00B050"/>
              </a:solidFill>
            </a:endParaRPr>
          </a:p>
          <a:p>
            <a:pPr>
              <a:buFont typeface="Arial" panose="020B0604020202020204" pitchFamily="34" charset="0"/>
              <a:buChar char="•"/>
            </a:pPr>
            <a:r>
              <a:rPr lang="en-CA" altLang="zh-CN" dirty="0">
                <a:solidFill>
                  <a:srgbClr val="FFC000"/>
                </a:solidFill>
              </a:rPr>
              <a:t>May 2018: MDR (Mandatory Document Review)</a:t>
            </a:r>
          </a:p>
          <a:p>
            <a:pPr>
              <a:buFont typeface="Arial" panose="020B0604020202020204" pitchFamily="34" charset="0"/>
              <a:buChar char="•"/>
            </a:pPr>
            <a:r>
              <a:rPr lang="en-CA" altLang="zh-CN" dirty="0">
                <a:solidFill>
                  <a:srgbClr val="FFC000"/>
                </a:solidFill>
              </a:rPr>
              <a:t>May 2018: Formation of SB </a:t>
            </a:r>
            <a:r>
              <a:rPr lang="en-CA" altLang="zh-CN" dirty="0" smtClean="0">
                <a:solidFill>
                  <a:srgbClr val="FFC000"/>
                </a:solidFill>
              </a:rPr>
              <a:t>pool </a:t>
            </a:r>
            <a:r>
              <a:rPr lang="en-CA" altLang="zh-CN" dirty="0" smtClean="0">
                <a:solidFill>
                  <a:srgbClr val="FFC000"/>
                </a:solidFill>
                <a:sym typeface="Wingdings" panose="05000000000000000000" pitchFamily="2" charset="2"/>
              </a:rPr>
              <a:t> </a:t>
            </a:r>
            <a:r>
              <a:rPr lang="en-CA" altLang="zh-CN" sz="1800" dirty="0" smtClean="0">
                <a:solidFill>
                  <a:srgbClr val="FFC000"/>
                </a:solidFill>
                <a:sym typeface="Wingdings" panose="05000000000000000000" pitchFamily="2" charset="2"/>
              </a:rPr>
              <a:t>Need to change the date</a:t>
            </a:r>
            <a:endParaRPr lang="en-US" altLang="zh-CN" sz="1800" dirty="0">
              <a:solidFill>
                <a:srgbClr val="FFC000"/>
              </a:solidFill>
            </a:endParaRPr>
          </a:p>
          <a:p>
            <a:pPr>
              <a:buFont typeface="Arial" panose="020B0604020202020204" pitchFamily="34" charset="0"/>
              <a:buChar char="•"/>
            </a:pPr>
            <a:r>
              <a:rPr lang="en-US" altLang="zh-CN" dirty="0">
                <a:solidFill>
                  <a:srgbClr val="FF0000"/>
                </a:solidFill>
              </a:rPr>
              <a:t>November 2018: Sponsor Ballot</a:t>
            </a:r>
          </a:p>
          <a:p>
            <a:pPr>
              <a:buFont typeface="Arial" panose="020B0604020202020204" pitchFamily="34" charset="0"/>
              <a:buChar char="•"/>
            </a:pPr>
            <a:r>
              <a:rPr lang="en-CA" altLang="zh-CN" dirty="0">
                <a:solidFill>
                  <a:srgbClr val="FFC000"/>
                </a:solidFill>
              </a:rPr>
              <a:t>July 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and Comment Assignment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07,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November 07,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08,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a:t>
            </a:r>
            <a:r>
              <a:rPr lang="en-US" altLang="en-US" dirty="0" smtClean="0"/>
              <a:t>08</a:t>
            </a:r>
            <a:r>
              <a:rPr lang="en-US" altLang="en-US" dirty="0" smtClean="0"/>
              <a:t>,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November </a:t>
            </a:r>
            <a:r>
              <a:rPr lang="en-US" altLang="en-US" dirty="0" smtClean="0"/>
              <a:t>09, </a:t>
            </a:r>
            <a:r>
              <a:rPr lang="en-US" altLang="en-US" dirty="0" smtClean="0"/>
              <a:t>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09,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676</TotalTime>
  <Words>1785</Words>
  <Application>Microsoft Office PowerPoint</Application>
  <PresentationFormat>On-screen Show (4:3)</PresentationFormat>
  <Paragraphs>344</Paragraphs>
  <Slides>29</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1" baseType="lpstr">
      <vt:lpstr>Arial Unicode MS</vt:lpstr>
      <vt:lpstr>MS Gothic</vt:lpstr>
      <vt:lpstr>ＭＳ Ｐゴシック</vt:lpstr>
      <vt:lpstr>ＭＳ Ｐゴシック</vt:lpstr>
      <vt:lpstr>Arial</vt:lpstr>
      <vt:lpstr>Arial Black</vt:lpstr>
      <vt:lpstr>Monotype Sorts</vt:lpstr>
      <vt:lpstr>Symbol</vt:lpstr>
      <vt:lpstr>Times New Roman</vt:lpstr>
      <vt:lpstr>Wingdings</vt:lpstr>
      <vt:lpstr>Office Theme</vt:lpstr>
      <vt:lpstr>Document</vt:lpstr>
      <vt:lpstr>TGax November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November 06, 13:30 – 15:30 </vt:lpstr>
      <vt:lpstr>Submissions</vt:lpstr>
      <vt:lpstr>Summary from September 2017</vt:lpstr>
      <vt:lpstr>Approval of  TG Minutes (September 2017 Meeting and Telecon Minutes) </vt:lpstr>
      <vt:lpstr>Timeline</vt:lpstr>
      <vt:lpstr>Editor Report and Comment Assignment</vt:lpstr>
      <vt:lpstr>Agenda for Tuesday November 07, 10:30 – 12:30 </vt:lpstr>
      <vt:lpstr>Agenda for Tuesday November 07, 16:00 – 18:00 </vt:lpstr>
      <vt:lpstr>Agenda for Wednesday November 08, 08:00 – 10:00 </vt:lpstr>
      <vt:lpstr>Agenda for Wednesday November 08, 16:00 – 18:00 </vt:lpstr>
      <vt:lpstr>Agenda for Thursday November 09, 10:30 – 12:30</vt:lpstr>
      <vt:lpstr>Agenda for Thursday November 09,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44</cp:revision>
  <cp:lastPrinted>1601-01-01T00:00:00Z</cp:lastPrinted>
  <dcterms:created xsi:type="dcterms:W3CDTF">2017-01-26T15:28:16Z</dcterms:created>
  <dcterms:modified xsi:type="dcterms:W3CDTF">2017-10-02T16:34:25Z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1506958402</vt:lpwstr>
  </property>
</Properties>
</file>