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3"/>
  </p:notesMasterIdLst>
  <p:handoutMasterIdLst>
    <p:handoutMasterId r:id="rId24"/>
  </p:handoutMasterIdLst>
  <p:sldIdLst>
    <p:sldId id="256" r:id="rId2"/>
    <p:sldId id="257" r:id="rId3"/>
    <p:sldId id="289" r:id="rId4"/>
    <p:sldId id="300" r:id="rId5"/>
    <p:sldId id="272" r:id="rId6"/>
    <p:sldId id="273" r:id="rId7"/>
    <p:sldId id="274" r:id="rId8"/>
    <p:sldId id="315" r:id="rId9"/>
    <p:sldId id="275" r:id="rId10"/>
    <p:sldId id="290" r:id="rId11"/>
    <p:sldId id="313" r:id="rId12"/>
    <p:sldId id="306" r:id="rId13"/>
    <p:sldId id="314" r:id="rId14"/>
    <p:sldId id="317" r:id="rId15"/>
    <p:sldId id="281" r:id="rId16"/>
    <p:sldId id="280" r:id="rId17"/>
    <p:sldId id="283" r:id="rId18"/>
    <p:sldId id="284" r:id="rId19"/>
    <p:sldId id="291" r:id="rId20"/>
    <p:sldId id="292" r:id="rId21"/>
    <p:sldId id="264" r:id="rId2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795" autoAdjust="0"/>
    <p:restoredTop sz="94148" autoAdjust="0"/>
  </p:normalViewPr>
  <p:slideViewPr>
    <p:cSldViewPr>
      <p:cViewPr varScale="1">
        <p:scale>
          <a:sx n="66" d="100"/>
          <a:sy n="66" d="100"/>
        </p:scale>
        <p:origin x="774" y="72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802-11-17/1539r0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November 2017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802-11-17/1539r0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2017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802-11-17/1539r0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802-11-17/1539r0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21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802-11-17/1539r0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Report</a:t>
            </a:r>
            <a:r>
              <a:rPr lang="en-US" baseline="0" dirty="0"/>
              <a:t> version </a:t>
            </a:r>
            <a:r>
              <a:rPr lang="en-US" dirty="0"/>
              <a:t>R0 and R1  had</a:t>
            </a:r>
            <a:r>
              <a:rPr lang="en-US" baseline="0" dirty="0"/>
              <a:t> an error on the date of Early-Bird Registration Deadline – 19 May is correct.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802-11-17/1539r0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802-11-17/1539r0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November 2017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2" y="647541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11-17/1539r0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griffin.meeting.verilan.com/docs/802.19" TargetMode="External"/><Relationship Id="rId13" Type="http://schemas.openxmlformats.org/officeDocument/2006/relationships/hyperlink" Target="http://griffin.meeting.verilan.com/docs/omniran" TargetMode="External"/><Relationship Id="rId3" Type="http://schemas.openxmlformats.org/officeDocument/2006/relationships/hyperlink" Target="https://imat.ieee.org/" TargetMode="External"/><Relationship Id="rId7" Type="http://schemas.openxmlformats.org/officeDocument/2006/relationships/hyperlink" Target="http://griffin.meeting.verilan.com/docs/802.18" TargetMode="External"/><Relationship Id="rId12" Type="http://schemas.openxmlformats.org/officeDocument/2006/relationships/hyperlink" Target="http://griffin.meeting.verilan.com/docs/802.24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ftp://griffin.meeting.verilan.com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iffin.meeting.verilan.com/docs/802.16" TargetMode="External"/><Relationship Id="rId11" Type="http://schemas.openxmlformats.org/officeDocument/2006/relationships/hyperlink" Target="http://griffin.meeting.verilan.com/docs/802.23" TargetMode="External"/><Relationship Id="rId5" Type="http://schemas.openxmlformats.org/officeDocument/2006/relationships/hyperlink" Target="http://griffin.meeting.verilan.com/docs/802.15" TargetMode="External"/><Relationship Id="rId15" Type="http://schemas.openxmlformats.org/officeDocument/2006/relationships/hyperlink" Target="http://griffin.meeting.verilan.com/docs/802-ec" TargetMode="External"/><Relationship Id="rId10" Type="http://schemas.openxmlformats.org/officeDocument/2006/relationships/hyperlink" Target="http://griffin.meeting.verilan.com/docs/802.22" TargetMode="External"/><Relationship Id="rId4" Type="http://schemas.openxmlformats.org/officeDocument/2006/relationships/hyperlink" Target="http://griffin.meeting.verilan.com/docs/802.11" TargetMode="External"/><Relationship Id="rId9" Type="http://schemas.openxmlformats.org/officeDocument/2006/relationships/hyperlink" Target="http://griffin.meeting.verilan.com/docs/802.21" TargetMode="External"/><Relationship Id="rId14" Type="http://schemas.openxmlformats.org/officeDocument/2006/relationships/hyperlink" Target="http://griffin.meeting.verilan.com/docs/802-sg-whitespac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0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17/ec-17-0122-00-00EC-executive-secretary-agenda-items-july-2017-plenary.pptx" TargetMode="Externa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grouper.ieee.org/groups/802/18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www.ieee802.org/16/" TargetMode="External"/><Relationship Id="rId12" Type="http://schemas.openxmlformats.org/officeDocument/2006/relationships/hyperlink" Target="https://mentor.ieee.org/802.22/dcn/17/22-17-0051-00-0000-802-22-2017-july-plenary-opening-repor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://www.ieee802.org/24/" TargetMode="External"/><Relationship Id="rId5" Type="http://schemas.openxmlformats.org/officeDocument/2006/relationships/hyperlink" Target="https://mentor.ieee.org/802.11/dcn/17/11-17-0536-01-0000-may-2017-wg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1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19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schedule/schedule/sho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schedule.802world.com/ics/directory" TargetMode="External"/><Relationship Id="rId2" Type="http://schemas.openxmlformats.org/officeDocument/2006/relationships/hyperlink" Target="http://schedule.802world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hedule.802world.com/ics/show?group=11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wireles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aws.passkey.com/go/IEEE802W2018" TargetMode="External"/><Relationship Id="rId4" Type="http://schemas.openxmlformats.org/officeDocument/2006/relationships/hyperlink" Target="https://www.regonline.com/january2018ieee802wirelessinterim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egonline.com/ActiveReports/ReportServer/EventSnapshot.aspx?EventSessionId=79d1a6c7a8a044d7bb0f4d240789e843&amp;eventID=2032986#test" TargetMode="External"/><Relationship Id="rId2" Type="http://schemas.openxmlformats.org/officeDocument/2006/relationships/hyperlink" Target="https://www.regonline.com/ActiveReports/ReportServer/EventSnapshot.aspx?EventSessionId=79d1a6c7a8a044d7bb0f4d240789e843&amp;eventID=2032986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</a:t>
            </a:r>
            <a:r>
              <a:rPr lang="en-US" baseline="30000" dirty="0"/>
              <a:t>st</a:t>
            </a:r>
            <a:r>
              <a:rPr lang="en-US" dirty="0"/>
              <a:t> Vice Chair Report – </a:t>
            </a:r>
            <a:br>
              <a:rPr lang="en-US" dirty="0"/>
            </a:br>
            <a:r>
              <a:rPr lang="en-US" dirty="0"/>
              <a:t>November 2017 – Orlando, Florida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2017-11-06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M3.8 Local File Document Server information</a:t>
            </a:r>
            <a:endParaRPr lang="en-US" dirty="0"/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D72A24D-A7DF-47A4-B599-5ECE22807E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769648"/>
              </p:ext>
            </p:extLst>
          </p:nvPr>
        </p:nvGraphicFramePr>
        <p:xfrm>
          <a:off x="1415479" y="1484784"/>
          <a:ext cx="10369153" cy="4990630"/>
        </p:xfrm>
        <a:graphic>
          <a:graphicData uri="http://schemas.openxmlformats.org/drawingml/2006/table">
            <a:tbl>
              <a:tblPr/>
              <a:tblGrid>
                <a:gridCol w="2016225">
                  <a:extLst>
                    <a:ext uri="{9D8B030D-6E8A-4147-A177-3AD203B41FA5}">
                      <a16:colId xmlns:a16="http://schemas.microsoft.com/office/drawing/2014/main" val="3295704582"/>
                    </a:ext>
                  </a:extLst>
                </a:gridCol>
                <a:gridCol w="8352928">
                  <a:extLst>
                    <a:ext uri="{9D8B030D-6E8A-4147-A177-3AD203B41FA5}">
                      <a16:colId xmlns:a16="http://schemas.microsoft.com/office/drawing/2014/main" val="4064606208"/>
                    </a:ext>
                  </a:extLst>
                </a:gridCol>
              </a:tblGrid>
              <a:tr h="4990630"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Attendance Links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802.1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802.3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802.11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802.15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802.16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802.18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802.19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802.20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802.21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802.22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802.23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3"/>
                        </a:rPr>
                        <a:t>802.24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endParaRPr lang="en-US" sz="2000" dirty="0">
                        <a:effectLst/>
                      </a:endParaRPr>
                    </a:p>
                  </a:txBody>
                  <a:tcPr marL="13513" marR="13513" marT="13513" marB="135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2000" dirty="0">
                          <a:effectLst/>
                        </a:rPr>
                        <a:t>Working Group Documents (Local Document Server)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4"/>
                        </a:rPr>
                        <a:t>802.11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5"/>
                        </a:rPr>
                        <a:t>802.15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6"/>
                        </a:rPr>
                        <a:t>802.16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7"/>
                        </a:rPr>
                        <a:t>802.18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8"/>
                        </a:rPr>
                        <a:t>802.19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9"/>
                        </a:rPr>
                        <a:t>802.21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10"/>
                        </a:rPr>
                        <a:t>802.22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11"/>
                        </a:rPr>
                        <a:t>802.23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12"/>
                        </a:rPr>
                        <a:t>802.24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 err="1">
                          <a:effectLst/>
                          <a:hlinkClick r:id="rId13"/>
                        </a:rPr>
                        <a:t>Omniran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14"/>
                        </a:rPr>
                        <a:t>802 Whitespace SG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dirty="0">
                          <a:effectLst/>
                          <a:hlinkClick r:id="rId15"/>
                        </a:rPr>
                        <a:t>802 Executive Committee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i="1" dirty="0">
                          <a:effectLst/>
                        </a:rPr>
                        <a:t>For FTP access, please use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r>
                        <a:rPr lang="en-US" sz="2000" b="1" dirty="0">
                          <a:effectLst/>
                          <a:hlinkClick r:id="rId16"/>
                        </a:rPr>
                        <a:t>ftp://griffin.meeting.verilan.com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b="1" dirty="0">
                          <a:solidFill>
                            <a:srgbClr val="FF0000"/>
                          </a:solidFill>
                          <a:effectLst/>
                        </a:rPr>
                        <a:t>Please DO NOT synchronize your documents directly with Mentor!</a:t>
                      </a:r>
                      <a:endParaRPr lang="en-US" sz="2000" dirty="0">
                        <a:effectLst/>
                      </a:endParaRPr>
                    </a:p>
                  </a:txBody>
                  <a:tcPr marL="13513" marR="13513" marT="13513" marB="13513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664618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2209801" y="968784"/>
            <a:ext cx="7702624" cy="44399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MS Gothic"/>
              </a:defRPr>
            </a:lvl1pPr>
            <a:lvl2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2pPr>
            <a:lvl3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3pPr>
            <a:lvl4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4pPr>
            <a:lvl5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MS Gothic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M3.09 FOOD &amp; BEVERAGE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8" name="table">
            <a:extLst>
              <a:ext uri="{FF2B5EF4-FFF2-40B4-BE49-F238E27FC236}">
                <a16:creationId xmlns:a16="http://schemas.microsoft.com/office/drawing/2014/main" id="{5F1B4A5B-0BAB-4A1E-99DD-E1358A58AD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3035" y="1556792"/>
            <a:ext cx="10837334" cy="4443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2112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726976"/>
          </a:xfrm>
        </p:spPr>
        <p:txBody>
          <a:bodyPr/>
          <a:lstStyle/>
          <a:p>
            <a:r>
              <a:rPr lang="en-US" dirty="0"/>
              <a:t>Network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6655" y="1619966"/>
            <a:ext cx="9937103" cy="4680520"/>
          </a:xfrm>
        </p:spPr>
        <p:txBody>
          <a:bodyPr/>
          <a:lstStyle/>
          <a:p>
            <a:r>
              <a:rPr lang="en-US" sz="2800" dirty="0"/>
              <a:t>WIRED CAFÉ</a:t>
            </a:r>
          </a:p>
          <a:p>
            <a:pPr lvl="2"/>
            <a:r>
              <a:rPr lang="en-US" sz="2800" dirty="0"/>
              <a:t>Please report any disruption of service in the café to </a:t>
            </a:r>
            <a:r>
              <a:rPr lang="en-US" sz="2800" dirty="0" err="1"/>
              <a:t>VeriLAN</a:t>
            </a:r>
            <a:r>
              <a:rPr lang="en-US" sz="2800" dirty="0"/>
              <a:t> staff.</a:t>
            </a:r>
          </a:p>
          <a:p>
            <a:endParaRPr lang="en-US" sz="2800" dirty="0"/>
          </a:p>
          <a:p>
            <a:r>
              <a:rPr lang="en-US" sz="2800" dirty="0"/>
              <a:t>NETWORK HELP DESK</a:t>
            </a:r>
          </a:p>
          <a:p>
            <a:pPr lvl="2"/>
            <a:r>
              <a:rPr lang="en-US" sz="2800" dirty="0"/>
              <a:t>Network Help is available for attendees experiencing difficulties accessing the meeting network.</a:t>
            </a:r>
          </a:p>
          <a:p>
            <a:pPr lvl="2"/>
            <a:endParaRPr lang="en-US" dirty="0"/>
          </a:p>
          <a:p>
            <a:r>
              <a:rPr lang="en-US" dirty="0"/>
              <a:t>Located in the near the Registration Desk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7682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M3.9	II  Social logistics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3"/>
            <a:ext cx="10361084" cy="4537622"/>
          </a:xfrm>
        </p:spPr>
        <p:txBody>
          <a:bodyPr/>
          <a:lstStyle/>
          <a:p>
            <a:r>
              <a:rPr lang="en-US" sz="3200" dirty="0"/>
              <a:t>Attendees with confirmed or purchased social tickets must pick up wristbands from Registration Desk between 12 noon Monday and 4pm on Tuesday. </a:t>
            </a:r>
          </a:p>
          <a:p>
            <a:r>
              <a:rPr lang="en-US" sz="3200" dirty="0"/>
              <a:t>After that time, All unclaimed tickets will be released to those attendees on the wait list.</a:t>
            </a:r>
          </a:p>
          <a:p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94752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9656" y="764704"/>
            <a:ext cx="6748214" cy="562574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87079" y="175437"/>
            <a:ext cx="97287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100" dirty="0"/>
              <a:t>10.</a:t>
            </a:r>
          </a:p>
        </p:txBody>
      </p:sp>
    </p:spTree>
    <p:extLst>
      <p:ext uri="{BB962C8B-B14F-4D97-AF65-F5344CB8AC3E}">
        <p14:creationId xmlns:p14="http://schemas.microsoft.com/office/powerpoint/2010/main" val="4478810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Cancel:</a:t>
            </a:r>
          </a:p>
          <a:p>
            <a:endParaRPr lang="en-US" dirty="0"/>
          </a:p>
          <a:p>
            <a:r>
              <a:rPr lang="en-US" dirty="0"/>
              <a:t>Add: 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r>
              <a:rPr lang="en-US" dirty="0"/>
              <a:t>Yes  - </a:t>
            </a:r>
          </a:p>
          <a:p>
            <a:r>
              <a:rPr lang="en-US" dirty="0"/>
              <a:t>No – </a:t>
            </a:r>
          </a:p>
          <a:p>
            <a:r>
              <a:rPr lang="en-US" dirty="0"/>
              <a:t>Like the Social –  </a:t>
            </a:r>
          </a:p>
          <a:p>
            <a:r>
              <a:rPr lang="en-US" dirty="0"/>
              <a:t>Disliked the Social –  </a:t>
            </a:r>
          </a:p>
          <a:p>
            <a:r>
              <a:rPr lang="en-US" dirty="0"/>
              <a:t>Did not go to Social –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1226" y="1631406"/>
            <a:ext cx="9289031" cy="4844008"/>
          </a:xfrm>
        </p:spPr>
        <p:txBody>
          <a:bodyPr/>
          <a:lstStyle/>
          <a:p>
            <a:r>
              <a:rPr lang="en-US" sz="3200" dirty="0"/>
              <a:t>Future 802 Wireless Interims:</a:t>
            </a:r>
          </a:p>
          <a:p>
            <a:pPr lvl="1"/>
            <a:r>
              <a:rPr lang="en-US" sz="2800" dirty="0"/>
              <a:t>Jan 2018 Hotel Irvine, </a:t>
            </a:r>
            <a:r>
              <a:rPr lang="en-GB" sz="2800" dirty="0"/>
              <a:t>Irvine, CA, USA</a:t>
            </a:r>
            <a:endParaRPr lang="en-US" sz="2800" dirty="0"/>
          </a:p>
          <a:p>
            <a:pPr lvl="1"/>
            <a:r>
              <a:rPr lang="en-US" sz="2800" dirty="0"/>
              <a:t>May 2018 Marriott Warsaw, Poland</a:t>
            </a:r>
          </a:p>
          <a:p>
            <a:pPr lvl="1"/>
            <a:r>
              <a:rPr lang="en-US" sz="2800" dirty="0"/>
              <a:t>Sept 2018  </a:t>
            </a:r>
            <a:r>
              <a:rPr lang="en-GB" sz="2800" dirty="0"/>
              <a:t>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556792"/>
            <a:ext cx="10460567" cy="4844008"/>
          </a:xfrm>
        </p:spPr>
        <p:txBody>
          <a:bodyPr>
            <a:normAutofit/>
          </a:bodyPr>
          <a:lstStyle/>
          <a:p>
            <a:r>
              <a:rPr lang="en-US" sz="2800" dirty="0"/>
              <a:t>Future 802 Plenary Sessions:</a:t>
            </a:r>
          </a:p>
          <a:p>
            <a:pPr lvl="1"/>
            <a:r>
              <a:rPr lang="en-GB" sz="2400" dirty="0"/>
              <a:t>March 4-9, 2018 Hyatt Regency O'Hare, Rosemont, Illinois, USA</a:t>
            </a:r>
          </a:p>
          <a:p>
            <a:pPr lvl="1"/>
            <a:r>
              <a:rPr lang="en-GB" sz="2400" dirty="0"/>
              <a:t>July 8-13, 2018 Manchester Grand Hyatt, San Diego, CA, USA</a:t>
            </a:r>
          </a:p>
          <a:p>
            <a:pPr lvl="1"/>
            <a:r>
              <a:rPr lang="en-GB" sz="2400" dirty="0"/>
              <a:t>November 11-16, 2018  Marriott Marquis Queen's Park, Bangkok, Thailand</a:t>
            </a:r>
            <a:endParaRPr lang="en-US" sz="2400" dirty="0"/>
          </a:p>
          <a:p>
            <a:pPr lvl="1"/>
            <a:endParaRPr lang="en-GB" sz="2400" dirty="0"/>
          </a:p>
          <a:p>
            <a:pPr lvl="1"/>
            <a:r>
              <a:rPr lang="en-GB" sz="2400" dirty="0"/>
              <a:t>March 10-15, 2019 Hyatt Regency Vancouver and Fairmont Hotel Vancouver, Vancouver, Canada</a:t>
            </a:r>
          </a:p>
          <a:p>
            <a:pPr lvl="1"/>
            <a:r>
              <a:rPr lang="en-GB" sz="2400" dirty="0"/>
              <a:t>July 14-19,2019  Austria Congress Centre, Vienna, Austria</a:t>
            </a:r>
          </a:p>
          <a:p>
            <a:pPr lvl="1"/>
            <a:r>
              <a:rPr lang="en-GB" sz="2400" dirty="0"/>
              <a:t>November 10-15, 2019 Hilton Waikoloa Village, Kona, HI, USA</a:t>
            </a:r>
            <a:endParaRPr lang="en-US" sz="2400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EC-16/66r1</a:t>
            </a:r>
          </a:p>
          <a:p>
            <a:r>
              <a:rPr lang="en-US" dirty="0">
                <a:hlinkClick r:id="rId3"/>
              </a:rPr>
              <a:t>https://mentor.ieee.org/802-ec/dcn/16/ec-16-0066-00-00EC-802-plenary-future-venue-contract-status.xlsx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  <a:p>
            <a:r>
              <a:rPr lang="en-US" dirty="0"/>
              <a:t>802 Executive Secretary Report: EC-17/0122r0</a:t>
            </a:r>
            <a:endParaRPr lang="en-US" dirty="0">
              <a:hlinkClick r:id="rId4"/>
            </a:endParaRPr>
          </a:p>
          <a:p>
            <a:r>
              <a:rPr lang="en-US" dirty="0">
                <a:hlinkClick r:id="rId5"/>
              </a:rPr>
              <a:t>https://mentor.ieee.org/802-ec/dcn/17/ec-17-0122-00-00EC-executive-secretary-agenda-items-july-2017-plenary.pptx</a:t>
            </a:r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November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21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  </a:t>
            </a:r>
            <a:r>
              <a:rPr lang="en-US" dirty="0">
                <a:hlinkClick r:id="rId4"/>
              </a:rPr>
              <a:t>802.3</a:t>
            </a:r>
            <a:endParaRPr lang="en-US" dirty="0"/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 </a:t>
            </a:r>
            <a:r>
              <a:rPr lang="en-US" dirty="0">
                <a:hlinkClick r:id="rId7"/>
              </a:rPr>
              <a:t>802.16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9"/>
              </a:rPr>
              <a:t>802.19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1"/>
              </a:rPr>
              <a:t>802.24</a:t>
            </a:r>
            <a:r>
              <a:rPr lang="en-US" dirty="0"/>
              <a:t> </a:t>
            </a:r>
          </a:p>
          <a:p>
            <a:r>
              <a:rPr lang="en-US" dirty="0">
                <a:hlinkClick r:id="rId12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11-17/1540r0</a:t>
            </a:r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</a:t>
            </a:r>
            <a:r>
              <a:rPr lang="en-US" dirty="0"/>
              <a:t> 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M3.4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Meeting room locations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</a:rPr>
              <a:t>Download the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hlinkClick r:id="rId3"/>
              </a:rPr>
              <a:t>Combined Meeting Schedule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dirty="0">
                <a:solidFill>
                  <a:schemeClr val="tx1"/>
                </a:solidFill>
                <a:latin typeface="Arial" panose="020B0604020202020204" pitchFamily="34" charset="0"/>
              </a:rPr>
              <a:t>MEETING MAP (FLOOR PLAN) </a:t>
            </a:r>
            <a:b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</a:br>
            <a:r>
              <a:rPr lang="en-US" altLang="en-US" b="0" dirty="0">
                <a:solidFill>
                  <a:schemeClr val="tx1"/>
                </a:solidFill>
                <a:latin typeface="Arial" panose="020B0604020202020204" pitchFamily="34" charset="0"/>
              </a:rPr>
              <a:t>Accessed online:</a:t>
            </a:r>
          </a:p>
          <a:p>
            <a:pPr marL="0" lvl="0" indent="0" defTabSz="914400" eaLnBrk="0" hangingPunct="0">
              <a:spcBef>
                <a:spcPct val="0"/>
              </a:spcBef>
              <a:buClrTx/>
              <a:buSzTx/>
            </a:pPr>
            <a:r>
              <a:rPr lang="en-US" altLang="en-US" b="0" dirty="0">
                <a:solidFill>
                  <a:srgbClr val="0000FF"/>
                </a:solidFill>
                <a:latin typeface="Arial" panose="020B0604020202020204" pitchFamily="34" charset="0"/>
              </a:rPr>
              <a:t>http://802world.org/plenary/files/2015/03/IEEE802-EstrelMeeting-Map.pdf</a:t>
            </a:r>
            <a:endParaRPr lang="en-US" altLang="en-US" b="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Online Calendar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r>
              <a:rPr lang="en-GB" dirty="0"/>
              <a:t> Go to : </a:t>
            </a:r>
            <a:r>
              <a:rPr lang="en-GB" dirty="0">
                <a:hlinkClick r:id="rId2"/>
              </a:rPr>
              <a:t>http://schedule.802world.com</a:t>
            </a:r>
            <a:endParaRPr lang="en-GB" dirty="0"/>
          </a:p>
          <a:p>
            <a:r>
              <a:rPr lang="en-GB" dirty="0"/>
              <a:t>Select Calendar Integration:</a:t>
            </a:r>
          </a:p>
          <a:p>
            <a:r>
              <a:rPr lang="en-GB" dirty="0">
                <a:hlinkClick r:id="rId3"/>
              </a:rPr>
              <a:t>http://schedule.802world.com/ics/directory</a:t>
            </a:r>
            <a:endParaRPr lang="en-GB" dirty="0"/>
          </a:p>
          <a:p>
            <a:r>
              <a:rPr lang="en-US" dirty="0"/>
              <a:t>This application exports meetings in .</a:t>
            </a:r>
            <a:r>
              <a:rPr lang="en-US" dirty="0" err="1"/>
              <a:t>ics</a:t>
            </a:r>
            <a:r>
              <a:rPr lang="en-US" dirty="0"/>
              <a:t> format, which can be subscribed to from your favorite calendar application. 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4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M3.5 Next meeting reminder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US" dirty="0"/>
              <a:t>802W Interim: January 14-19, 2018, </a:t>
            </a:r>
            <a:r>
              <a:rPr lang="en-GB" dirty="0"/>
              <a:t>Hotel Irvine, Irvine, CA, USA</a:t>
            </a:r>
            <a:br>
              <a:rPr lang="en-GB" dirty="0"/>
            </a:br>
            <a:r>
              <a:rPr lang="en-GB" sz="2000" dirty="0">
                <a:hlinkClick r:id="rId3"/>
              </a:rPr>
              <a:t>Event Information</a:t>
            </a:r>
            <a:br>
              <a:rPr lang="en-GB" sz="2000" dirty="0"/>
            </a:br>
            <a:r>
              <a:rPr lang="en-GB" sz="2000" dirty="0">
                <a:hlinkClick r:id="rId4"/>
              </a:rPr>
              <a:t>Registration</a:t>
            </a:r>
            <a:br>
              <a:rPr lang="en-GB" sz="2000" dirty="0"/>
            </a:br>
            <a:r>
              <a:rPr lang="en-GB" sz="2000" dirty="0">
                <a:hlinkClick r:id="rId5"/>
              </a:rPr>
              <a:t>Hotel room reservation</a:t>
            </a:r>
            <a:br>
              <a:rPr lang="en-GB" sz="2000" dirty="0"/>
            </a:br>
            <a:br>
              <a:rPr lang="en-GB" sz="2000" dirty="0"/>
            </a:br>
            <a:r>
              <a:rPr lang="en-GB" sz="2000" dirty="0"/>
              <a:t>REGISTRATION FEES &amp; DEADLINES :   </a:t>
            </a:r>
            <a:endParaRPr lang="en-GB" dirty="0"/>
          </a:p>
          <a:p>
            <a:pPr lvl="1"/>
            <a:r>
              <a:rPr lang="en-GB" sz="1800" dirty="0"/>
              <a:t>Early Registration</a:t>
            </a:r>
          </a:p>
          <a:p>
            <a:pPr lvl="2"/>
            <a:r>
              <a:rPr lang="en-GB" dirty="0"/>
              <a:t>$US 650.00 for attendees staying three or more nights at the Hotel Irvine </a:t>
            </a:r>
          </a:p>
          <a:p>
            <a:pPr lvl="2"/>
            <a:r>
              <a:rPr lang="en-GB" dirty="0"/>
              <a:t>$US 950.00 for all others (including local attendees not staying at the group hotel)</a:t>
            </a:r>
          </a:p>
          <a:p>
            <a:pPr lvl="1"/>
            <a:r>
              <a:rPr lang="en-GB" sz="1800" i="1" dirty="0"/>
              <a:t>Deadline: 6:00 PM Pacific Time, Friday, December 8, 2017 </a:t>
            </a:r>
          </a:p>
          <a:p>
            <a:pPr lvl="1"/>
            <a:r>
              <a:rPr lang="en-GB" sz="1800" b="1" dirty="0"/>
              <a:t>IEEE 802 GROUP HOTEL US$179.00 per Night (Single/Double)</a:t>
            </a:r>
            <a:br>
              <a:rPr lang="en-GB" sz="1800" dirty="0"/>
            </a:br>
            <a:r>
              <a:rPr lang="en-GB" sz="1800" i="1" dirty="0"/>
              <a:t>IEEE 802 GROUP RATE DEADLINE Friday December 15, 2017, 5:00 PM Pacific Time </a:t>
            </a:r>
          </a:p>
          <a:p>
            <a:pPr lvl="1"/>
            <a:endParaRPr lang="en-GB" sz="1800" i="1" dirty="0"/>
          </a:p>
          <a:p>
            <a:r>
              <a:rPr lang="en-GB" sz="2800" dirty="0"/>
              <a:t>802 Plenary: 4-9 March</a:t>
            </a:r>
            <a:r>
              <a:rPr lang="en-US" sz="2800" dirty="0"/>
              <a:t> 2018 – </a:t>
            </a:r>
          </a:p>
          <a:p>
            <a:r>
              <a:rPr lang="en-US" sz="2000" dirty="0"/>
              <a:t>	</a:t>
            </a:r>
            <a:r>
              <a:rPr lang="en-GB" sz="2000" dirty="0"/>
              <a:t>Hyatt Regency O'Hare, Rosemont, Illinois, USA</a:t>
            </a:r>
            <a:endParaRPr lang="en-US" sz="2000" dirty="0"/>
          </a:p>
          <a:p>
            <a:br>
              <a:rPr lang="en-GB" sz="2000" dirty="0"/>
            </a:br>
            <a:endParaRPr lang="en-GB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M3.6	II	Meeting registration</a:t>
            </a:r>
            <a:br>
              <a:rPr lang="en-GB" dirty="0"/>
            </a:br>
            <a:endParaRPr lang="en-US" dirty="0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A4C3972D-DF6B-43BA-AE9D-505417D561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7771439"/>
              </p:ext>
            </p:extLst>
          </p:nvPr>
        </p:nvGraphicFramePr>
        <p:xfrm>
          <a:off x="3765605" y="1412776"/>
          <a:ext cx="4634651" cy="4896542"/>
        </p:xfrm>
        <a:graphic>
          <a:graphicData uri="http://schemas.openxmlformats.org/drawingml/2006/table">
            <a:tbl>
              <a:tblPr/>
              <a:tblGrid>
                <a:gridCol w="1996878">
                  <a:extLst>
                    <a:ext uri="{9D8B030D-6E8A-4147-A177-3AD203B41FA5}">
                      <a16:colId xmlns:a16="http://schemas.microsoft.com/office/drawing/2014/main" val="103798936"/>
                    </a:ext>
                  </a:extLst>
                </a:gridCol>
                <a:gridCol w="836344">
                  <a:extLst>
                    <a:ext uri="{9D8B030D-6E8A-4147-A177-3AD203B41FA5}">
                      <a16:colId xmlns:a16="http://schemas.microsoft.com/office/drawing/2014/main" val="334241730"/>
                    </a:ext>
                  </a:extLst>
                </a:gridCol>
                <a:gridCol w="1801429">
                  <a:extLst>
                    <a:ext uri="{9D8B030D-6E8A-4147-A177-3AD203B41FA5}">
                      <a16:colId xmlns:a16="http://schemas.microsoft.com/office/drawing/2014/main" val="3859667488"/>
                    </a:ext>
                  </a:extLst>
                </a:gridCol>
              </a:tblGrid>
              <a:tr h="823680">
                <a:tc gridSpan="3">
                  <a:txBody>
                    <a:bodyPr/>
                    <a:lstStyle/>
                    <a:p>
                      <a:r>
                        <a:rPr lang="en-US" sz="2000" dirty="0"/>
                        <a:t>Total Registrations as of Monday AM: 706</a:t>
                      </a:r>
                    </a:p>
                    <a:p>
                      <a:r>
                        <a:rPr lang="en-US" sz="2000" dirty="0"/>
                        <a:t>Reported Primary WG:</a:t>
                      </a:r>
                    </a:p>
                  </a:txBody>
                  <a:tcPr marL="17822" marR="17822" marT="17822" marB="17822" anchor="ctr">
                    <a:lnL>
                      <a:noFill/>
                    </a:lnL>
                    <a:lnR w="12700" cmpd="sng">
                      <a:noFill/>
                      <a:prstDash val="soli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85543" marR="85543" marT="42772" marB="42772">
                    <a:lnL>
                      <a:noFill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marL="85543" marR="85543" marT="42772" marB="42772"/>
                </a:tc>
                <a:extLst>
                  <a:ext uri="{0D108BD9-81ED-4DB2-BD59-A6C34878D82A}">
                    <a16:rowId xmlns:a16="http://schemas.microsoft.com/office/drawing/2014/main" val="733701208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effectLst/>
                          <a:latin typeface="Arial" panose="020B0604020202020204" pitchFamily="34" charset="0"/>
                        </a:rPr>
                        <a:t>    </a:t>
                      </a:r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802.1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69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10%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2147963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802.3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283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40%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511547918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802.11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272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39%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0930627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802.15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43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6%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65501681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802.16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1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0%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55052140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802.18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6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1%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3288677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802.19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4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1%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10278903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802.21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5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1%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98989144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802.22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6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1%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86189487"/>
                  </a:ext>
                </a:extLst>
              </a:tr>
              <a:tr h="362207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802.24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2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0%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98120014"/>
                  </a:ext>
                </a:extLst>
              </a:tr>
              <a:tr h="450792">
                <a:tc>
                  <a:txBody>
                    <a:bodyPr/>
                    <a:lstStyle/>
                    <a:p>
                      <a:pPr algn="ctr"/>
                      <a:r>
                        <a:rPr lang="en-US" sz="1800">
                          <a:effectLst/>
                          <a:latin typeface="Arial" panose="020B0604020202020204" pitchFamily="34" charset="0"/>
                        </a:rPr>
                        <a:t>    </a:t>
                      </a:r>
                      <a:r>
                        <a:rPr lang="en-US" sz="180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Unknown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15</a:t>
                      </a:r>
                      <a:endParaRPr lang="en-US" sz="180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2%</a:t>
                      </a:r>
                      <a:endParaRPr lang="en-US" sz="1800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911" marR="8911" marT="8911" marB="8911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40832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47250</TotalTime>
  <Words>1079</Words>
  <Application>Microsoft Office PowerPoint</Application>
  <PresentationFormat>Widescreen</PresentationFormat>
  <Paragraphs>266</Paragraphs>
  <Slides>21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 Unicode MS</vt:lpstr>
      <vt:lpstr>MS Gothic</vt:lpstr>
      <vt:lpstr>Arial</vt:lpstr>
      <vt:lpstr>Times New Roman</vt:lpstr>
      <vt:lpstr>802-11 Theme</vt:lpstr>
      <vt:lpstr>Document</vt:lpstr>
      <vt:lpstr>1st Vice Chair Report –  November 2017 – Orlando, Florida</vt:lpstr>
      <vt:lpstr>Abstract</vt:lpstr>
      <vt:lpstr>Monday–  802.11 Opening Plenary</vt:lpstr>
      <vt:lpstr>M3.3  Other WG meeting plans </vt:lpstr>
      <vt:lpstr>M3.4 Meeting room locations     </vt:lpstr>
      <vt:lpstr>Online Calendar Schedule</vt:lpstr>
      <vt:lpstr>M3.5 Next meeting reminder</vt:lpstr>
      <vt:lpstr>M3.6 II Meeting registration </vt:lpstr>
      <vt:lpstr>M3.7 Recording attendance</vt:lpstr>
      <vt:lpstr>M3.8 Local File Document Server information</vt:lpstr>
      <vt:lpstr>PowerPoint Presentation</vt:lpstr>
      <vt:lpstr>Network Assistance</vt:lpstr>
      <vt:lpstr>M3.9 II  Social logistics </vt:lpstr>
      <vt:lpstr>PowerPoint Presentation</vt:lpstr>
      <vt:lpstr>802.11 Mid-Week Plenary</vt:lpstr>
      <vt:lpstr>W5.1 Room Change Requests</vt:lpstr>
      <vt:lpstr>802.11 WG Closing Plenary</vt:lpstr>
      <vt:lpstr>F3.1.1 -Straw Poll regarding this meeting location</vt:lpstr>
      <vt:lpstr>F3.1.2: Future Venue Insight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Nov 2017 - Orlando</dc:title>
  <dc:subject>November 2017</dc:subject>
  <dc:creator>Jon Rosdahl</dc:creator>
  <dc:description>Jon Rosdahl (Qualcomm)</dc:description>
  <cp:lastModifiedBy>Jon Rosdahl</cp:lastModifiedBy>
  <cp:revision>195</cp:revision>
  <cp:lastPrinted>1601-01-01T00:00:00Z</cp:lastPrinted>
  <dcterms:created xsi:type="dcterms:W3CDTF">2014-04-14T10:59:07Z</dcterms:created>
  <dcterms:modified xsi:type="dcterms:W3CDTF">2017-11-06T16:00:37Z</dcterms:modified>
  <cp:category>Report</cp:category>
</cp:coreProperties>
</file>