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 id="2147483748" r:id="rId2"/>
  </p:sldMasterIdLst>
  <p:notesMasterIdLst>
    <p:notesMasterId r:id="rId26"/>
  </p:notesMasterIdLst>
  <p:handoutMasterIdLst>
    <p:handoutMasterId r:id="rId27"/>
  </p:handoutMasterIdLst>
  <p:sldIdLst>
    <p:sldId id="256" r:id="rId3"/>
    <p:sldId id="257" r:id="rId4"/>
    <p:sldId id="274" r:id="rId5"/>
    <p:sldId id="277" r:id="rId6"/>
    <p:sldId id="275" r:id="rId7"/>
    <p:sldId id="313" r:id="rId8"/>
    <p:sldId id="314" r:id="rId9"/>
    <p:sldId id="315" r:id="rId10"/>
    <p:sldId id="319" r:id="rId11"/>
    <p:sldId id="316" r:id="rId12"/>
    <p:sldId id="317" r:id="rId13"/>
    <p:sldId id="318" r:id="rId14"/>
    <p:sldId id="320" r:id="rId15"/>
    <p:sldId id="276" r:id="rId16"/>
    <p:sldId id="321" r:id="rId17"/>
    <p:sldId id="323" r:id="rId18"/>
    <p:sldId id="322" r:id="rId19"/>
    <p:sldId id="324" r:id="rId20"/>
    <p:sldId id="326" r:id="rId21"/>
    <p:sldId id="325" r:id="rId22"/>
    <p:sldId id="284" r:id="rId23"/>
    <p:sldId id="283" r:id="rId24"/>
    <p:sldId id="2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9" autoAdjust="0"/>
    <p:restoredTop sz="86431" autoAdjust="0"/>
  </p:normalViewPr>
  <p:slideViewPr>
    <p:cSldViewPr>
      <p:cViewPr varScale="1">
        <p:scale>
          <a:sx n="65" d="100"/>
          <a:sy n="65" d="100"/>
        </p:scale>
        <p:origin x="66" y="348"/>
      </p:cViewPr>
      <p:guideLst>
        <p:guide orient="horz" pos="2160"/>
        <p:guide pos="3840"/>
      </p:guideLst>
    </p:cSldViewPr>
  </p:slideViewPr>
  <p:outlineViewPr>
    <p:cViewPr varScale="1">
      <p:scale>
        <a:sx n="33" d="100"/>
        <a:sy n="33" d="100"/>
      </p:scale>
      <p:origin x="0" y="-382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802-11-17-1538r2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802-11-17-1538r2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2017</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802-11-17-1538r2</a:t>
            </a:r>
          </a:p>
        </p:txBody>
      </p:sp>
      <p:sp>
        <p:nvSpPr>
          <p:cNvPr id="5" name="Rectangle 3"/>
          <p:cNvSpPr>
            <a:spLocks noGrp="1" noChangeArrowheads="1"/>
          </p:cNvSpPr>
          <p:nvPr>
            <p:ph type="dt"/>
          </p:nvPr>
        </p:nvSpPr>
        <p:spPr>
          <a:ln/>
        </p:spPr>
        <p:txBody>
          <a:bodyPr/>
          <a:lstStyle/>
          <a:p>
            <a:r>
              <a:rPr lang="en-US"/>
              <a:t>November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802-11-17-1538r2</a:t>
            </a:r>
          </a:p>
        </p:txBody>
      </p:sp>
      <p:sp>
        <p:nvSpPr>
          <p:cNvPr id="5" name="Rectangle 3"/>
          <p:cNvSpPr>
            <a:spLocks noGrp="1" noChangeArrowheads="1"/>
          </p:cNvSpPr>
          <p:nvPr>
            <p:ph type="dt"/>
          </p:nvPr>
        </p:nvSpPr>
        <p:spPr>
          <a:ln/>
        </p:spPr>
        <p:txBody>
          <a:bodyPr/>
          <a:lstStyle/>
          <a:p>
            <a:r>
              <a:rPr lang="en-US"/>
              <a:t>November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802-11-17-1538r2</a:t>
            </a:r>
          </a:p>
        </p:txBody>
      </p:sp>
      <p:sp>
        <p:nvSpPr>
          <p:cNvPr id="5" name="Date Placeholder 4"/>
          <p:cNvSpPr>
            <a:spLocks noGrp="1"/>
          </p:cNvSpPr>
          <p:nvPr>
            <p:ph type="dt" idx="11"/>
          </p:nvPr>
        </p:nvSpPr>
        <p:spPr/>
        <p:txBody>
          <a:bodyPr/>
          <a:lstStyle/>
          <a:p>
            <a:r>
              <a:rPr lang="en-US"/>
              <a:t>November 2017</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802-11-17-1538r2</a:t>
            </a:r>
          </a:p>
        </p:txBody>
      </p:sp>
      <p:sp>
        <p:nvSpPr>
          <p:cNvPr id="5" name="Date Placeholder 4"/>
          <p:cNvSpPr>
            <a:spLocks noGrp="1"/>
          </p:cNvSpPr>
          <p:nvPr>
            <p:ph type="dt" idx="11"/>
          </p:nvPr>
        </p:nvSpPr>
        <p:spPr/>
        <p:txBody>
          <a:bodyPr/>
          <a:lstStyle/>
          <a:p>
            <a:r>
              <a:rPr lang="en-US"/>
              <a:t>November 2017</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802-11-17-1538r2</a:t>
            </a:r>
          </a:p>
        </p:txBody>
      </p:sp>
      <p:sp>
        <p:nvSpPr>
          <p:cNvPr id="5" name="Rectangle 3"/>
          <p:cNvSpPr>
            <a:spLocks noGrp="1" noChangeArrowheads="1"/>
          </p:cNvSpPr>
          <p:nvPr>
            <p:ph type="dt"/>
          </p:nvPr>
        </p:nvSpPr>
        <p:spPr>
          <a:ln/>
        </p:spPr>
        <p:txBody>
          <a:bodyPr/>
          <a:lstStyle/>
          <a:p>
            <a:r>
              <a:rPr lang="en-US"/>
              <a:t>November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November 2017</a:t>
            </a:r>
          </a:p>
        </p:txBody>
      </p:sp>
      <p:sp>
        <p:nvSpPr>
          <p:cNvPr id="5" name="Footer Placeholder 4"/>
          <p:cNvSpPr>
            <a:spLocks noGrp="1"/>
          </p:cNvSpPr>
          <p:nvPr>
            <p:ph type="ftr" sz="quarter" idx="11"/>
          </p:nvPr>
        </p:nvSpPr>
        <p:spPr/>
        <p:txBody>
          <a:bodyPr/>
          <a:lstStyle>
            <a:lvl1pPr>
              <a:defRPr/>
            </a:lvl1pPr>
          </a:lstStyle>
          <a:p>
            <a:r>
              <a:rPr lang="en-US"/>
              <a:t>Bob Heile, Wi-SUN Alliance</a:t>
            </a:r>
          </a:p>
        </p:txBody>
      </p:sp>
      <p:sp>
        <p:nvSpPr>
          <p:cNvPr id="6" name="Slide Number Placeholder 5"/>
          <p:cNvSpPr>
            <a:spLocks noGrp="1"/>
          </p:cNvSpPr>
          <p:nvPr>
            <p:ph type="sldNum" sz="quarter" idx="12"/>
          </p:nvPr>
        </p:nvSpPr>
        <p:spPr/>
        <p:txBody>
          <a:bodyPr/>
          <a:lstStyle>
            <a:lvl1pPr>
              <a:defRPr/>
            </a:lvl1pPr>
          </a:lstStyle>
          <a:p>
            <a:r>
              <a:rPr lang="en-US"/>
              <a:t>Slide </a:t>
            </a:r>
            <a:fld id="{609B2421-6D81-4A8C-A999-250CCE571820}" type="slidenum">
              <a:rPr lang="en-US"/>
              <a:pPr/>
              <a:t>‹#›</a:t>
            </a:fld>
            <a:endParaRPr lang="en-US"/>
          </a:p>
        </p:txBody>
      </p:sp>
    </p:spTree>
    <p:extLst>
      <p:ext uri="{BB962C8B-B14F-4D97-AF65-F5344CB8AC3E}">
        <p14:creationId xmlns:p14="http://schemas.microsoft.com/office/powerpoint/2010/main" val="174495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November 2017</a:t>
            </a:r>
          </a:p>
        </p:txBody>
      </p:sp>
      <p:sp>
        <p:nvSpPr>
          <p:cNvPr id="5" name="Footer Placeholder 4"/>
          <p:cNvSpPr>
            <a:spLocks noGrp="1"/>
          </p:cNvSpPr>
          <p:nvPr>
            <p:ph type="ftr" sz="quarter" idx="11"/>
          </p:nvPr>
        </p:nvSpPr>
        <p:spPr/>
        <p:txBody>
          <a:bodyPr/>
          <a:lstStyle>
            <a:lvl1pPr>
              <a:defRPr/>
            </a:lvl1pPr>
          </a:lstStyle>
          <a:p>
            <a:r>
              <a:rPr lang="en-US"/>
              <a:t>Bob Heile, Wi-SUN Alliance</a:t>
            </a:r>
          </a:p>
        </p:txBody>
      </p:sp>
      <p:sp>
        <p:nvSpPr>
          <p:cNvPr id="6" name="Slide Number Placeholder 5"/>
          <p:cNvSpPr>
            <a:spLocks noGrp="1"/>
          </p:cNvSpPr>
          <p:nvPr>
            <p:ph type="sldNum" sz="quarter" idx="12"/>
          </p:nvPr>
        </p:nvSpPr>
        <p:spPr/>
        <p:txBody>
          <a:bodyPr/>
          <a:lstStyle>
            <a:lvl1pPr>
              <a:defRPr/>
            </a:lvl1pPr>
          </a:lstStyle>
          <a:p>
            <a:r>
              <a:rPr lang="en-US"/>
              <a:t>Slide </a:t>
            </a:r>
            <a:fld id="{700D2F2A-F67F-45A0-B1C8-26B10B5CB56A}" type="slidenum">
              <a:rPr lang="en-US"/>
              <a:pPr/>
              <a:t>‹#›</a:t>
            </a:fld>
            <a:endParaRPr lang="en-US"/>
          </a:p>
        </p:txBody>
      </p:sp>
    </p:spTree>
    <p:extLst>
      <p:ext uri="{BB962C8B-B14F-4D97-AF65-F5344CB8AC3E}">
        <p14:creationId xmlns:p14="http://schemas.microsoft.com/office/powerpoint/2010/main" val="2389994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November 2017</a:t>
            </a:r>
          </a:p>
        </p:txBody>
      </p:sp>
      <p:sp>
        <p:nvSpPr>
          <p:cNvPr id="5" name="Footer Placeholder 4"/>
          <p:cNvSpPr>
            <a:spLocks noGrp="1"/>
          </p:cNvSpPr>
          <p:nvPr>
            <p:ph type="ftr" sz="quarter" idx="11"/>
          </p:nvPr>
        </p:nvSpPr>
        <p:spPr/>
        <p:txBody>
          <a:bodyPr/>
          <a:lstStyle>
            <a:lvl1pPr>
              <a:defRPr/>
            </a:lvl1pPr>
          </a:lstStyle>
          <a:p>
            <a:r>
              <a:rPr lang="en-US"/>
              <a:t>Bob Heile, Wi-SUN Alliance</a:t>
            </a:r>
          </a:p>
        </p:txBody>
      </p:sp>
      <p:sp>
        <p:nvSpPr>
          <p:cNvPr id="6" name="Slide Number Placeholder 5"/>
          <p:cNvSpPr>
            <a:spLocks noGrp="1"/>
          </p:cNvSpPr>
          <p:nvPr>
            <p:ph type="sldNum" sz="quarter" idx="12"/>
          </p:nvPr>
        </p:nvSpPr>
        <p:spPr/>
        <p:txBody>
          <a:bodyPr/>
          <a:lstStyle>
            <a:lvl1pPr>
              <a:defRPr/>
            </a:lvl1pPr>
          </a:lstStyle>
          <a:p>
            <a:r>
              <a:rPr lang="en-US"/>
              <a:t>Slide </a:t>
            </a:r>
            <a:fld id="{2EA1672D-F36F-4271-82A3-B47138D164C0}" type="slidenum">
              <a:rPr lang="en-US"/>
              <a:pPr/>
              <a:t>‹#›</a:t>
            </a:fld>
            <a:endParaRPr lang="en-US"/>
          </a:p>
        </p:txBody>
      </p:sp>
    </p:spTree>
    <p:extLst>
      <p:ext uri="{BB962C8B-B14F-4D97-AF65-F5344CB8AC3E}">
        <p14:creationId xmlns:p14="http://schemas.microsoft.com/office/powerpoint/2010/main" val="1013287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November 2017</a:t>
            </a:r>
          </a:p>
        </p:txBody>
      </p:sp>
      <p:sp>
        <p:nvSpPr>
          <p:cNvPr id="6" name="Footer Placeholder 5"/>
          <p:cNvSpPr>
            <a:spLocks noGrp="1"/>
          </p:cNvSpPr>
          <p:nvPr>
            <p:ph type="ftr" sz="quarter" idx="11"/>
          </p:nvPr>
        </p:nvSpPr>
        <p:spPr/>
        <p:txBody>
          <a:bodyPr/>
          <a:lstStyle>
            <a:lvl1pPr>
              <a:defRPr/>
            </a:lvl1pPr>
          </a:lstStyle>
          <a:p>
            <a:r>
              <a:rPr lang="en-US"/>
              <a:t>Bob Heile, Wi-SUN Alliance</a:t>
            </a:r>
          </a:p>
        </p:txBody>
      </p:sp>
      <p:sp>
        <p:nvSpPr>
          <p:cNvPr id="7" name="Slide Number Placeholder 6"/>
          <p:cNvSpPr>
            <a:spLocks noGrp="1"/>
          </p:cNvSpPr>
          <p:nvPr>
            <p:ph type="sldNum" sz="quarter" idx="12"/>
          </p:nvPr>
        </p:nvSpPr>
        <p:spPr/>
        <p:txBody>
          <a:bodyPr/>
          <a:lstStyle>
            <a:lvl1pPr>
              <a:defRPr/>
            </a:lvl1pPr>
          </a:lstStyle>
          <a:p>
            <a:r>
              <a:rPr lang="en-US"/>
              <a:t>Slide </a:t>
            </a:r>
            <a:fld id="{D2FF47B6-DAD7-4D31-BB6C-CB14E0727346}" type="slidenum">
              <a:rPr lang="en-US"/>
              <a:pPr/>
              <a:t>‹#›</a:t>
            </a:fld>
            <a:endParaRPr lang="en-US"/>
          </a:p>
        </p:txBody>
      </p:sp>
    </p:spTree>
    <p:extLst>
      <p:ext uri="{BB962C8B-B14F-4D97-AF65-F5344CB8AC3E}">
        <p14:creationId xmlns:p14="http://schemas.microsoft.com/office/powerpoint/2010/main" val="4204559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November 2017</a:t>
            </a:r>
          </a:p>
        </p:txBody>
      </p:sp>
      <p:sp>
        <p:nvSpPr>
          <p:cNvPr id="8" name="Footer Placeholder 7"/>
          <p:cNvSpPr>
            <a:spLocks noGrp="1"/>
          </p:cNvSpPr>
          <p:nvPr>
            <p:ph type="ftr" sz="quarter" idx="11"/>
          </p:nvPr>
        </p:nvSpPr>
        <p:spPr/>
        <p:txBody>
          <a:bodyPr/>
          <a:lstStyle>
            <a:lvl1pPr>
              <a:defRPr/>
            </a:lvl1pPr>
          </a:lstStyle>
          <a:p>
            <a:r>
              <a:rPr lang="en-US"/>
              <a:t>Bob Heile, Wi-SUN Alliance</a:t>
            </a:r>
          </a:p>
        </p:txBody>
      </p:sp>
      <p:sp>
        <p:nvSpPr>
          <p:cNvPr id="9" name="Slide Number Placeholder 8"/>
          <p:cNvSpPr>
            <a:spLocks noGrp="1"/>
          </p:cNvSpPr>
          <p:nvPr>
            <p:ph type="sldNum" sz="quarter" idx="12"/>
          </p:nvPr>
        </p:nvSpPr>
        <p:spPr/>
        <p:txBody>
          <a:bodyPr/>
          <a:lstStyle>
            <a:lvl1pPr>
              <a:defRPr/>
            </a:lvl1pPr>
          </a:lstStyle>
          <a:p>
            <a:r>
              <a:rPr lang="en-US"/>
              <a:t>Slide </a:t>
            </a:r>
            <a:fld id="{323A0B01-BBAC-4BCC-9A94-4F902B5EEDDF}" type="slidenum">
              <a:rPr lang="en-US"/>
              <a:pPr/>
              <a:t>‹#›</a:t>
            </a:fld>
            <a:endParaRPr lang="en-US"/>
          </a:p>
        </p:txBody>
      </p:sp>
    </p:spTree>
    <p:extLst>
      <p:ext uri="{BB962C8B-B14F-4D97-AF65-F5344CB8AC3E}">
        <p14:creationId xmlns:p14="http://schemas.microsoft.com/office/powerpoint/2010/main" val="3566764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November 2017</a:t>
            </a:r>
          </a:p>
        </p:txBody>
      </p:sp>
      <p:sp>
        <p:nvSpPr>
          <p:cNvPr id="4" name="Footer Placeholder 3"/>
          <p:cNvSpPr>
            <a:spLocks noGrp="1"/>
          </p:cNvSpPr>
          <p:nvPr>
            <p:ph type="ftr" sz="quarter" idx="11"/>
          </p:nvPr>
        </p:nvSpPr>
        <p:spPr/>
        <p:txBody>
          <a:bodyPr/>
          <a:lstStyle>
            <a:lvl1pPr>
              <a:defRPr/>
            </a:lvl1pPr>
          </a:lstStyle>
          <a:p>
            <a:r>
              <a:rPr lang="en-US"/>
              <a:t>Bob Heile, Wi-SUN Alliance</a:t>
            </a:r>
          </a:p>
        </p:txBody>
      </p:sp>
      <p:sp>
        <p:nvSpPr>
          <p:cNvPr id="5" name="Slide Number Placeholder 4"/>
          <p:cNvSpPr>
            <a:spLocks noGrp="1"/>
          </p:cNvSpPr>
          <p:nvPr>
            <p:ph type="sldNum" sz="quarter" idx="12"/>
          </p:nvPr>
        </p:nvSpPr>
        <p:spPr/>
        <p:txBody>
          <a:bodyPr/>
          <a:lstStyle>
            <a:lvl1pPr>
              <a:defRPr/>
            </a:lvl1pPr>
          </a:lstStyle>
          <a:p>
            <a:r>
              <a:rPr lang="en-US"/>
              <a:t>Slide </a:t>
            </a:r>
            <a:fld id="{63E4FB15-A4FC-4ACD-8201-2C39CA5C0185}" type="slidenum">
              <a:rPr lang="en-US"/>
              <a:pPr/>
              <a:t>‹#›</a:t>
            </a:fld>
            <a:endParaRPr lang="en-US"/>
          </a:p>
        </p:txBody>
      </p:sp>
    </p:spTree>
    <p:extLst>
      <p:ext uri="{BB962C8B-B14F-4D97-AF65-F5344CB8AC3E}">
        <p14:creationId xmlns:p14="http://schemas.microsoft.com/office/powerpoint/2010/main" val="1543237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November 2017</a:t>
            </a:r>
          </a:p>
        </p:txBody>
      </p:sp>
      <p:sp>
        <p:nvSpPr>
          <p:cNvPr id="3" name="Footer Placeholder 2"/>
          <p:cNvSpPr>
            <a:spLocks noGrp="1"/>
          </p:cNvSpPr>
          <p:nvPr>
            <p:ph type="ftr" sz="quarter" idx="11"/>
          </p:nvPr>
        </p:nvSpPr>
        <p:spPr/>
        <p:txBody>
          <a:bodyPr/>
          <a:lstStyle>
            <a:lvl1pPr>
              <a:defRPr/>
            </a:lvl1pPr>
          </a:lstStyle>
          <a:p>
            <a:r>
              <a:rPr lang="en-US"/>
              <a:t>Bob Heile, Wi-SUN Alliance</a:t>
            </a:r>
          </a:p>
        </p:txBody>
      </p:sp>
      <p:sp>
        <p:nvSpPr>
          <p:cNvPr id="4" name="Slide Number Placeholder 3"/>
          <p:cNvSpPr>
            <a:spLocks noGrp="1"/>
          </p:cNvSpPr>
          <p:nvPr>
            <p:ph type="sldNum" sz="quarter" idx="12"/>
          </p:nvPr>
        </p:nvSpPr>
        <p:spPr/>
        <p:txBody>
          <a:bodyPr/>
          <a:lstStyle>
            <a:lvl1pPr>
              <a:defRPr/>
            </a:lvl1pPr>
          </a:lstStyle>
          <a:p>
            <a:r>
              <a:rPr lang="en-US"/>
              <a:t>Slide </a:t>
            </a:r>
            <a:fld id="{867D2497-43F7-4A82-818B-874F331ED434}" type="slidenum">
              <a:rPr lang="en-US"/>
              <a:pPr/>
              <a:t>‹#›</a:t>
            </a:fld>
            <a:endParaRPr lang="en-US"/>
          </a:p>
        </p:txBody>
      </p:sp>
    </p:spTree>
    <p:extLst>
      <p:ext uri="{BB962C8B-B14F-4D97-AF65-F5344CB8AC3E}">
        <p14:creationId xmlns:p14="http://schemas.microsoft.com/office/powerpoint/2010/main" val="3000762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November 2017</a:t>
            </a:r>
          </a:p>
        </p:txBody>
      </p:sp>
      <p:sp>
        <p:nvSpPr>
          <p:cNvPr id="6" name="Footer Placeholder 5"/>
          <p:cNvSpPr>
            <a:spLocks noGrp="1"/>
          </p:cNvSpPr>
          <p:nvPr>
            <p:ph type="ftr" sz="quarter" idx="11"/>
          </p:nvPr>
        </p:nvSpPr>
        <p:spPr/>
        <p:txBody>
          <a:bodyPr/>
          <a:lstStyle>
            <a:lvl1pPr>
              <a:defRPr/>
            </a:lvl1pPr>
          </a:lstStyle>
          <a:p>
            <a:r>
              <a:rPr lang="en-US"/>
              <a:t>Bob Heile, Wi-SUN Alliance</a:t>
            </a:r>
          </a:p>
        </p:txBody>
      </p:sp>
      <p:sp>
        <p:nvSpPr>
          <p:cNvPr id="7" name="Slide Number Placeholder 6"/>
          <p:cNvSpPr>
            <a:spLocks noGrp="1"/>
          </p:cNvSpPr>
          <p:nvPr>
            <p:ph type="sldNum" sz="quarter" idx="12"/>
          </p:nvPr>
        </p:nvSpPr>
        <p:spPr/>
        <p:txBody>
          <a:bodyPr/>
          <a:lstStyle>
            <a:lvl1pPr>
              <a:defRPr/>
            </a:lvl1pPr>
          </a:lstStyle>
          <a:p>
            <a:r>
              <a:rPr lang="en-US"/>
              <a:t>Slide </a:t>
            </a:r>
            <a:fld id="{62831181-55A1-4D5B-B60B-EFCAC5D3906A}" type="slidenum">
              <a:rPr lang="en-US"/>
              <a:pPr/>
              <a:t>‹#›</a:t>
            </a:fld>
            <a:endParaRPr lang="en-US"/>
          </a:p>
        </p:txBody>
      </p:sp>
    </p:spTree>
    <p:extLst>
      <p:ext uri="{BB962C8B-B14F-4D97-AF65-F5344CB8AC3E}">
        <p14:creationId xmlns:p14="http://schemas.microsoft.com/office/powerpoint/2010/main" val="3092674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November 2017</a:t>
            </a:r>
          </a:p>
        </p:txBody>
      </p:sp>
      <p:sp>
        <p:nvSpPr>
          <p:cNvPr id="6" name="Footer Placeholder 5"/>
          <p:cNvSpPr>
            <a:spLocks noGrp="1"/>
          </p:cNvSpPr>
          <p:nvPr>
            <p:ph type="ftr" sz="quarter" idx="11"/>
          </p:nvPr>
        </p:nvSpPr>
        <p:spPr/>
        <p:txBody>
          <a:bodyPr/>
          <a:lstStyle>
            <a:lvl1pPr>
              <a:defRPr/>
            </a:lvl1pPr>
          </a:lstStyle>
          <a:p>
            <a:r>
              <a:rPr lang="en-US"/>
              <a:t>Bob Heile, Wi-SUN Alliance</a:t>
            </a:r>
          </a:p>
        </p:txBody>
      </p:sp>
      <p:sp>
        <p:nvSpPr>
          <p:cNvPr id="7" name="Slide Number Placeholder 6"/>
          <p:cNvSpPr>
            <a:spLocks noGrp="1"/>
          </p:cNvSpPr>
          <p:nvPr>
            <p:ph type="sldNum" sz="quarter" idx="12"/>
          </p:nvPr>
        </p:nvSpPr>
        <p:spPr/>
        <p:txBody>
          <a:bodyPr/>
          <a:lstStyle>
            <a:lvl1pPr>
              <a:defRPr/>
            </a:lvl1pPr>
          </a:lstStyle>
          <a:p>
            <a:r>
              <a:rPr lang="en-US"/>
              <a:t>Slide </a:t>
            </a:r>
            <a:fld id="{66797C9E-8FDB-4D33-A99B-E3D1CBF8B8A5}" type="slidenum">
              <a:rPr lang="en-US"/>
              <a:pPr/>
              <a:t>‹#›</a:t>
            </a:fld>
            <a:endParaRPr lang="en-US"/>
          </a:p>
        </p:txBody>
      </p:sp>
    </p:spTree>
    <p:extLst>
      <p:ext uri="{BB962C8B-B14F-4D97-AF65-F5344CB8AC3E}">
        <p14:creationId xmlns:p14="http://schemas.microsoft.com/office/powerpoint/2010/main" val="973984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November 2017</a:t>
            </a:r>
          </a:p>
        </p:txBody>
      </p:sp>
      <p:sp>
        <p:nvSpPr>
          <p:cNvPr id="5" name="Footer Placeholder 4"/>
          <p:cNvSpPr>
            <a:spLocks noGrp="1"/>
          </p:cNvSpPr>
          <p:nvPr>
            <p:ph type="ftr" sz="quarter" idx="11"/>
          </p:nvPr>
        </p:nvSpPr>
        <p:spPr/>
        <p:txBody>
          <a:bodyPr/>
          <a:lstStyle>
            <a:lvl1pPr>
              <a:defRPr/>
            </a:lvl1pPr>
          </a:lstStyle>
          <a:p>
            <a:r>
              <a:rPr lang="en-US"/>
              <a:t>Bob Heile, Wi-SUN Alliance</a:t>
            </a:r>
          </a:p>
        </p:txBody>
      </p:sp>
      <p:sp>
        <p:nvSpPr>
          <p:cNvPr id="6" name="Slide Number Placeholder 5"/>
          <p:cNvSpPr>
            <a:spLocks noGrp="1"/>
          </p:cNvSpPr>
          <p:nvPr>
            <p:ph type="sldNum" sz="quarter" idx="12"/>
          </p:nvPr>
        </p:nvSpPr>
        <p:spPr/>
        <p:txBody>
          <a:bodyPr/>
          <a:lstStyle>
            <a:lvl1pPr>
              <a:defRPr/>
            </a:lvl1pPr>
          </a:lstStyle>
          <a:p>
            <a:r>
              <a:rPr lang="en-US"/>
              <a:t>Slide </a:t>
            </a:r>
            <a:fld id="{3D246AB2-9D8F-4534-9FE2-0A2094FD757B}" type="slidenum">
              <a:rPr lang="en-US"/>
              <a:pPr/>
              <a:t>‹#›</a:t>
            </a:fld>
            <a:endParaRPr lang="en-US"/>
          </a:p>
        </p:txBody>
      </p:sp>
    </p:spTree>
    <p:extLst>
      <p:ext uri="{BB962C8B-B14F-4D97-AF65-F5344CB8AC3E}">
        <p14:creationId xmlns:p14="http://schemas.microsoft.com/office/powerpoint/2010/main" val="2334125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2017</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November 2017</a:t>
            </a:r>
          </a:p>
        </p:txBody>
      </p:sp>
      <p:sp>
        <p:nvSpPr>
          <p:cNvPr id="5" name="Footer Placeholder 4"/>
          <p:cNvSpPr>
            <a:spLocks noGrp="1"/>
          </p:cNvSpPr>
          <p:nvPr>
            <p:ph type="ftr" sz="quarter" idx="11"/>
          </p:nvPr>
        </p:nvSpPr>
        <p:spPr/>
        <p:txBody>
          <a:bodyPr/>
          <a:lstStyle>
            <a:lvl1pPr>
              <a:defRPr/>
            </a:lvl1pPr>
          </a:lstStyle>
          <a:p>
            <a:r>
              <a:rPr lang="en-US"/>
              <a:t>Bob Heile, Wi-SUN Alliance</a:t>
            </a:r>
          </a:p>
        </p:txBody>
      </p:sp>
      <p:sp>
        <p:nvSpPr>
          <p:cNvPr id="6" name="Slide Number Placeholder 5"/>
          <p:cNvSpPr>
            <a:spLocks noGrp="1"/>
          </p:cNvSpPr>
          <p:nvPr>
            <p:ph type="sldNum" sz="quarter" idx="12"/>
          </p:nvPr>
        </p:nvSpPr>
        <p:spPr/>
        <p:txBody>
          <a:bodyPr/>
          <a:lstStyle>
            <a:lvl1pPr>
              <a:defRPr/>
            </a:lvl1pPr>
          </a:lstStyle>
          <a:p>
            <a:r>
              <a:rPr lang="en-US"/>
              <a:t>Slide </a:t>
            </a:r>
            <a:fld id="{7C520E4C-DCC0-4646-AE9C-7DEEC454FFEB}" type="slidenum">
              <a:rPr lang="en-US"/>
              <a:pPr/>
              <a:t>‹#›</a:t>
            </a:fld>
            <a:endParaRPr lang="en-US"/>
          </a:p>
        </p:txBody>
      </p:sp>
    </p:spTree>
    <p:extLst>
      <p:ext uri="{BB962C8B-B14F-4D97-AF65-F5344CB8AC3E}">
        <p14:creationId xmlns:p14="http://schemas.microsoft.com/office/powerpoint/2010/main" val="147707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2017</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2017</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2017</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2017</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11-17-1538r2</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378282"/>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t>November 2017</a:t>
            </a:r>
          </a:p>
        </p:txBody>
      </p:sp>
      <p:sp>
        <p:nvSpPr>
          <p:cNvPr id="1029" name="Rectangle 5"/>
          <p:cNvSpPr>
            <a:spLocks noGrp="1" noChangeArrowheads="1"/>
          </p:cNvSpPr>
          <p:nvPr>
            <p:ph type="ftr" sz="quarter" idx="3"/>
          </p:nvPr>
        </p:nvSpPr>
        <p:spPr bwMode="auto">
          <a:xfrm>
            <a:off x="7315200" y="6475413"/>
            <a:ext cx="4165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t>Bob Heile, Wi-SUN Alliance</a:t>
            </a:r>
          </a:p>
        </p:txBody>
      </p:sp>
      <p:sp>
        <p:nvSpPr>
          <p:cNvPr id="1030" name="Rectangle 6"/>
          <p:cNvSpPr>
            <a:spLocks noGrp="1" noChangeArrowheads="1"/>
          </p:cNvSpPr>
          <p:nvPr>
            <p:ph type="sldNum" sz="quarter" idx="4"/>
          </p:nvPr>
        </p:nvSpPr>
        <p:spPr bwMode="auto">
          <a:xfrm>
            <a:off x="5613002" y="6475413"/>
            <a:ext cx="1067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EEF1BDC-33E3-450E-A456-A230241CA5D4}" type="slidenum">
              <a:rPr lang="en-US"/>
              <a:pPr/>
              <a:t>‹#›</a:t>
            </a:fld>
            <a:endParaRPr lang="en-US"/>
          </a:p>
        </p:txBody>
      </p:sp>
      <p:sp>
        <p:nvSpPr>
          <p:cNvPr id="1031" name="Rectangle 7"/>
          <p:cNvSpPr>
            <a:spLocks noChangeArrowheads="1"/>
          </p:cNvSpPr>
          <p:nvPr/>
        </p:nvSpPr>
        <p:spPr bwMode="auto">
          <a:xfrm>
            <a:off x="5994400" y="394156"/>
            <a:ext cx="5283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sz="1400" b="1" dirty="0"/>
              <a:t>doc.: </a:t>
            </a:r>
            <a:r>
              <a:rPr lang="en-US" sz="1200" b="1" i="0" kern="1200" dirty="0">
                <a:solidFill>
                  <a:schemeClr val="tx1"/>
                </a:solidFill>
                <a:effectLst/>
                <a:latin typeface="Times New Roman" pitchFamily="18" charset="0"/>
                <a:ea typeface="+mn-ea"/>
                <a:cs typeface="+mn-cs"/>
              </a:rPr>
              <a:t>15-17-0649-00-0000</a:t>
            </a:r>
            <a:endParaRPr lang="en-US" sz="1400" b="1" dirty="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1033" name="Rectangle 9"/>
          <p:cNvSpPr>
            <a:spLocks noChangeArrowheads="1"/>
          </p:cNvSpPr>
          <p:nvPr/>
        </p:nvSpPr>
        <p:spPr bwMode="auto">
          <a:xfrm>
            <a:off x="914400" y="6475413"/>
            <a:ext cx="94826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sz="24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extLst>
      <p:ext uri="{BB962C8B-B14F-4D97-AF65-F5344CB8AC3E}">
        <p14:creationId xmlns:p14="http://schemas.microsoft.com/office/powerpoint/2010/main" val="2254952842"/>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hyperlink" Target="https://mentor.ieee.org/802-ec/dcn/17/ec-17-0130-01-00EC-802-1-consent-agenda-items-july-2017.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1/files/public/docs2017/cv-draft-PAR-0917-v02.pdf" TargetMode="External"/><Relationship Id="rId2" Type="http://schemas.openxmlformats.org/officeDocument/2006/relationships/hyperlink" Target="mailto:glenn.parsons@ericsson.com" TargetMode="External"/><Relationship Id="rId1" Type="http://schemas.openxmlformats.org/officeDocument/2006/relationships/slideLayout" Target="../slideLayouts/slideLayout2.xml"/><Relationship Id="rId4" Type="http://schemas.openxmlformats.org/officeDocument/2006/relationships/hyperlink" Target="http://ieee802.org/1/files/public/docs2017/cv-draft-CSD-0917-v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grouper.ieee.org/groups/802/PARs.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7/15-17-0565-01-0000-802-15-10a-par.pdf" TargetMode="External"/><Relationship Id="rId2" Type="http://schemas.openxmlformats.org/officeDocument/2006/relationships/hyperlink" Target="https://mentor.ieee.org/802.15/dcn/17/15-17-0566-01-0000-802-15-10a-csd.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17/15-17-0566-00-0000-802-15-10a-csd.docx" TargetMode="External"/><Relationship Id="rId3" Type="http://schemas.openxmlformats.org/officeDocument/2006/relationships/hyperlink" Target="https://mentor.ieee.org/802.11/dcn/17/11-17-0913-02-00ax-par-modification-to-support-6-ghz-band.docx" TargetMode="External"/><Relationship Id="rId7" Type="http://schemas.openxmlformats.org/officeDocument/2006/relationships/hyperlink" Target="https://mentor.ieee.org/802.15/dcn/17/15-17-0565-00-0000-802-15-10a-pa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7/11-17-1318-00-00az-ieee-802-11az-ngp-csd-update.docx" TargetMode="External"/><Relationship Id="rId5" Type="http://schemas.openxmlformats.org/officeDocument/2006/relationships/hyperlink" Target="https://mentor.ieee.org/802.11/dcn/17/11-17-1319-01-00az-p802-11az-par-modification.pdf" TargetMode="External"/><Relationship Id="rId10" Type="http://schemas.openxmlformats.org/officeDocument/2006/relationships/hyperlink" Target="http://www.ieee802.org/1/files/public/docs2017/cv-draft-CSD-0917-v01.pdf" TargetMode="External"/><Relationship Id="rId4" Type="http://schemas.openxmlformats.org/officeDocument/2006/relationships/hyperlink" Target="https://mentor.ieee.org/802.11/dcn/14/11-14-0169-01-0hew-ieee-802-11-hew-sg-proposed-csd.docx" TargetMode="External"/><Relationship Id="rId9" Type="http://schemas.openxmlformats.org/officeDocument/2006/relationships/hyperlink" Target="http://www.ieee802.org/1/files/public/docs2017/cv-draft-PAR-1017-v03.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files/public/docs2017/cv-draft-CSD-0917-v01.pdf" TargetMode="External"/><Relationship Id="rId2" Type="http://schemas.openxmlformats.org/officeDocument/2006/relationships/hyperlink" Target="http://www.ieee802.org/1/files/public/docs2017/cv-draft-PAR-1017-v03.pdf" TargetMode="Externa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cn/17/11-17-1715-00-0PAR-minutes-november-2017-session.docx" TargetMode="External"/><Relationship Id="rId4" Type="http://schemas.openxmlformats.org/officeDocument/2006/relationships/hyperlink" Target="https://mentor.ieee.org/802.11/dcn/17/11-17-1092-00-0PAR-minutes-july-2017-session.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7/11-17-1092-00-0PAR-minutes-july-2017-session.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169-01-0hew-ieee-802-11-hew-sg-proposed-csd.docx" TargetMode="External"/><Relationship Id="rId2" Type="http://schemas.openxmlformats.org/officeDocument/2006/relationships/hyperlink" Target="https://mentor.ieee.org/802.11/dcn/17/11-17-0913-02-00ax-par-modification-to-support-6-ghz-band.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7/11-17-1318-00-00az-ieee-802-11az-ngp-csd-update.docx" TargetMode="External"/><Relationship Id="rId2" Type="http://schemas.openxmlformats.org/officeDocument/2006/relationships/hyperlink" Target="https://mentor.ieee.org/802.11/dcn/17/11-17-1319-01-00az-p802-11az-par-modific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7/15-17-0566-00-0000-802-15-10a-csd.docx" TargetMode="External"/><Relationship Id="rId2" Type="http://schemas.openxmlformats.org/officeDocument/2006/relationships/hyperlink" Target="https://mentor.ieee.org/802.15/dcn/17/15-17-0565-00-0000-802-15-10a-par.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Meeting Agenda and Comment slides   - Nov 2017 - Orlando</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2017-11-06</a:t>
            </a:r>
          </a:p>
        </p:txBody>
      </p:sp>
      <p:sp>
        <p:nvSpPr>
          <p:cNvPr id="6" name="Date Placeholder 3"/>
          <p:cNvSpPr>
            <a:spLocks noGrp="1"/>
          </p:cNvSpPr>
          <p:nvPr>
            <p:ph type="dt" idx="10"/>
          </p:nvPr>
        </p:nvSpPr>
        <p:spPr/>
        <p:txBody>
          <a:bodyPr/>
          <a:lstStyle/>
          <a:p>
            <a:r>
              <a:rPr lang="en-US"/>
              <a:t>November 2017</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13"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F543F-97A8-4026-A1D7-6A5ECA48FFBA}"/>
              </a:ext>
            </a:extLst>
          </p:cNvPr>
          <p:cNvSpPr>
            <a:spLocks noGrp="1"/>
          </p:cNvSpPr>
          <p:nvPr>
            <p:ph type="title"/>
          </p:nvPr>
        </p:nvSpPr>
        <p:spPr/>
        <p:txBody>
          <a:bodyPr/>
          <a:lstStyle/>
          <a:p>
            <a:r>
              <a:rPr lang="en-US" dirty="0"/>
              <a:t>802.1CBcv</a:t>
            </a:r>
          </a:p>
        </p:txBody>
      </p:sp>
      <p:sp>
        <p:nvSpPr>
          <p:cNvPr id="3" name="Content Placeholder 2">
            <a:extLst>
              <a:ext uri="{FF2B5EF4-FFF2-40B4-BE49-F238E27FC236}">
                <a16:creationId xmlns:a16="http://schemas.microsoft.com/office/drawing/2014/main" id="{73535E6A-38F6-4CFC-B821-0E8CAA7DCF64}"/>
              </a:ext>
            </a:extLst>
          </p:cNvPr>
          <p:cNvSpPr>
            <a:spLocks noGrp="1"/>
          </p:cNvSpPr>
          <p:nvPr>
            <p:ph idx="1"/>
          </p:nvPr>
        </p:nvSpPr>
        <p:spPr>
          <a:xfrm>
            <a:off x="914402" y="1829597"/>
            <a:ext cx="10361084" cy="4264817"/>
          </a:xfrm>
        </p:spPr>
        <p:txBody>
          <a:bodyPr/>
          <a:lstStyle/>
          <a:p>
            <a:r>
              <a:rPr lang="en-US" dirty="0"/>
              <a:t>While the 802.1CBcv PAR was not announced to the 802.11 PAR Review SC 30-days in advance (see 11-17/1538r0) an effort to review the PAR and CSD material was made. After discussion and review of the material submitted by 802.1, the PAR Review SC conducted a Straw poll in light of the confusing material received from 802.1.</a:t>
            </a:r>
          </a:p>
          <a:p>
            <a:endParaRPr lang="en-US" dirty="0"/>
          </a:p>
          <a:p>
            <a:r>
              <a:rPr lang="en-US" dirty="0"/>
              <a:t>Straw poll: Shall 802.11 consider the 802.1CBcv PAR &amp; CSD during the 2017 November Plenary?</a:t>
            </a:r>
          </a:p>
          <a:p>
            <a:r>
              <a:rPr lang="en-US" dirty="0"/>
              <a:t>              Yes: 0  No: 6  Abstain 1</a:t>
            </a:r>
          </a:p>
        </p:txBody>
      </p:sp>
      <p:sp>
        <p:nvSpPr>
          <p:cNvPr id="4" name="Date Placeholder 3">
            <a:extLst>
              <a:ext uri="{FF2B5EF4-FFF2-40B4-BE49-F238E27FC236}">
                <a16:creationId xmlns:a16="http://schemas.microsoft.com/office/drawing/2014/main" id="{6F1ED00A-A626-4A45-B0A7-23CDACA27D22}"/>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EC6060A6-715A-4F2B-83D4-E643FF42128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4AF7904-2A4D-46DE-AD18-D4DC56C6FDB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721654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48867-FE3F-46B0-8610-AF0619A00252}"/>
              </a:ext>
            </a:extLst>
          </p:cNvPr>
          <p:cNvSpPr>
            <a:spLocks noGrp="1"/>
          </p:cNvSpPr>
          <p:nvPr>
            <p:ph type="title"/>
          </p:nvPr>
        </p:nvSpPr>
        <p:spPr/>
        <p:txBody>
          <a:bodyPr/>
          <a:lstStyle/>
          <a:p>
            <a:r>
              <a:rPr lang="en-US" dirty="0"/>
              <a:t>Email from Glenn Parsons on July 13, 2017 </a:t>
            </a:r>
            <a:br>
              <a:rPr lang="en-US" dirty="0"/>
            </a:br>
            <a:r>
              <a:rPr lang="en-US" dirty="0"/>
              <a:t>–Removal from EC Agenda and consideration.</a:t>
            </a:r>
          </a:p>
        </p:txBody>
      </p:sp>
      <p:sp>
        <p:nvSpPr>
          <p:cNvPr id="4" name="Date Placeholder 3">
            <a:extLst>
              <a:ext uri="{FF2B5EF4-FFF2-40B4-BE49-F238E27FC236}">
                <a16:creationId xmlns:a16="http://schemas.microsoft.com/office/drawing/2014/main" id="{B1B79D6A-35D9-4357-A1C9-65DDB4163A7C}"/>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A86A513E-B1B0-4780-9C5B-DF4084C9BD7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FA3D955-01C0-4D03-A21A-3A1AE0C328B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 name="Rectangle 2">
            <a:extLst>
              <a:ext uri="{FF2B5EF4-FFF2-40B4-BE49-F238E27FC236}">
                <a16:creationId xmlns:a16="http://schemas.microsoft.com/office/drawing/2014/main" id="{15F4FE4E-CEEC-459B-8B94-296B14295872}"/>
              </a:ext>
            </a:extLst>
          </p:cNvPr>
          <p:cNvSpPr>
            <a:spLocks noGrp="1" noChangeArrowheads="1"/>
          </p:cNvSpPr>
          <p:nvPr>
            <p:ph idx="1"/>
          </p:nvPr>
        </p:nvSpPr>
        <p:spPr bwMode="auto">
          <a:xfrm>
            <a:off x="914402" y="2329647"/>
            <a:ext cx="1072621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On Thu, Jul 13, 2017 at 4:11 PM, Glenn Parsons &lt;</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glenn.parsons@ericsson.com</a:t>
            </a:r>
            <a:r>
              <a:rPr kumimoji="0" lang="en-US" altLang="en-US" sz="1800" b="0" i="0" u="none" strike="noStrike" cap="none" normalizeH="0" baseline="0" dirty="0">
                <a:ln>
                  <a:noFill/>
                </a:ln>
                <a:solidFill>
                  <a:schemeClr val="tx1"/>
                </a:solidFill>
                <a:effectLst/>
                <a:latin typeface="Arial" panose="020B0604020202020204" pitchFamily="34" charset="0"/>
              </a:rPr>
              <a:t>&gt; wrote:</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The consent agenda motions have been updated with the 802.1 WG plenary votes.  The file is on mentor: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https://mentor.ieee.org/802-ec/dcn/17/ec-17-0130-01-00EC-802-1-consent-agenda-items-july-2017.pdf</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Note that the motion for the P802.1CBcv PAR to </a:t>
            </a:r>
            <a:r>
              <a:rPr kumimoji="0" lang="en-US" altLang="en-US" sz="1800" b="0" i="0" u="none" strike="noStrike" cap="none" normalizeH="0" baseline="0" dirty="0" err="1">
                <a:ln>
                  <a:noFill/>
                </a:ln>
                <a:solidFill>
                  <a:schemeClr val="tx1"/>
                </a:solidFill>
                <a:effectLst/>
                <a:latin typeface="Arial" panose="020B0604020202020204" pitchFamily="34" charset="0"/>
              </a:rPr>
              <a:t>NesCom</a:t>
            </a:r>
            <a:r>
              <a:rPr kumimoji="0" lang="en-US" altLang="en-US" sz="1800" b="0" i="0" u="none" strike="noStrike" cap="none" normalizeH="0" baseline="0" dirty="0">
                <a:ln>
                  <a:noFill/>
                </a:ln>
                <a:solidFill>
                  <a:schemeClr val="tx1"/>
                </a:solidFill>
                <a:effectLst/>
                <a:latin typeface="Arial" panose="020B0604020202020204" pitchFamily="34" charset="0"/>
              </a:rPr>
              <a:t> failed in the WG, so this should be removed from the EC agenda.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2693847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982C5-265C-4958-AF20-56B1E298C068}"/>
              </a:ext>
            </a:extLst>
          </p:cNvPr>
          <p:cNvSpPr>
            <a:spLocks noGrp="1"/>
          </p:cNvSpPr>
          <p:nvPr>
            <p:ph type="title"/>
          </p:nvPr>
        </p:nvSpPr>
        <p:spPr/>
        <p:txBody>
          <a:bodyPr/>
          <a:lstStyle/>
          <a:p>
            <a:r>
              <a:rPr lang="en-US" dirty="0"/>
              <a:t>Email on Oct 18</a:t>
            </a:r>
            <a:r>
              <a:rPr lang="en-US" baseline="30000" dirty="0"/>
              <a:t>th</a:t>
            </a:r>
            <a:r>
              <a:rPr lang="en-US" dirty="0"/>
              <a:t> Requesting to place on EC Agenda. (Note deadline was Oct 6, 2017)</a:t>
            </a:r>
          </a:p>
        </p:txBody>
      </p:sp>
      <p:sp>
        <p:nvSpPr>
          <p:cNvPr id="4" name="Date Placeholder 3">
            <a:extLst>
              <a:ext uri="{FF2B5EF4-FFF2-40B4-BE49-F238E27FC236}">
                <a16:creationId xmlns:a16="http://schemas.microsoft.com/office/drawing/2014/main" id="{981BCD06-3D04-43C5-B752-CC9E387605FC}"/>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3144481E-0C76-4A7D-BF62-7D6F0E20DC4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E8CF44B-265C-4B71-8D9F-EE865EED826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Rectangle 1">
            <a:extLst>
              <a:ext uri="{FF2B5EF4-FFF2-40B4-BE49-F238E27FC236}">
                <a16:creationId xmlns:a16="http://schemas.microsoft.com/office/drawing/2014/main" id="{92A5F47D-5906-4823-90FD-FEDCD21ABE77}"/>
              </a:ext>
            </a:extLst>
          </p:cNvPr>
          <p:cNvSpPr>
            <a:spLocks noGrp="1" noChangeArrowheads="1"/>
          </p:cNvSpPr>
          <p:nvPr>
            <p:ph idx="1"/>
          </p:nvPr>
        </p:nvSpPr>
        <p:spPr bwMode="auto">
          <a:xfrm>
            <a:off x="839416" y="2007610"/>
            <a:ext cx="10622378"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On Wed, Oct 18, 2017 at 7:09 AM, Glenn Parsons &lt;</a:t>
            </a:r>
            <a:r>
              <a:rPr kumimoji="0" lang="en-US" altLang="en-US" sz="1600" b="0" i="0" u="none" strike="noStrike" cap="none" normalizeH="0" baseline="0" dirty="0">
                <a:ln>
                  <a:noFill/>
                </a:ln>
                <a:solidFill>
                  <a:schemeClr val="tx1"/>
                </a:solidFill>
                <a:effectLst/>
                <a:latin typeface="Arial" panose="020B0604020202020204" pitchFamily="34" charset="0"/>
                <a:hlinkClick r:id="rId2"/>
              </a:rPr>
              <a:t>glenn.parsons@ericsson.com</a:t>
            </a:r>
            <a:r>
              <a:rPr kumimoji="0" lang="en-US" altLang="en-US" sz="1600" b="0" i="0" u="none" strike="noStrike" cap="none" normalizeH="0" baseline="0" dirty="0">
                <a:ln>
                  <a:noFill/>
                </a:ln>
                <a:solidFill>
                  <a:schemeClr val="tx1"/>
                </a:solidFill>
                <a:effectLst/>
                <a:latin typeface="Arial" panose="020B0604020202020204" pitchFamily="34" charset="0"/>
              </a:rPr>
              <a:t>&gt; wrote:</a:t>
            </a:r>
            <a:br>
              <a:rPr kumimoji="0" lang="en-US" altLang="en-US" sz="1600" b="0" i="0" u="none" strike="noStrike" cap="none" normalizeH="0" baseline="0" dirty="0">
                <a:ln>
                  <a:noFill/>
                </a:ln>
                <a:solidFill>
                  <a:schemeClr val="tx1"/>
                </a:solidFill>
                <a:effectLst/>
                <a:latin typeface="Arial" panose="020B0604020202020204" pitchFamily="34" charset="0"/>
              </a:rPr>
            </a:b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You may recall that 802.1 had provided a new PAR proposal in July for P802.1CBcv.</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As a result of a number of comments on the PAR, as well as a delay with base standard approval, the 802.1 WG decided to defer approval from July to November.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IEEE </a:t>
            </a:r>
            <a:r>
              <a:rPr kumimoji="0" lang="en-US" altLang="en-US" sz="1600" b="0" i="0" u="none" strike="noStrike" cap="none" normalizeH="0" baseline="0" dirty="0" err="1">
                <a:ln>
                  <a:noFill/>
                </a:ln>
                <a:solidFill>
                  <a:schemeClr val="tx1"/>
                </a:solidFill>
                <a:effectLst/>
                <a:latin typeface="Arial" panose="020B0604020202020204" pitchFamily="34" charset="0"/>
              </a:rPr>
              <a:t>Std</a:t>
            </a:r>
            <a:r>
              <a:rPr kumimoji="0" lang="en-US" altLang="en-US" sz="1600" b="0" i="0" u="none" strike="noStrike" cap="none" normalizeH="0" baseline="0" dirty="0">
                <a:ln>
                  <a:noFill/>
                </a:ln>
                <a:solidFill>
                  <a:schemeClr val="tx1"/>
                </a:solidFill>
                <a:effectLst/>
                <a:latin typeface="Arial" panose="020B0604020202020204" pitchFamily="34" charset="0"/>
              </a:rPr>
              <a:t> 802.1CB has only recently been approved and the </a:t>
            </a:r>
            <a:r>
              <a:rPr kumimoji="0" lang="en-US" altLang="en-US" sz="1600" b="0" i="0" u="none" strike="noStrike" cap="none" normalizeH="0" baseline="0" dirty="0" err="1">
                <a:ln>
                  <a:noFill/>
                </a:ln>
                <a:solidFill>
                  <a:schemeClr val="tx1"/>
                </a:solidFill>
                <a:effectLst/>
                <a:latin typeface="Arial" panose="020B0604020202020204" pitchFamily="34" charset="0"/>
              </a:rPr>
              <a:t>myProject</a:t>
            </a:r>
            <a:r>
              <a:rPr kumimoji="0" lang="en-US" altLang="en-US" sz="1600" b="0" i="0" u="none" strike="noStrike" cap="none" normalizeH="0" baseline="0" dirty="0">
                <a:ln>
                  <a:noFill/>
                </a:ln>
                <a:solidFill>
                  <a:schemeClr val="tx1"/>
                </a:solidFill>
                <a:effectLst/>
                <a:latin typeface="Arial" panose="020B0604020202020204" pitchFamily="34" charset="0"/>
              </a:rPr>
              <a:t> database is now updated to allow PAR creation.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As a result, I would like to propose a revision to this PAR as a follow-on to the initial PAR pre-submitted in July for the November plenary.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The revised PAR and CSD are: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t>
            </a:r>
            <a:r>
              <a:rPr kumimoji="0" lang="en-US" altLang="en-US" sz="1600" b="0" i="0" u="none" strike="noStrike" cap="none" normalizeH="0" baseline="0" dirty="0">
                <a:ln>
                  <a:noFill/>
                </a:ln>
                <a:solidFill>
                  <a:schemeClr val="tx1"/>
                </a:solidFill>
                <a:effectLst/>
                <a:latin typeface="Arial" panose="020B0604020202020204" pitchFamily="34" charset="0"/>
                <a:hlinkClick r:id="rId3"/>
              </a:rPr>
              <a:t>http://ieee802.org/1/files/public/docs2017/cv-draft-PAR-0917-v02.pdf</a:t>
            </a:r>
            <a:r>
              <a:rPr kumimoji="0" lang="en-US" altLang="en-US" sz="1600" b="0" i="0" u="none" strike="noStrike" cap="none" normalizeH="0" baseline="0" dirty="0">
                <a:ln>
                  <a:noFill/>
                </a:ln>
                <a:solidFill>
                  <a:schemeClr val="tx1"/>
                </a:solidFill>
                <a:effectLst/>
                <a:latin typeface="Arial" panose="020B0604020202020204" pitchFamily="34" charset="0"/>
              </a:rPr>
              <a:t> </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hlinkClick r:id="rId4"/>
              </a:rPr>
              <a:t>http://ieee802.org/1/files/public/docs2017/cv-draft-CSD-0917-v01.pdf</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I would like to have this PAR considered for November approval.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2297366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097EC-6B27-4C68-9241-D14B82E2E313}"/>
              </a:ext>
            </a:extLst>
          </p:cNvPr>
          <p:cNvSpPr>
            <a:spLocks noGrp="1"/>
          </p:cNvSpPr>
          <p:nvPr>
            <p:ph type="title"/>
          </p:nvPr>
        </p:nvSpPr>
        <p:spPr/>
        <p:txBody>
          <a:bodyPr/>
          <a:lstStyle/>
          <a:p>
            <a:r>
              <a:rPr lang="en-US" dirty="0"/>
              <a:t>802.1CBcv Conclusion</a:t>
            </a:r>
          </a:p>
        </p:txBody>
      </p:sp>
      <p:sp>
        <p:nvSpPr>
          <p:cNvPr id="3" name="Content Placeholder 2">
            <a:extLst>
              <a:ext uri="{FF2B5EF4-FFF2-40B4-BE49-F238E27FC236}">
                <a16:creationId xmlns:a16="http://schemas.microsoft.com/office/drawing/2014/main" id="{5D4CEDB5-80DE-40D5-B4F6-5BD73268D733}"/>
              </a:ext>
            </a:extLst>
          </p:cNvPr>
          <p:cNvSpPr>
            <a:spLocks noGrp="1"/>
          </p:cNvSpPr>
          <p:nvPr>
            <p:ph idx="1"/>
          </p:nvPr>
        </p:nvSpPr>
        <p:spPr/>
        <p:txBody>
          <a:bodyPr/>
          <a:lstStyle/>
          <a:p>
            <a:r>
              <a:rPr lang="en-US" dirty="0"/>
              <a:t>The PAR was removed from the Agenda by Email from Glenn Parsons on July 13, 2017, and a request to put on the November Agenda was submitted on Oct 18</a:t>
            </a:r>
            <a:r>
              <a:rPr lang="en-US" baseline="30000" dirty="0"/>
              <a:t>th</a:t>
            </a:r>
            <a:r>
              <a:rPr lang="en-US" dirty="0"/>
              <a:t> 12 days after the deadline.</a:t>
            </a:r>
          </a:p>
          <a:p>
            <a:r>
              <a:rPr lang="en-US" dirty="0"/>
              <a:t>Note that the email also indicates that approval of the PAR had failed in the WG.</a:t>
            </a:r>
          </a:p>
          <a:p>
            <a:r>
              <a:rPr lang="en-US" dirty="0"/>
              <a:t>Note also that the IEEE 802 PARS under consideration:</a:t>
            </a:r>
          </a:p>
          <a:p>
            <a:r>
              <a:rPr lang="en-US" dirty="0">
                <a:hlinkClick r:id="rId2"/>
              </a:rPr>
              <a:t>http://grouper.ieee.org/groups/802/PARs.shtml</a:t>
            </a:r>
            <a:r>
              <a:rPr lang="en-US" dirty="0"/>
              <a:t>  does not list this PAR.</a:t>
            </a:r>
          </a:p>
        </p:txBody>
      </p:sp>
      <p:sp>
        <p:nvSpPr>
          <p:cNvPr id="4" name="Date Placeholder 3">
            <a:extLst>
              <a:ext uri="{FF2B5EF4-FFF2-40B4-BE49-F238E27FC236}">
                <a16:creationId xmlns:a16="http://schemas.microsoft.com/office/drawing/2014/main" id="{E022DBE9-81E0-40ED-A095-6D672578DC31}"/>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7CBFB911-E2CA-4939-A7C7-7821C300037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C2023A-AFDF-4BA4-8E94-A53FD984581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006868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2017</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a:xfrm>
            <a:off x="5793320" y="6475416"/>
            <a:ext cx="878744" cy="382584"/>
          </a:xfrm>
        </p:spPr>
        <p:txBody>
          <a:bodyPr/>
          <a:lstStyle/>
          <a:p>
            <a:r>
              <a:rPr lang="en-GB" dirty="0"/>
              <a:t>Slide </a:t>
            </a:r>
            <a:fld id="{3ABCC52B-A3F7-440B-BBF2-55191E6E7773}" type="slidenum">
              <a:rPr lang="en-GB" smtClean="0"/>
              <a:pPr/>
              <a:t>14</a:t>
            </a:fld>
            <a:endParaRPr lang="en-GB" dirty="0"/>
          </a:p>
        </p:txBody>
      </p:sp>
    </p:spTree>
    <p:extLst>
      <p:ext uri="{BB962C8B-B14F-4D97-AF65-F5344CB8AC3E}">
        <p14:creationId xmlns:p14="http://schemas.microsoft.com/office/powerpoint/2010/main" val="3433483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BD7FE58-97E3-48CA-8D99-6562F7C3FC9F}"/>
              </a:ext>
            </a:extLst>
          </p:cNvPr>
          <p:cNvSpPr>
            <a:spLocks noGrp="1"/>
          </p:cNvSpPr>
          <p:nvPr>
            <p:ph type="title"/>
          </p:nvPr>
        </p:nvSpPr>
        <p:spPr/>
        <p:txBody>
          <a:bodyPr/>
          <a:lstStyle/>
          <a:p>
            <a:r>
              <a:rPr lang="en-US" dirty="0"/>
              <a:t>Response from 802.15</a:t>
            </a:r>
          </a:p>
        </p:txBody>
      </p:sp>
      <p:sp>
        <p:nvSpPr>
          <p:cNvPr id="4" name="Date Placeholder 3">
            <a:extLst>
              <a:ext uri="{FF2B5EF4-FFF2-40B4-BE49-F238E27FC236}">
                <a16:creationId xmlns:a16="http://schemas.microsoft.com/office/drawing/2014/main" id="{71B9294A-813B-4879-B399-635D26027381}"/>
              </a:ext>
            </a:extLst>
          </p:cNvPr>
          <p:cNvSpPr>
            <a:spLocks noGrp="1"/>
          </p:cNvSpPr>
          <p:nvPr>
            <p:ph type="dt" idx="10"/>
          </p:nvPr>
        </p:nvSpPr>
        <p:spPr/>
        <p:txBody>
          <a:bodyPr/>
          <a:lstStyle/>
          <a:p>
            <a:pPr>
              <a:defRPr/>
            </a:pPr>
            <a:r>
              <a:rPr lang="en-US">
                <a:solidFill>
                  <a:srgbClr val="000000"/>
                </a:solidFill>
              </a:rPr>
              <a:t>November 2017</a:t>
            </a:r>
            <a:endParaRPr lang="en-US" dirty="0">
              <a:solidFill>
                <a:srgbClr val="000000"/>
              </a:solidFill>
            </a:endParaRPr>
          </a:p>
        </p:txBody>
      </p:sp>
      <p:sp>
        <p:nvSpPr>
          <p:cNvPr id="5" name="Footer Placeholder 4">
            <a:extLst>
              <a:ext uri="{FF2B5EF4-FFF2-40B4-BE49-F238E27FC236}">
                <a16:creationId xmlns:a16="http://schemas.microsoft.com/office/drawing/2014/main" id="{B3AD81A9-F965-475B-A240-06020FD82A0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4C802076-E7C9-40EF-BE00-3AB5954AF63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15</a:t>
            </a:fld>
            <a:endParaRPr lang="en-US" altLang="en-US">
              <a:solidFill>
                <a:srgbClr val="000000"/>
              </a:solidFill>
            </a:endParaRPr>
          </a:p>
        </p:txBody>
      </p:sp>
      <p:sp>
        <p:nvSpPr>
          <p:cNvPr id="9" name="Rectangle 1">
            <a:extLst>
              <a:ext uri="{FF2B5EF4-FFF2-40B4-BE49-F238E27FC236}">
                <a16:creationId xmlns:a16="http://schemas.microsoft.com/office/drawing/2014/main" id="{7806E385-512F-4FE2-B7BD-72FA610638E2}"/>
              </a:ext>
            </a:extLst>
          </p:cNvPr>
          <p:cNvSpPr>
            <a:spLocks noGrp="1" noChangeArrowheads="1"/>
          </p:cNvSpPr>
          <p:nvPr>
            <p:ph idx="1"/>
          </p:nvPr>
        </p:nvSpPr>
        <p:spPr bwMode="auto">
          <a:xfrm>
            <a:off x="832816" y="1829597"/>
            <a:ext cx="10799751"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Hi all</a:t>
            </a:r>
            <a:br>
              <a:rPr kumimoji="0" lang="en-US" altLang="en-US" sz="2000" b="0" i="0" u="none" strike="noStrike" cap="none" normalizeH="0" baseline="0" dirty="0">
                <a:ln>
                  <a:noFill/>
                </a:ln>
                <a:solidFill>
                  <a:schemeClr val="tx1"/>
                </a:solidFill>
                <a:effectLst/>
                <a:latin typeface="Arial" panose="020B0604020202020204" pitchFamily="34" charset="0"/>
              </a:rPr>
            </a:b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Attached is 802.15's responses to the comments received on the 802.15.10a PAR and CSD.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They were a good set of comments and we accepted or revised most everything.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I think the result is better PAR/CSD so thanks for taking the time to provide input.</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The finished results can be found at:</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1400" b="0" i="0" u="none" strike="noStrike" cap="none" normalizeH="0" baseline="0" dirty="0">
                <a:ln>
                  <a:noFill/>
                </a:ln>
                <a:solidFill>
                  <a:schemeClr val="tx1"/>
                </a:solidFill>
                <a:effectLst/>
                <a:latin typeface="Arial" panose="020B0604020202020204" pitchFamily="34" charset="0"/>
                <a:hlinkClick r:id="rId2"/>
              </a:rPr>
              <a:t>https://mentor.ieee.org/802.15/dcn/17/15-17-0566-01-0000-802-15-10a-csd.docx</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400" b="0" i="0" u="none" strike="noStrike" cap="none" normalizeH="0" baseline="0" dirty="0">
                <a:ln>
                  <a:noFill/>
                </a:ln>
                <a:solidFill>
                  <a:schemeClr val="tx1"/>
                </a:solidFill>
                <a:effectLst/>
                <a:latin typeface="Arial" panose="020B0604020202020204" pitchFamily="34" charset="0"/>
                <a:hlinkClick r:id="rId3"/>
              </a:rPr>
              <a:t>https://mentor.ieee.org/802.15/dcn/17/15-17-0565-01-0000-802-15-10a-par.pdf</a:t>
            </a:r>
            <a:br>
              <a:rPr kumimoji="0" lang="en-US" altLang="en-US" sz="1400" b="0" i="0" u="none" strike="noStrike" cap="none" normalizeH="0" baseline="0" dirty="0">
                <a:ln>
                  <a:noFill/>
                </a:ln>
                <a:solidFill>
                  <a:schemeClr val="tx1"/>
                </a:solidFill>
                <a:effectLst/>
                <a:latin typeface="Arial" panose="020B0604020202020204" pitchFamily="34" charset="0"/>
              </a:rPr>
            </a:b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Best</a:t>
            </a:r>
            <a:br>
              <a:rPr kumimoji="0" lang="en-US" altLang="en-US" sz="2000" b="0" i="0" u="none" strike="noStrike" cap="none" normalizeH="0" baseline="0" dirty="0">
                <a:ln>
                  <a:noFill/>
                </a:ln>
                <a:solidFill>
                  <a:schemeClr val="tx1"/>
                </a:solidFill>
                <a:effectLst/>
                <a:latin typeface="Arial" panose="020B0604020202020204" pitchFamily="34" charset="0"/>
              </a:rPr>
            </a:b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Bob </a:t>
            </a:r>
          </a:p>
        </p:txBody>
      </p:sp>
    </p:spTree>
    <p:extLst>
      <p:ext uri="{BB962C8B-B14F-4D97-AF65-F5344CB8AC3E}">
        <p14:creationId xmlns:p14="http://schemas.microsoft.com/office/powerpoint/2010/main" val="121666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457200"/>
            <a:ext cx="7772400" cy="1066800"/>
          </a:xfrm>
        </p:spPr>
        <p:txBody>
          <a:bodyPr/>
          <a:lstStyle/>
          <a:p>
            <a:r>
              <a:rPr lang="en-US" sz="3200" dirty="0"/>
              <a:t>PAR – 802.15 response to 802.11 Comments</a:t>
            </a:r>
          </a:p>
        </p:txBody>
      </p:sp>
      <p:sp>
        <p:nvSpPr>
          <p:cNvPr id="3" name="Content Placeholder 2"/>
          <p:cNvSpPr>
            <a:spLocks noGrp="1"/>
          </p:cNvSpPr>
          <p:nvPr>
            <p:ph idx="1"/>
          </p:nvPr>
        </p:nvSpPr>
        <p:spPr>
          <a:xfrm>
            <a:off x="2209800" y="1447800"/>
            <a:ext cx="7772400" cy="4114800"/>
          </a:xfrm>
        </p:spPr>
        <p:txBody>
          <a:bodyPr/>
          <a:lstStyle/>
          <a:p>
            <a:r>
              <a:rPr lang="en-US" sz="1800" dirty="0"/>
              <a:t>4.2 and 4.3 the time between dates should be at least 6 months.  Suggest going to sponsor July 2018, or to </a:t>
            </a:r>
            <a:r>
              <a:rPr lang="en-US" sz="1800" dirty="0" err="1"/>
              <a:t>REVcom</a:t>
            </a:r>
            <a:r>
              <a:rPr lang="en-US" sz="1800" dirty="0"/>
              <a:t> in April/May (out of March Plenary).  </a:t>
            </a:r>
            <a:r>
              <a:rPr lang="en-US" sz="1800" dirty="0">
                <a:solidFill>
                  <a:srgbClr val="FF0000"/>
                </a:solidFill>
              </a:rPr>
              <a:t>Resolution: Accept. Change will be made</a:t>
            </a:r>
          </a:p>
          <a:p>
            <a:r>
              <a:rPr lang="en-US" sz="1800" dirty="0"/>
              <a:t>5.2b As a recommended practice, this should recommend routing modes that exist rather than define them. </a:t>
            </a:r>
            <a:r>
              <a:rPr lang="en-US" sz="1800" dirty="0">
                <a:solidFill>
                  <a:srgbClr val="FF0000"/>
                </a:solidFill>
              </a:rPr>
              <a:t>Resolution: Reject.  This is a bit of a style issue. We are really defining them for the purposes of the Recommended Practice. It would appear sufficient that as part of a Recommended Practice these definitions are not in the shall category.  Besides, using the word “recommending” feels awkward and redundant for the above reason</a:t>
            </a:r>
            <a:endParaRPr lang="en-US" sz="1800" dirty="0"/>
          </a:p>
          <a:p>
            <a:r>
              <a:rPr lang="en-US" sz="1800" dirty="0"/>
              <a:t>The paragraph seems to be redundant and ambiguous as to if we are adding new modes or modifying the existing ones. One possible way to clarify the paragraph may be to make the suggested changes: This amendment </a:t>
            </a:r>
            <a:r>
              <a:rPr lang="en-US" sz="1800" dirty="0">
                <a:solidFill>
                  <a:srgbClr val="00B0F0"/>
                </a:solidFill>
              </a:rPr>
              <a:t>adds </a:t>
            </a:r>
            <a:r>
              <a:rPr lang="en-US" sz="1800" u="sng" dirty="0">
                <a:solidFill>
                  <a:srgbClr val="00B0F0"/>
                </a:solidFill>
              </a:rPr>
              <a:t>new </a:t>
            </a:r>
            <a:r>
              <a:rPr lang="en-US" sz="1800" dirty="0">
                <a:solidFill>
                  <a:srgbClr val="00B0F0"/>
                </a:solidFill>
              </a:rPr>
              <a:t>routing modes </a:t>
            </a:r>
            <a:r>
              <a:rPr lang="en-US" sz="1800" strike="sngStrike" dirty="0">
                <a:solidFill>
                  <a:srgbClr val="00B0F0"/>
                </a:solidFill>
              </a:rPr>
              <a:t>to completely define addressing for the routing modes currently defined </a:t>
            </a:r>
            <a:r>
              <a:rPr lang="en-US" sz="1800" dirty="0"/>
              <a:t>in the standard, including at least the following: </a:t>
            </a:r>
            <a:r>
              <a:rPr lang="en-US" sz="1800" dirty="0">
                <a:solidFill>
                  <a:srgbClr val="FF0000"/>
                </a:solidFill>
              </a:rPr>
              <a:t>Resolution: Revised.  Change proposed to address the RAC Chair comment appears sufficient to address this comment</a:t>
            </a:r>
            <a:endParaRPr lang="en-US" sz="1800" dirty="0"/>
          </a:p>
        </p:txBody>
      </p:sp>
      <p:sp>
        <p:nvSpPr>
          <p:cNvPr id="4" name="Date Placeholder 3"/>
          <p:cNvSpPr>
            <a:spLocks noGrp="1"/>
          </p:cNvSpPr>
          <p:nvPr>
            <p:ph type="dt" sz="half" idx="10"/>
          </p:nvPr>
        </p:nvSpPr>
        <p:spPr/>
        <p:txBody>
          <a:bodyPr/>
          <a:lstStyle/>
          <a:p>
            <a:pPr defTabSz="914400">
              <a:buClrTx/>
              <a:buSzTx/>
            </a:pPr>
            <a:r>
              <a:rPr lang="en-US">
                <a:solidFill>
                  <a:srgbClr val="000000"/>
                </a:solidFill>
                <a:latin typeface="Times New Roman" pitchFamily="18" charset="0"/>
                <a:ea typeface="+mn-ea"/>
              </a:rPr>
              <a:t>November 2017</a:t>
            </a:r>
          </a:p>
        </p:txBody>
      </p:sp>
      <p:sp>
        <p:nvSpPr>
          <p:cNvPr id="5" name="Footer Placeholder 4"/>
          <p:cNvSpPr>
            <a:spLocks noGrp="1"/>
          </p:cNvSpPr>
          <p:nvPr>
            <p:ph type="ftr" sz="quarter" idx="11"/>
          </p:nvPr>
        </p:nvSpPr>
        <p:spPr>
          <a:xfrm>
            <a:off x="8839200" y="6475413"/>
            <a:ext cx="4165600" cy="184666"/>
          </a:xfrm>
        </p:spPr>
        <p:txBody>
          <a:bodyPr/>
          <a:lstStyle/>
          <a:p>
            <a:pPr defTabSz="914400">
              <a:buClrTx/>
              <a:buSzTx/>
            </a:pPr>
            <a:r>
              <a:rPr lang="en-US" sz="1200">
                <a:solidFill>
                  <a:srgbClr val="000000"/>
                </a:solidFill>
                <a:latin typeface="Times New Roman" pitchFamily="18" charset="0"/>
                <a:ea typeface="+mn-ea"/>
              </a:rPr>
              <a:t>Bob Heile, Wi-SUN Alliance</a:t>
            </a:r>
          </a:p>
        </p:txBody>
      </p:sp>
      <p:sp>
        <p:nvSpPr>
          <p:cNvPr id="6" name="Slide Number Placeholder 5"/>
          <p:cNvSpPr>
            <a:spLocks noGrp="1"/>
          </p:cNvSpPr>
          <p:nvPr>
            <p:ph type="sldNum" sz="quarter" idx="12"/>
          </p:nvPr>
        </p:nvSpPr>
        <p:spPr>
          <a:xfrm>
            <a:off x="7454397" y="6475413"/>
            <a:ext cx="432811" cy="184666"/>
          </a:xfrm>
        </p:spPr>
        <p:txBody>
          <a:bodyPr/>
          <a:lstStyle/>
          <a:p>
            <a:pPr defTabSz="914400">
              <a:buClrTx/>
              <a:buSzTx/>
            </a:pPr>
            <a:r>
              <a:rPr lang="en-US" sz="1200">
                <a:solidFill>
                  <a:srgbClr val="000000"/>
                </a:solidFill>
                <a:latin typeface="Times New Roman" pitchFamily="18" charset="0"/>
                <a:ea typeface="+mn-ea"/>
              </a:rPr>
              <a:t>Slide </a:t>
            </a:r>
            <a:fld id="{700D2F2A-F67F-45A0-B1C8-26B10B5CB56A}" type="slidenum">
              <a:rPr lang="en-US" sz="1200">
                <a:solidFill>
                  <a:srgbClr val="000000"/>
                </a:solidFill>
                <a:latin typeface="Times New Roman" pitchFamily="18" charset="0"/>
                <a:ea typeface="+mn-ea"/>
              </a:rPr>
              <a:pPr defTabSz="914400">
                <a:buClrTx/>
                <a:buSzTx/>
              </a:pPr>
              <a:t>16</a:t>
            </a:fld>
            <a:endParaRPr lang="en-US" sz="1200">
              <a:solidFill>
                <a:srgbClr val="000000"/>
              </a:solidFill>
              <a:latin typeface="Times New Roman" pitchFamily="18" charset="0"/>
              <a:ea typeface="+mn-ea"/>
            </a:endParaRPr>
          </a:p>
        </p:txBody>
      </p:sp>
    </p:spTree>
    <p:extLst>
      <p:ext uri="{BB962C8B-B14F-4D97-AF65-F5344CB8AC3E}">
        <p14:creationId xmlns:p14="http://schemas.microsoft.com/office/powerpoint/2010/main" val="2837327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533400"/>
            <a:ext cx="7772400" cy="1066800"/>
          </a:xfrm>
        </p:spPr>
        <p:txBody>
          <a:bodyPr/>
          <a:lstStyle/>
          <a:p>
            <a:r>
              <a:rPr lang="en-US" sz="3200" dirty="0"/>
              <a:t>802.15 Comment from RAC Chair-Resolution</a:t>
            </a:r>
          </a:p>
        </p:txBody>
      </p:sp>
      <p:sp>
        <p:nvSpPr>
          <p:cNvPr id="3" name="Content Placeholder 2"/>
          <p:cNvSpPr>
            <a:spLocks noGrp="1"/>
          </p:cNvSpPr>
          <p:nvPr>
            <p:ph idx="1"/>
          </p:nvPr>
        </p:nvSpPr>
        <p:spPr>
          <a:xfrm>
            <a:off x="2209800" y="1524000"/>
            <a:ext cx="7772400" cy="4114800"/>
          </a:xfrm>
        </p:spPr>
        <p:txBody>
          <a:bodyPr/>
          <a:lstStyle/>
          <a:p>
            <a:r>
              <a:rPr lang="en-US" sz="1800" dirty="0"/>
              <a:t>The Scope is imprecisely stated. The actual addressing (assigning of addresses, types of addresses used, </a:t>
            </a:r>
            <a:r>
              <a:rPr lang="en-US" sz="1800" dirty="0" err="1"/>
              <a:t>etc</a:t>
            </a:r>
            <a:r>
              <a:rPr lang="en-US" sz="1800" dirty="0"/>
              <a:t>) is not changing at all. It is the use of these addresses (how they are used and conveyed) for the different modes that is being more fully defined. </a:t>
            </a:r>
          </a:p>
          <a:p>
            <a:r>
              <a:rPr lang="en-US" sz="1800" dirty="0"/>
              <a:t>Changing the first sentence of the scope to: This amendment </a:t>
            </a:r>
            <a:r>
              <a:rPr lang="en-US" sz="1800" strike="sngStrike" dirty="0"/>
              <a:t>adds routing modes to completely</a:t>
            </a:r>
            <a:r>
              <a:rPr lang="en-US" sz="1800" dirty="0"/>
              <a:t> fully defines how </a:t>
            </a:r>
            <a:r>
              <a:rPr lang="en-US" sz="1800"/>
              <a:t>the addressing </a:t>
            </a:r>
            <a:r>
              <a:rPr lang="en-US" sz="1800" dirty="0"/>
              <a:t>and route information (already defined in the standard) are to be used by the routing modes (also currently defined in the standard), including at least the following:</a:t>
            </a:r>
          </a:p>
          <a:p>
            <a:pPr lvl="0"/>
            <a:r>
              <a:rPr lang="en-US" sz="1800" dirty="0"/>
              <a:t>Changing 1.2.1b of the CSD to: This amendment allows for the use of the addressing and route information used in non-storing routing modes to be completely specified, permitting full support for all of the non-storing routing modes defined in the initial standard. This expands the use environment for the base standard in the very large Internet of Things (</a:t>
            </a:r>
            <a:r>
              <a:rPr lang="en-US" sz="1800" dirty="0" err="1"/>
              <a:t>IoT</a:t>
            </a:r>
            <a:r>
              <a:rPr lang="en-US" sz="1800" dirty="0"/>
              <a:t>) market.</a:t>
            </a:r>
          </a:p>
          <a:p>
            <a:pPr lvl="0"/>
            <a:r>
              <a:rPr lang="en-US" sz="1800" dirty="0"/>
              <a:t>Changing PAR Title to: Amendment to fully define use of addressing and route information currently in the standard</a:t>
            </a:r>
          </a:p>
          <a:p>
            <a:endParaRPr lang="en-US" sz="1800" dirty="0"/>
          </a:p>
          <a:p>
            <a:endParaRPr lang="en-US" sz="1800" dirty="0"/>
          </a:p>
        </p:txBody>
      </p:sp>
      <p:sp>
        <p:nvSpPr>
          <p:cNvPr id="4" name="Date Placeholder 3"/>
          <p:cNvSpPr>
            <a:spLocks noGrp="1"/>
          </p:cNvSpPr>
          <p:nvPr>
            <p:ph type="dt" sz="half" idx="10"/>
          </p:nvPr>
        </p:nvSpPr>
        <p:spPr/>
        <p:txBody>
          <a:bodyPr/>
          <a:lstStyle/>
          <a:p>
            <a:pPr defTabSz="914400">
              <a:buClrTx/>
              <a:buSzTx/>
            </a:pPr>
            <a:r>
              <a:rPr lang="en-US">
                <a:solidFill>
                  <a:srgbClr val="000000"/>
                </a:solidFill>
                <a:latin typeface="Times New Roman" pitchFamily="18" charset="0"/>
                <a:ea typeface="+mn-ea"/>
              </a:rPr>
              <a:t>November 2017</a:t>
            </a:r>
          </a:p>
        </p:txBody>
      </p:sp>
      <p:sp>
        <p:nvSpPr>
          <p:cNvPr id="5" name="Footer Placeholder 4"/>
          <p:cNvSpPr>
            <a:spLocks noGrp="1"/>
          </p:cNvSpPr>
          <p:nvPr>
            <p:ph type="ftr" sz="quarter" idx="11"/>
          </p:nvPr>
        </p:nvSpPr>
        <p:spPr>
          <a:xfrm>
            <a:off x="8839200" y="6475413"/>
            <a:ext cx="4165600" cy="184666"/>
          </a:xfrm>
        </p:spPr>
        <p:txBody>
          <a:bodyPr/>
          <a:lstStyle/>
          <a:p>
            <a:pPr defTabSz="914400">
              <a:buClrTx/>
              <a:buSzTx/>
            </a:pPr>
            <a:r>
              <a:rPr lang="en-US" sz="1200">
                <a:solidFill>
                  <a:srgbClr val="000000"/>
                </a:solidFill>
                <a:latin typeface="Times New Roman" pitchFamily="18" charset="0"/>
                <a:ea typeface="+mn-ea"/>
              </a:rPr>
              <a:t>Bob Heile, Wi-SUN Alliance</a:t>
            </a:r>
          </a:p>
        </p:txBody>
      </p:sp>
      <p:sp>
        <p:nvSpPr>
          <p:cNvPr id="6" name="Slide Number Placeholder 5"/>
          <p:cNvSpPr>
            <a:spLocks noGrp="1"/>
          </p:cNvSpPr>
          <p:nvPr>
            <p:ph type="sldNum" sz="quarter" idx="12"/>
          </p:nvPr>
        </p:nvSpPr>
        <p:spPr>
          <a:xfrm>
            <a:off x="7454397" y="6475413"/>
            <a:ext cx="432811" cy="184666"/>
          </a:xfrm>
        </p:spPr>
        <p:txBody>
          <a:bodyPr/>
          <a:lstStyle/>
          <a:p>
            <a:pPr defTabSz="914400">
              <a:buClrTx/>
              <a:buSzTx/>
            </a:pPr>
            <a:r>
              <a:rPr lang="en-US" sz="1200">
                <a:solidFill>
                  <a:srgbClr val="000000"/>
                </a:solidFill>
                <a:latin typeface="Times New Roman" pitchFamily="18" charset="0"/>
                <a:ea typeface="+mn-ea"/>
              </a:rPr>
              <a:t>Slide </a:t>
            </a:r>
            <a:fld id="{700D2F2A-F67F-45A0-B1C8-26B10B5CB56A}" type="slidenum">
              <a:rPr lang="en-US" sz="1200">
                <a:solidFill>
                  <a:srgbClr val="000000"/>
                </a:solidFill>
                <a:latin typeface="Times New Roman" pitchFamily="18" charset="0"/>
                <a:ea typeface="+mn-ea"/>
              </a:rPr>
              <a:pPr defTabSz="914400">
                <a:buClrTx/>
                <a:buSzTx/>
              </a:pPr>
              <a:t>17</a:t>
            </a:fld>
            <a:endParaRPr lang="en-US" sz="1200">
              <a:solidFill>
                <a:srgbClr val="000000"/>
              </a:solidFill>
              <a:latin typeface="Times New Roman" pitchFamily="18" charset="0"/>
              <a:ea typeface="+mn-ea"/>
            </a:endParaRPr>
          </a:p>
        </p:txBody>
      </p:sp>
    </p:spTree>
    <p:extLst>
      <p:ext uri="{BB962C8B-B14F-4D97-AF65-F5344CB8AC3E}">
        <p14:creationId xmlns:p14="http://schemas.microsoft.com/office/powerpoint/2010/main" val="528143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CSD- 802.15 Comment response to 802.11</a:t>
            </a:r>
          </a:p>
        </p:txBody>
      </p:sp>
      <p:sp>
        <p:nvSpPr>
          <p:cNvPr id="3" name="Content Placeholder 2"/>
          <p:cNvSpPr>
            <a:spLocks noGrp="1"/>
          </p:cNvSpPr>
          <p:nvPr>
            <p:ph idx="1"/>
          </p:nvPr>
        </p:nvSpPr>
        <p:spPr>
          <a:xfrm>
            <a:off x="2209800" y="1752600"/>
            <a:ext cx="7772400" cy="4114800"/>
          </a:xfrm>
        </p:spPr>
        <p:txBody>
          <a:bodyPr/>
          <a:lstStyle/>
          <a:p>
            <a:r>
              <a:rPr lang="en-US" sz="2400" dirty="0"/>
              <a:t>1.2.1a: Change “</a:t>
            </a:r>
            <a:r>
              <a:rPr lang="en-US" sz="2400" dirty="0" err="1"/>
              <a:t>capabity</a:t>
            </a:r>
            <a:r>
              <a:rPr lang="en-US" sz="2400" dirty="0"/>
              <a:t>” to “capability” and “</a:t>
            </a:r>
            <a:r>
              <a:rPr lang="en-US" sz="2400" dirty="0" err="1"/>
              <a:t>Interenet</a:t>
            </a:r>
            <a:r>
              <a:rPr lang="en-US" sz="2400" dirty="0"/>
              <a:t>” to “Internet” </a:t>
            </a:r>
            <a:r>
              <a:rPr lang="en-US" sz="2400" dirty="0">
                <a:solidFill>
                  <a:srgbClr val="FF0000"/>
                </a:solidFill>
              </a:rPr>
              <a:t>Resolution: Accept. Corrections made</a:t>
            </a:r>
            <a:endParaRPr lang="en-US" sz="2400" dirty="0"/>
          </a:p>
          <a:p>
            <a:r>
              <a:rPr lang="en-US" sz="2400" dirty="0"/>
              <a:t>1.2.3: Change “801.15.10” to “IEEE </a:t>
            </a:r>
            <a:r>
              <a:rPr lang="en-US" sz="2400" dirty="0" err="1"/>
              <a:t>Std</a:t>
            </a:r>
            <a:r>
              <a:rPr lang="en-US" sz="2400" dirty="0"/>
              <a:t> 802.15.10” </a:t>
            </a:r>
            <a:r>
              <a:rPr lang="en-US" sz="2400" dirty="0">
                <a:solidFill>
                  <a:srgbClr val="FF0000"/>
                </a:solidFill>
              </a:rPr>
              <a:t>Resolution: Accept. All instances changed</a:t>
            </a:r>
            <a:endParaRPr lang="en-US" sz="2400" dirty="0"/>
          </a:p>
          <a:p>
            <a:r>
              <a:rPr lang="en-US" sz="2400" dirty="0"/>
              <a:t>1.2.4a: Change the sentence to “Route handling of dynamically changing networks are being implemented today using the IEEE STD 802.15.10-2017 Recommended Practice.” </a:t>
            </a:r>
            <a:r>
              <a:rPr lang="en-US" sz="2400" dirty="0">
                <a:solidFill>
                  <a:srgbClr val="FF0000"/>
                </a:solidFill>
              </a:rPr>
              <a:t>Resolution: Accept.  Sentence replaced with the above.</a:t>
            </a:r>
            <a:endParaRPr lang="en-US" sz="2400" dirty="0"/>
          </a:p>
          <a:p>
            <a:endParaRPr lang="en-US" sz="2400" dirty="0"/>
          </a:p>
        </p:txBody>
      </p:sp>
      <p:sp>
        <p:nvSpPr>
          <p:cNvPr id="4" name="Date Placeholder 3"/>
          <p:cNvSpPr>
            <a:spLocks noGrp="1"/>
          </p:cNvSpPr>
          <p:nvPr>
            <p:ph type="dt" sz="half" idx="10"/>
          </p:nvPr>
        </p:nvSpPr>
        <p:spPr/>
        <p:txBody>
          <a:bodyPr/>
          <a:lstStyle/>
          <a:p>
            <a:pPr defTabSz="914400">
              <a:buClrTx/>
              <a:buSzTx/>
            </a:pPr>
            <a:r>
              <a:rPr lang="en-US">
                <a:solidFill>
                  <a:srgbClr val="000000"/>
                </a:solidFill>
                <a:latin typeface="Times New Roman" pitchFamily="18" charset="0"/>
                <a:ea typeface="+mn-ea"/>
              </a:rPr>
              <a:t>November 2017</a:t>
            </a:r>
          </a:p>
        </p:txBody>
      </p:sp>
      <p:sp>
        <p:nvSpPr>
          <p:cNvPr id="5" name="Footer Placeholder 4"/>
          <p:cNvSpPr>
            <a:spLocks noGrp="1"/>
          </p:cNvSpPr>
          <p:nvPr>
            <p:ph type="ftr" sz="quarter" idx="11"/>
          </p:nvPr>
        </p:nvSpPr>
        <p:spPr>
          <a:xfrm>
            <a:off x="7671453" y="6475413"/>
            <a:ext cx="4165600" cy="184666"/>
          </a:xfrm>
        </p:spPr>
        <p:txBody>
          <a:bodyPr/>
          <a:lstStyle/>
          <a:p>
            <a:pPr defTabSz="914400">
              <a:buClrTx/>
              <a:buSzTx/>
            </a:pPr>
            <a:r>
              <a:rPr lang="en-US" sz="1200" dirty="0">
                <a:solidFill>
                  <a:srgbClr val="000000"/>
                </a:solidFill>
                <a:latin typeface="Times New Roman" pitchFamily="18" charset="0"/>
                <a:ea typeface="+mn-ea"/>
              </a:rPr>
              <a:t>Bob </a:t>
            </a:r>
            <a:r>
              <a:rPr lang="en-US" sz="1200" dirty="0" err="1">
                <a:solidFill>
                  <a:srgbClr val="000000"/>
                </a:solidFill>
                <a:latin typeface="Times New Roman" pitchFamily="18" charset="0"/>
                <a:ea typeface="+mn-ea"/>
              </a:rPr>
              <a:t>Heile</a:t>
            </a:r>
            <a:r>
              <a:rPr lang="en-US" sz="1200" dirty="0">
                <a:solidFill>
                  <a:srgbClr val="000000"/>
                </a:solidFill>
                <a:latin typeface="Times New Roman" pitchFamily="18" charset="0"/>
                <a:ea typeface="+mn-ea"/>
              </a:rPr>
              <a:t>, Wi-SUN Alliance</a:t>
            </a:r>
          </a:p>
        </p:txBody>
      </p:sp>
      <p:sp>
        <p:nvSpPr>
          <p:cNvPr id="6" name="Slide Number Placeholder 5"/>
          <p:cNvSpPr>
            <a:spLocks noGrp="1"/>
          </p:cNvSpPr>
          <p:nvPr>
            <p:ph type="sldNum" sz="quarter" idx="12"/>
          </p:nvPr>
        </p:nvSpPr>
        <p:spPr>
          <a:xfrm>
            <a:off x="7454397" y="6475413"/>
            <a:ext cx="432811" cy="184666"/>
          </a:xfrm>
        </p:spPr>
        <p:txBody>
          <a:bodyPr/>
          <a:lstStyle/>
          <a:p>
            <a:pPr defTabSz="914400">
              <a:buClrTx/>
              <a:buSzTx/>
            </a:pPr>
            <a:r>
              <a:rPr lang="en-US" sz="1200">
                <a:solidFill>
                  <a:srgbClr val="000000"/>
                </a:solidFill>
                <a:latin typeface="Times New Roman" pitchFamily="18" charset="0"/>
                <a:ea typeface="+mn-ea"/>
              </a:rPr>
              <a:t>Slide </a:t>
            </a:r>
            <a:fld id="{700D2F2A-F67F-45A0-B1C8-26B10B5CB56A}" type="slidenum">
              <a:rPr lang="en-US" sz="1200">
                <a:solidFill>
                  <a:srgbClr val="000000"/>
                </a:solidFill>
                <a:latin typeface="Times New Roman" pitchFamily="18" charset="0"/>
                <a:ea typeface="+mn-ea"/>
              </a:rPr>
              <a:pPr defTabSz="914400">
                <a:buClrTx/>
                <a:buSzTx/>
              </a:pPr>
              <a:t>18</a:t>
            </a:fld>
            <a:endParaRPr lang="en-US" sz="1200">
              <a:solidFill>
                <a:srgbClr val="000000"/>
              </a:solidFill>
              <a:latin typeface="Times New Roman" pitchFamily="18" charset="0"/>
              <a:ea typeface="+mn-ea"/>
            </a:endParaRPr>
          </a:p>
        </p:txBody>
      </p:sp>
    </p:spTree>
    <p:extLst>
      <p:ext uri="{BB962C8B-B14F-4D97-AF65-F5344CB8AC3E}">
        <p14:creationId xmlns:p14="http://schemas.microsoft.com/office/powerpoint/2010/main" val="1982228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BE59C-895E-4910-AC81-125F8225A381}"/>
              </a:ext>
            </a:extLst>
          </p:cNvPr>
          <p:cNvSpPr>
            <a:spLocks noGrp="1"/>
          </p:cNvSpPr>
          <p:nvPr>
            <p:ph type="title"/>
          </p:nvPr>
        </p:nvSpPr>
        <p:spPr/>
        <p:txBody>
          <a:bodyPr/>
          <a:lstStyle/>
          <a:p>
            <a:r>
              <a:rPr lang="en-US" dirty="0"/>
              <a:t>802.11 response to resolutions	</a:t>
            </a:r>
          </a:p>
        </p:txBody>
      </p:sp>
      <p:sp>
        <p:nvSpPr>
          <p:cNvPr id="3" name="Content Placeholder 2">
            <a:extLst>
              <a:ext uri="{FF2B5EF4-FFF2-40B4-BE49-F238E27FC236}">
                <a16:creationId xmlns:a16="http://schemas.microsoft.com/office/drawing/2014/main" id="{8549A59D-0014-460B-840E-FF3596A8579C}"/>
              </a:ext>
            </a:extLst>
          </p:cNvPr>
          <p:cNvSpPr>
            <a:spLocks noGrp="1"/>
          </p:cNvSpPr>
          <p:nvPr>
            <p:ph idx="1"/>
          </p:nvPr>
        </p:nvSpPr>
        <p:spPr/>
        <p:txBody>
          <a:bodyPr/>
          <a:lstStyle/>
          <a:p>
            <a:r>
              <a:rPr lang="en-US" dirty="0"/>
              <a:t>Nothing further to add.</a:t>
            </a:r>
          </a:p>
          <a:p>
            <a:r>
              <a:rPr lang="en-US" dirty="0"/>
              <a:t>Thanks for addressing our comments.</a:t>
            </a:r>
          </a:p>
        </p:txBody>
      </p:sp>
      <p:sp>
        <p:nvSpPr>
          <p:cNvPr id="4" name="Date Placeholder 3">
            <a:extLst>
              <a:ext uri="{FF2B5EF4-FFF2-40B4-BE49-F238E27FC236}">
                <a16:creationId xmlns:a16="http://schemas.microsoft.com/office/drawing/2014/main" id="{FA534E5E-76B9-4495-A98C-3ED1A9E94535}"/>
              </a:ext>
            </a:extLst>
          </p:cNvPr>
          <p:cNvSpPr>
            <a:spLocks noGrp="1"/>
          </p:cNvSpPr>
          <p:nvPr>
            <p:ph type="dt" sz="half" idx="10"/>
          </p:nvPr>
        </p:nvSpPr>
        <p:spPr/>
        <p:txBody>
          <a:bodyPr/>
          <a:lstStyle/>
          <a:p>
            <a:r>
              <a:rPr lang="en-US"/>
              <a:t>November 2017</a:t>
            </a:r>
          </a:p>
        </p:txBody>
      </p:sp>
      <p:sp>
        <p:nvSpPr>
          <p:cNvPr id="5" name="Footer Placeholder 4">
            <a:extLst>
              <a:ext uri="{FF2B5EF4-FFF2-40B4-BE49-F238E27FC236}">
                <a16:creationId xmlns:a16="http://schemas.microsoft.com/office/drawing/2014/main" id="{13A3B8F1-8853-444B-9DB1-B189D4E81EA0}"/>
              </a:ext>
            </a:extLst>
          </p:cNvPr>
          <p:cNvSpPr>
            <a:spLocks noGrp="1"/>
          </p:cNvSpPr>
          <p:nvPr>
            <p:ph type="ftr" sz="quarter" idx="11"/>
          </p:nvPr>
        </p:nvSpPr>
        <p:spPr/>
        <p:txBody>
          <a:bodyPr/>
          <a:lstStyle/>
          <a:p>
            <a:r>
              <a:rPr lang="en-US"/>
              <a:t>Bob Heile, Wi-SUN Alliance</a:t>
            </a:r>
          </a:p>
        </p:txBody>
      </p:sp>
      <p:sp>
        <p:nvSpPr>
          <p:cNvPr id="6" name="Slide Number Placeholder 5">
            <a:extLst>
              <a:ext uri="{FF2B5EF4-FFF2-40B4-BE49-F238E27FC236}">
                <a16:creationId xmlns:a16="http://schemas.microsoft.com/office/drawing/2014/main" id="{ACD21E3A-BD88-43C5-B434-E7C2DB9BDB0D}"/>
              </a:ext>
            </a:extLst>
          </p:cNvPr>
          <p:cNvSpPr>
            <a:spLocks noGrp="1"/>
          </p:cNvSpPr>
          <p:nvPr>
            <p:ph type="sldNum" sz="quarter" idx="12"/>
          </p:nvPr>
        </p:nvSpPr>
        <p:spPr/>
        <p:txBody>
          <a:bodyPr/>
          <a:lstStyle/>
          <a:p>
            <a:r>
              <a:rPr lang="en-US"/>
              <a:t>Slide </a:t>
            </a:r>
            <a:fld id="{700D2F2A-F67F-45A0-B1C8-26B10B5CB56A}" type="slidenum">
              <a:rPr lang="en-US" smtClean="0"/>
              <a:pPr/>
              <a:t>19</a:t>
            </a:fld>
            <a:endParaRPr lang="en-US"/>
          </a:p>
        </p:txBody>
      </p:sp>
    </p:spTree>
    <p:extLst>
      <p:ext uri="{BB962C8B-B14F-4D97-AF65-F5344CB8AC3E}">
        <p14:creationId xmlns:p14="http://schemas.microsoft.com/office/powerpoint/2010/main" val="168240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85803"/>
            <a:ext cx="10361084" cy="726973"/>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Abstract-Snapshot</a:t>
            </a:r>
          </a:p>
        </p:txBody>
      </p:sp>
      <p:sp>
        <p:nvSpPr>
          <p:cNvPr id="4098" name="Rectangle 2"/>
          <p:cNvSpPr>
            <a:spLocks noGrp="1" noChangeArrowheads="1"/>
          </p:cNvSpPr>
          <p:nvPr>
            <p:ph idx="1"/>
          </p:nvPr>
        </p:nvSpPr>
        <p:spPr>
          <a:xfrm>
            <a:off x="914402" y="1412776"/>
            <a:ext cx="10547392" cy="5062639"/>
          </a:xfrm>
          <a:ln/>
        </p:spPr>
        <p:txBody>
          <a:bodyPr>
            <a:noAutofit/>
          </a:bodyPr>
          <a:lstStyle/>
          <a:p>
            <a:r>
              <a:rPr lang="en-US" sz="2000" dirty="0"/>
              <a:t>Nov 5 - 10, 2017, Orlando, FL, USA</a:t>
            </a:r>
          </a:p>
          <a:p>
            <a:pPr lvl="1"/>
            <a:r>
              <a:rPr lang="en-US" sz="2400" dirty="0"/>
              <a:t>802.11ax  - Amendment: High Efficiency (HE) Wireless LAN  </a:t>
            </a:r>
            <a:r>
              <a:rPr lang="en-US" sz="2400" dirty="0">
                <a:hlinkClick r:id="rId3"/>
              </a:rPr>
              <a:t>PAR</a:t>
            </a:r>
            <a:r>
              <a:rPr lang="en-US" sz="2400" dirty="0"/>
              <a:t> and </a:t>
            </a:r>
            <a:r>
              <a:rPr lang="en-US" sz="2400" dirty="0">
                <a:hlinkClick r:id="rId4"/>
              </a:rPr>
              <a:t>CSD</a:t>
            </a:r>
            <a:endParaRPr lang="en-US" sz="2400" dirty="0"/>
          </a:p>
          <a:p>
            <a:pPr lvl="1"/>
            <a:r>
              <a:rPr lang="en-US" sz="2400" dirty="0"/>
              <a:t>802.11az - Amendment: Next Generation Positioning (NGP)  </a:t>
            </a:r>
            <a:r>
              <a:rPr lang="en-US" sz="2400" dirty="0">
                <a:hlinkClick r:id="rId5"/>
              </a:rPr>
              <a:t>PAR</a:t>
            </a:r>
            <a:r>
              <a:rPr lang="en-US" sz="2400" dirty="0"/>
              <a:t> and </a:t>
            </a:r>
            <a:r>
              <a:rPr lang="en-US" sz="2400" dirty="0">
                <a:hlinkClick r:id="rId6"/>
              </a:rPr>
              <a:t>CSD</a:t>
            </a:r>
            <a:endParaRPr lang="en-US" sz="2400" dirty="0"/>
          </a:p>
          <a:p>
            <a:pPr lvl="1"/>
            <a:r>
              <a:rPr lang="en-US" sz="2400" dirty="0"/>
              <a:t>802.15.10a - Amendment: Recommended Practice for Routing Packets in IEEE 802.15.4 Dynamically Changing Wireless Networks </a:t>
            </a:r>
            <a:r>
              <a:rPr lang="en-US" sz="2400" dirty="0">
                <a:hlinkClick r:id="rId7"/>
              </a:rPr>
              <a:t>PAR</a:t>
            </a:r>
            <a:r>
              <a:rPr lang="en-US" sz="2400" dirty="0"/>
              <a:t> and </a:t>
            </a:r>
            <a:r>
              <a:rPr lang="en-US" sz="2400" dirty="0">
                <a:hlinkClick r:id="rId8"/>
              </a:rPr>
              <a:t>CSD</a:t>
            </a:r>
            <a:endParaRPr lang="en-US" sz="2400" dirty="0"/>
          </a:p>
          <a:p>
            <a:r>
              <a:rPr lang="en-US" b="0" dirty="0"/>
              <a:t>       Late posted PAR: 802.1CBcv -</a:t>
            </a:r>
            <a:r>
              <a:rPr lang="en-US" altLang="en-US" b="0" dirty="0"/>
              <a:t>The PAR for approval (updated based on the July comments and now with no Purpose clause) </a:t>
            </a:r>
            <a:r>
              <a:rPr lang="en-US" altLang="en-US" sz="2000" b="0" dirty="0">
                <a:solidFill>
                  <a:schemeClr val="tx1"/>
                </a:solidFill>
                <a:latin typeface="Arial" panose="020B0604020202020204" pitchFamily="34" charset="0"/>
              </a:rPr>
              <a:t>is </a:t>
            </a:r>
            <a:r>
              <a:rPr lang="en-US" altLang="en-US" sz="2000" b="0" dirty="0">
                <a:solidFill>
                  <a:schemeClr val="tx1"/>
                </a:solidFill>
                <a:latin typeface="Arial" panose="020B0604020202020204" pitchFamily="34" charset="0"/>
                <a:hlinkClick r:id="rId9"/>
              </a:rPr>
              <a:t>http://www.ieee802.org/1/files/public/docs2017/cv-draft-PAR-1017-v03.pdf</a:t>
            </a:r>
            <a:r>
              <a:rPr lang="en-US" altLang="en-US" sz="2000" b="0" dirty="0">
                <a:solidFill>
                  <a:schemeClr val="tx1"/>
                </a:solidFill>
                <a:latin typeface="Arial" panose="020B0604020202020204" pitchFamily="34" charset="0"/>
              </a:rPr>
              <a:t>  </a:t>
            </a:r>
          </a:p>
          <a:p>
            <a:pPr marL="0" lvl="0" indent="0" defTabSz="914400" eaLnBrk="0" hangingPunct="0">
              <a:spcBef>
                <a:spcPct val="0"/>
              </a:spcBef>
              <a:buClrTx/>
              <a:buSzTx/>
            </a:pPr>
            <a:r>
              <a:rPr lang="en-US" altLang="en-US" sz="2000" b="0" dirty="0">
                <a:solidFill>
                  <a:schemeClr val="tx1"/>
                </a:solidFill>
                <a:latin typeface="Arial" panose="020B0604020202020204" pitchFamily="34" charset="0"/>
              </a:rPr>
              <a:t> </a:t>
            </a:r>
          </a:p>
          <a:p>
            <a:pPr marL="400050" lvl="1" indent="0" defTabSz="914400" eaLnBrk="0" hangingPunct="0">
              <a:spcBef>
                <a:spcPct val="0"/>
              </a:spcBef>
              <a:buClrTx/>
              <a:buSzTx/>
            </a:pPr>
            <a:r>
              <a:rPr lang="en-US" altLang="en-US" sz="1600" dirty="0">
                <a:solidFill>
                  <a:schemeClr val="tx1"/>
                </a:solidFill>
                <a:latin typeface="Arial" panose="020B0604020202020204" pitchFamily="34" charset="0"/>
              </a:rPr>
              <a:t>The CSD for approval (updated based on the July comments) is: </a:t>
            </a:r>
            <a:r>
              <a:rPr lang="en-US" altLang="en-US" sz="1600" dirty="0">
                <a:solidFill>
                  <a:schemeClr val="tx1"/>
                </a:solidFill>
                <a:latin typeface="Arial" panose="020B0604020202020204" pitchFamily="34" charset="0"/>
                <a:hlinkClick r:id="rId10"/>
              </a:rPr>
              <a:t>http://www.ieee802.org/1/files/public/docs2017/cv-draft-CSD-0917-v01.pdf</a:t>
            </a:r>
            <a:r>
              <a:rPr lang="en-US" altLang="en-US" sz="1600" dirty="0">
                <a:solidFill>
                  <a:schemeClr val="tx1"/>
                </a:solidFill>
                <a:latin typeface="Arial" panose="020B0604020202020204" pitchFamily="34" charset="0"/>
              </a:rPr>
              <a:t> </a:t>
            </a:r>
          </a:p>
          <a:p>
            <a:endParaRPr lang="en-US" altLang="en-US" dirty="0"/>
          </a:p>
          <a:p>
            <a:pPr marL="285750" indent="-285750"/>
            <a:r>
              <a:rPr lang="en-US" altLang="en-US" sz="2000" dirty="0"/>
              <a:t>Meeting times: Monday PM2, Thursday AM2</a:t>
            </a:r>
            <a:endParaRPr lang="en-US" altLang="en-US" sz="1600" dirty="0"/>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10E79-6D30-4CAB-B1CC-2AA534FAC455}"/>
              </a:ext>
            </a:extLst>
          </p:cNvPr>
          <p:cNvSpPr>
            <a:spLocks noGrp="1"/>
          </p:cNvSpPr>
          <p:nvPr>
            <p:ph type="title"/>
          </p:nvPr>
        </p:nvSpPr>
        <p:spPr/>
        <p:txBody>
          <a:bodyPr/>
          <a:lstStyle/>
          <a:p>
            <a:r>
              <a:rPr lang="en-US" dirty="0"/>
              <a:t>Response from 802.1CBcv</a:t>
            </a:r>
          </a:p>
        </p:txBody>
      </p:sp>
      <p:sp>
        <p:nvSpPr>
          <p:cNvPr id="3" name="Content Placeholder 2">
            <a:extLst>
              <a:ext uri="{FF2B5EF4-FFF2-40B4-BE49-F238E27FC236}">
                <a16:creationId xmlns:a16="http://schemas.microsoft.com/office/drawing/2014/main" id="{5AC78CBC-4906-4B63-8655-3E57EFA3A91A}"/>
              </a:ext>
            </a:extLst>
          </p:cNvPr>
          <p:cNvSpPr>
            <a:spLocks noGrp="1"/>
          </p:cNvSpPr>
          <p:nvPr>
            <p:ph idx="1"/>
          </p:nvPr>
        </p:nvSpPr>
        <p:spPr>
          <a:xfrm>
            <a:off x="914400" y="1556791"/>
            <a:ext cx="10363200" cy="4918621"/>
          </a:xfrm>
        </p:spPr>
        <p:txBody>
          <a:bodyPr/>
          <a:lstStyle/>
          <a:p>
            <a:r>
              <a:rPr lang="en-US" dirty="0"/>
              <a:t>No response received by Wednesday deadline.</a:t>
            </a:r>
          </a:p>
          <a:p>
            <a:pPr marL="0" indent="0">
              <a:buNone/>
            </a:pPr>
            <a:endParaRPr lang="en-US" dirty="0"/>
          </a:p>
          <a:p>
            <a:r>
              <a:rPr lang="fr-FR" dirty="0"/>
              <a:t>Updated P802.1CBcv PAR documentation in </a:t>
            </a:r>
          </a:p>
          <a:p>
            <a:pPr marL="0" indent="0">
              <a:buNone/>
            </a:pPr>
            <a:r>
              <a:rPr lang="fr-FR" sz="2400" dirty="0">
                <a:hlinkClick r:id="rId2"/>
              </a:rPr>
              <a:t>http://www.ieee802.org/1/files/public/docs2017/cv-draft-PAR-1017-v03.pdf</a:t>
            </a:r>
            <a:r>
              <a:rPr lang="fr-FR" sz="2400" dirty="0"/>
              <a:t> </a:t>
            </a:r>
          </a:p>
          <a:p>
            <a:r>
              <a:rPr lang="it-IT" dirty="0"/>
              <a:t>Updated CSD documentation in </a:t>
            </a:r>
            <a:r>
              <a:rPr lang="it-IT" sz="2000" dirty="0">
                <a:hlinkClick r:id="rId3"/>
              </a:rPr>
              <a:t>http://www.ieee802.org/1/files/public/docs2017/cv-draft-CSD-0917-v01.pdf</a:t>
            </a:r>
            <a:r>
              <a:rPr lang="it-IT" sz="2000" dirty="0"/>
              <a:t> </a:t>
            </a:r>
          </a:p>
          <a:p>
            <a:pPr marL="0" indent="0">
              <a:buNone/>
            </a:pPr>
            <a:endParaRPr lang="fr-FR" sz="1600" dirty="0"/>
          </a:p>
          <a:p>
            <a:r>
              <a:rPr lang="en-US" dirty="0"/>
              <a:t>Comment – the Scope is still too broad and allows for any maintenance change throughout the draft unrelated to YANG definition.</a:t>
            </a:r>
          </a:p>
        </p:txBody>
      </p:sp>
      <p:sp>
        <p:nvSpPr>
          <p:cNvPr id="4" name="Date Placeholder 3">
            <a:extLst>
              <a:ext uri="{FF2B5EF4-FFF2-40B4-BE49-F238E27FC236}">
                <a16:creationId xmlns:a16="http://schemas.microsoft.com/office/drawing/2014/main" id="{D998CF9B-97BF-4BD3-951E-434539C8EA78}"/>
              </a:ext>
            </a:extLst>
          </p:cNvPr>
          <p:cNvSpPr>
            <a:spLocks noGrp="1"/>
          </p:cNvSpPr>
          <p:nvPr>
            <p:ph type="dt" sz="half" idx="10"/>
          </p:nvPr>
        </p:nvSpPr>
        <p:spPr/>
        <p:txBody>
          <a:bodyPr/>
          <a:lstStyle/>
          <a:p>
            <a:r>
              <a:rPr lang="en-US"/>
              <a:t>November 2017</a:t>
            </a:r>
          </a:p>
        </p:txBody>
      </p:sp>
      <p:sp>
        <p:nvSpPr>
          <p:cNvPr id="5" name="Footer Placeholder 4">
            <a:extLst>
              <a:ext uri="{FF2B5EF4-FFF2-40B4-BE49-F238E27FC236}">
                <a16:creationId xmlns:a16="http://schemas.microsoft.com/office/drawing/2014/main" id="{2D646D9E-E907-4066-A452-B8094B5052EE}"/>
              </a:ext>
            </a:extLst>
          </p:cNvPr>
          <p:cNvSpPr>
            <a:spLocks noGrp="1"/>
          </p:cNvSpPr>
          <p:nvPr>
            <p:ph type="ftr" sz="quarter" idx="11"/>
          </p:nvPr>
        </p:nvSpPr>
        <p:spPr/>
        <p:txBody>
          <a:bodyPr/>
          <a:lstStyle/>
          <a:p>
            <a:r>
              <a:rPr lang="en-US"/>
              <a:t>Bob Heile, Wi-SUN Alliance</a:t>
            </a:r>
          </a:p>
        </p:txBody>
      </p:sp>
      <p:sp>
        <p:nvSpPr>
          <p:cNvPr id="6" name="Slide Number Placeholder 5">
            <a:extLst>
              <a:ext uri="{FF2B5EF4-FFF2-40B4-BE49-F238E27FC236}">
                <a16:creationId xmlns:a16="http://schemas.microsoft.com/office/drawing/2014/main" id="{1D750305-6CE9-4C3D-A9F1-B54BE73818D0}"/>
              </a:ext>
            </a:extLst>
          </p:cNvPr>
          <p:cNvSpPr>
            <a:spLocks noGrp="1"/>
          </p:cNvSpPr>
          <p:nvPr>
            <p:ph type="sldNum" sz="quarter" idx="12"/>
          </p:nvPr>
        </p:nvSpPr>
        <p:spPr/>
        <p:txBody>
          <a:bodyPr/>
          <a:lstStyle/>
          <a:p>
            <a:r>
              <a:rPr lang="en-US"/>
              <a:t>Slide </a:t>
            </a:r>
            <a:fld id="{700D2F2A-F67F-45A0-B1C8-26B10B5CB56A}" type="slidenum">
              <a:rPr lang="en-US" smtClean="0"/>
              <a:pPr/>
              <a:t>20</a:t>
            </a:fld>
            <a:endParaRPr lang="en-US"/>
          </a:p>
        </p:txBody>
      </p:sp>
    </p:spTree>
    <p:extLst>
      <p:ext uri="{BB962C8B-B14F-4D97-AF65-F5344CB8AC3E}">
        <p14:creationId xmlns:p14="http://schemas.microsoft.com/office/powerpoint/2010/main" val="2362814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2017</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388337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11-17/01538r2 as the report from PAR Review SC for the November 2017 plenary.</a:t>
            </a:r>
          </a:p>
          <a:p>
            <a:endParaRPr lang="en-US" dirty="0"/>
          </a:p>
          <a:p>
            <a:r>
              <a:rPr lang="en-US" dirty="0"/>
              <a:t>Moved: Dorothy STANLEY</a:t>
            </a:r>
          </a:p>
          <a:p>
            <a:r>
              <a:rPr lang="en-US" dirty="0"/>
              <a:t>2</a:t>
            </a:r>
            <a:r>
              <a:rPr lang="en-US" baseline="30000" dirty="0"/>
              <a:t>nd</a:t>
            </a:r>
            <a:r>
              <a:rPr lang="en-US" dirty="0"/>
              <a:t>: Mike MONTEMURRO</a:t>
            </a:r>
          </a:p>
          <a:p>
            <a:r>
              <a:rPr lang="en-US" dirty="0"/>
              <a:t>Results: Unanimous</a:t>
            </a:r>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a:t>
            </a:r>
            <a:r>
              <a:rPr lang="en-US" sz="2000" dirty="0"/>
              <a:t>Previous Plenary: 11-17/1092r0:</a:t>
            </a:r>
          </a:p>
          <a:p>
            <a:pPr lvl="2"/>
            <a:r>
              <a:rPr lang="en-US" dirty="0"/>
              <a:t>&lt; </a:t>
            </a:r>
            <a:r>
              <a:rPr lang="en-US" dirty="0">
                <a:hlinkClick r:id="rId4"/>
              </a:rPr>
              <a:t>https://mentor.ieee.org/802.11/dcn/17/11-17-1092-00-0PAR-minutes-july-2017-session.docx</a:t>
            </a:r>
            <a:r>
              <a:rPr lang="en-US" dirty="0"/>
              <a:t>  &gt; </a:t>
            </a:r>
          </a:p>
          <a:p>
            <a:pPr lvl="2"/>
            <a:endParaRPr lang="en-US" sz="2000" dirty="0"/>
          </a:p>
          <a:p>
            <a:pPr lvl="1"/>
            <a:r>
              <a:rPr lang="en-US" b="1" dirty="0"/>
              <a:t>Current Meeting: 	</a:t>
            </a:r>
            <a:r>
              <a:rPr lang="en-US" dirty="0"/>
              <a:t>	11-17/1715r0:</a:t>
            </a:r>
          </a:p>
          <a:p>
            <a:pPr lvl="1"/>
            <a:r>
              <a:rPr lang="en-US" dirty="0"/>
              <a:t>&lt; </a:t>
            </a:r>
            <a:r>
              <a:rPr lang="en-US" dirty="0">
                <a:hlinkClick r:id="rId5"/>
              </a:rPr>
              <a:t>https://mentor.ieee.org/802.11/dcn/17/11-17-1715-00-0PAR-minutes-november-2017-session.docx</a:t>
            </a:r>
            <a:r>
              <a:rPr lang="en-US" dirty="0"/>
              <a:t> &gt;</a:t>
            </a:r>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November 2017</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 Agenda:</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r>
              <a:rPr lang="en-US" dirty="0"/>
              <a:t>Move to approve doc 11-17/1092r0 &lt;</a:t>
            </a:r>
            <a:r>
              <a:rPr lang="en-US" dirty="0">
                <a:hlinkClick r:id="rId2"/>
              </a:rPr>
              <a:t>https://mentor.ieee.org/802.11/dcn/17/11-17-1092-00-0PAR-minutes-july-2017-session.docx</a:t>
            </a:r>
            <a:r>
              <a:rPr lang="en-US" dirty="0"/>
              <a:t>&gt;  as the minutes for PAR Review SC from July 2017 Plenary in Berlin.</a:t>
            </a:r>
          </a:p>
          <a:p>
            <a:endParaRPr lang="en-US" dirty="0"/>
          </a:p>
          <a:p>
            <a:r>
              <a:rPr lang="en-US" dirty="0"/>
              <a:t>Moved: Mike MONTEMURRO</a:t>
            </a:r>
          </a:p>
          <a:p>
            <a:r>
              <a:rPr lang="en-US" dirty="0"/>
              <a:t>2</a:t>
            </a:r>
            <a:r>
              <a:rPr lang="en-US" baseline="30000" dirty="0"/>
              <a:t>nd</a:t>
            </a:r>
            <a:r>
              <a:rPr lang="en-US" dirty="0"/>
              <a:t>: Stephen MCCAAN</a:t>
            </a:r>
          </a:p>
          <a:p>
            <a:r>
              <a:rPr lang="en-US" dirty="0"/>
              <a:t>Results:4-0-1</a:t>
            </a:r>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31E05-FA84-449F-B74B-DF36D08A828A}"/>
              </a:ext>
            </a:extLst>
          </p:cNvPr>
          <p:cNvSpPr>
            <a:spLocks noGrp="1"/>
          </p:cNvSpPr>
          <p:nvPr>
            <p:ph type="title"/>
          </p:nvPr>
        </p:nvSpPr>
        <p:spPr>
          <a:xfrm>
            <a:off x="914402" y="685803"/>
            <a:ext cx="10361084" cy="1519061"/>
          </a:xfrm>
        </p:spPr>
        <p:txBody>
          <a:bodyPr/>
          <a:lstStyle/>
          <a:p>
            <a:r>
              <a:rPr lang="en-US" sz="2800" b="1" cap="all" dirty="0">
                <a:solidFill>
                  <a:srgbClr val="000000"/>
                </a:solidFill>
                <a:effectLst/>
                <a:latin typeface="+mj-lt"/>
                <a:ea typeface="+mj-ea"/>
                <a:cs typeface="MS Gothic"/>
              </a:rPr>
              <a:t>802.11ax  - Amendment: High Efficiency (HE) Wireless LAN  </a:t>
            </a:r>
            <a:r>
              <a:rPr lang="en-US" sz="2800" dirty="0">
                <a:hlinkClick r:id="rId2"/>
              </a:rPr>
              <a:t>PAR</a:t>
            </a:r>
            <a:r>
              <a:rPr lang="en-US" sz="2800" dirty="0"/>
              <a:t> and </a:t>
            </a:r>
            <a:r>
              <a:rPr lang="en-US" sz="2800" dirty="0">
                <a:hlinkClick r:id="rId3"/>
              </a:rPr>
              <a:t>CSD</a:t>
            </a:r>
            <a:endParaRPr lang="en-US" sz="2000" dirty="0"/>
          </a:p>
        </p:txBody>
      </p:sp>
      <p:sp>
        <p:nvSpPr>
          <p:cNvPr id="7" name="Content Placeholder 6">
            <a:extLst>
              <a:ext uri="{FF2B5EF4-FFF2-40B4-BE49-F238E27FC236}">
                <a16:creationId xmlns:a16="http://schemas.microsoft.com/office/drawing/2014/main" id="{B71F7389-6A05-4A03-B099-1762E3C27AE6}"/>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75C5A97E-2290-4E0C-9B31-6D0C72180325}"/>
              </a:ext>
            </a:extLst>
          </p:cNvPr>
          <p:cNvSpPr>
            <a:spLocks noGrp="1"/>
          </p:cNvSpPr>
          <p:nvPr>
            <p:ph type="dt" idx="10"/>
          </p:nvPr>
        </p:nvSpPr>
        <p:spPr/>
        <p:txBody>
          <a:bodyPr/>
          <a:lstStyle/>
          <a:p>
            <a:pPr>
              <a:defRPr/>
            </a:pPr>
            <a:r>
              <a:rPr lang="en-US">
                <a:solidFill>
                  <a:srgbClr val="000000"/>
                </a:solidFill>
              </a:rPr>
              <a:t>November 2017</a:t>
            </a:r>
            <a:endParaRPr lang="en-US" dirty="0">
              <a:solidFill>
                <a:srgbClr val="000000"/>
              </a:solidFill>
            </a:endParaRPr>
          </a:p>
        </p:txBody>
      </p:sp>
      <p:sp>
        <p:nvSpPr>
          <p:cNvPr id="5" name="Footer Placeholder 4">
            <a:extLst>
              <a:ext uri="{FF2B5EF4-FFF2-40B4-BE49-F238E27FC236}">
                <a16:creationId xmlns:a16="http://schemas.microsoft.com/office/drawing/2014/main" id="{FC6EBB1A-C22D-4427-BFFD-FE0A15EA0002}"/>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2463052-0341-4099-A74D-A710818217D3}"/>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642268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D58EA-998B-4E19-B9B4-06024381CED1}"/>
              </a:ext>
            </a:extLst>
          </p:cNvPr>
          <p:cNvSpPr>
            <a:spLocks noGrp="1"/>
          </p:cNvSpPr>
          <p:nvPr>
            <p:ph type="title"/>
          </p:nvPr>
        </p:nvSpPr>
        <p:spPr/>
        <p:txBody>
          <a:bodyPr/>
          <a:lstStyle/>
          <a:p>
            <a:r>
              <a:rPr lang="en-US" sz="2800" b="1" cap="all" dirty="0">
                <a:solidFill>
                  <a:srgbClr val="000000"/>
                </a:solidFill>
                <a:effectLst/>
                <a:latin typeface="+mj-lt"/>
                <a:ea typeface="+mj-ea"/>
                <a:cs typeface="MS Gothic"/>
              </a:rPr>
              <a:t>802.11az - Amendment: Next Generation Positioning (NGP)  </a:t>
            </a:r>
            <a:r>
              <a:rPr lang="en-US" sz="2800" dirty="0">
                <a:hlinkClick r:id="rId2"/>
              </a:rPr>
              <a:t>PAR</a:t>
            </a:r>
            <a:r>
              <a:rPr lang="en-US" sz="2800" dirty="0"/>
              <a:t> and </a:t>
            </a:r>
            <a:r>
              <a:rPr lang="en-US" sz="2800" dirty="0">
                <a:hlinkClick r:id="rId3"/>
              </a:rPr>
              <a:t>CSD</a:t>
            </a:r>
            <a:endParaRPr lang="en-US" sz="2000" dirty="0"/>
          </a:p>
        </p:txBody>
      </p:sp>
      <p:sp>
        <p:nvSpPr>
          <p:cNvPr id="7" name="Content Placeholder 6">
            <a:extLst>
              <a:ext uri="{FF2B5EF4-FFF2-40B4-BE49-F238E27FC236}">
                <a16:creationId xmlns:a16="http://schemas.microsoft.com/office/drawing/2014/main" id="{74CEBBC5-FA87-4B5F-84D1-B44C68F6C2E7}"/>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0F3E2263-45D9-4EFB-9530-FE0988738FFE}"/>
              </a:ext>
            </a:extLst>
          </p:cNvPr>
          <p:cNvSpPr>
            <a:spLocks noGrp="1"/>
          </p:cNvSpPr>
          <p:nvPr>
            <p:ph type="dt" idx="10"/>
          </p:nvPr>
        </p:nvSpPr>
        <p:spPr/>
        <p:txBody>
          <a:bodyPr/>
          <a:lstStyle/>
          <a:p>
            <a:pPr>
              <a:defRPr/>
            </a:pPr>
            <a:r>
              <a:rPr lang="en-US" dirty="0">
                <a:solidFill>
                  <a:srgbClr val="000000"/>
                </a:solidFill>
              </a:rPr>
              <a:t>November 2017</a:t>
            </a:r>
          </a:p>
        </p:txBody>
      </p:sp>
      <p:sp>
        <p:nvSpPr>
          <p:cNvPr id="5" name="Footer Placeholder 4">
            <a:extLst>
              <a:ext uri="{FF2B5EF4-FFF2-40B4-BE49-F238E27FC236}">
                <a16:creationId xmlns:a16="http://schemas.microsoft.com/office/drawing/2014/main" id="{D6F6713B-FE5D-47C0-8C7C-8EFAEE021489}"/>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D6D133F-9C5C-41E2-B7F3-559726D39DCA}"/>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234113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A4D4D-269E-4C3F-81A6-9C5A91A96F28}"/>
              </a:ext>
            </a:extLst>
          </p:cNvPr>
          <p:cNvSpPr>
            <a:spLocks noGrp="1"/>
          </p:cNvSpPr>
          <p:nvPr>
            <p:ph type="title"/>
          </p:nvPr>
        </p:nvSpPr>
        <p:spPr>
          <a:xfrm>
            <a:off x="914402" y="685803"/>
            <a:ext cx="10361084" cy="1295398"/>
          </a:xfrm>
        </p:spPr>
        <p:txBody>
          <a:bodyPr/>
          <a:lstStyle/>
          <a:p>
            <a:r>
              <a:rPr lang="en-US" sz="2800" b="1" cap="all" dirty="0">
                <a:solidFill>
                  <a:srgbClr val="000000"/>
                </a:solidFill>
                <a:effectLst/>
                <a:latin typeface="+mj-lt"/>
                <a:ea typeface="+mj-ea"/>
                <a:cs typeface="MS Gothic"/>
              </a:rPr>
              <a:t>802.15.10a - Amendment: Recommended Practice for Routing Packets in IEEE 802.15.4 Dynamically Changing Wireless Networks </a:t>
            </a:r>
            <a:r>
              <a:rPr lang="en-US" sz="2800" dirty="0">
                <a:hlinkClick r:id="rId2"/>
              </a:rPr>
              <a:t>PAR</a:t>
            </a:r>
            <a:r>
              <a:rPr lang="en-US" sz="2800" dirty="0"/>
              <a:t> and </a:t>
            </a:r>
            <a:r>
              <a:rPr lang="en-US" sz="2800" dirty="0">
                <a:hlinkClick r:id="rId3"/>
              </a:rPr>
              <a:t>CSD</a:t>
            </a:r>
            <a:endParaRPr lang="en-US" sz="2000" dirty="0"/>
          </a:p>
        </p:txBody>
      </p:sp>
      <p:sp>
        <p:nvSpPr>
          <p:cNvPr id="7" name="Content Placeholder 6">
            <a:extLst>
              <a:ext uri="{FF2B5EF4-FFF2-40B4-BE49-F238E27FC236}">
                <a16:creationId xmlns:a16="http://schemas.microsoft.com/office/drawing/2014/main" id="{7362628E-7594-4D31-9AF7-06DF07BD797B}"/>
              </a:ext>
            </a:extLst>
          </p:cNvPr>
          <p:cNvSpPr>
            <a:spLocks noGrp="1"/>
          </p:cNvSpPr>
          <p:nvPr>
            <p:ph idx="1"/>
          </p:nvPr>
        </p:nvSpPr>
        <p:spPr/>
        <p:txBody>
          <a:bodyPr/>
          <a:lstStyle/>
          <a:p>
            <a:r>
              <a:rPr lang="en-US" dirty="0"/>
              <a:t>4.2 and 4.3 the time between dates should be at least 6 months.  Suggest going to sponsor July 2018, or to </a:t>
            </a:r>
            <a:r>
              <a:rPr lang="en-US" dirty="0" err="1"/>
              <a:t>REVcom</a:t>
            </a:r>
            <a:r>
              <a:rPr lang="en-US" dirty="0"/>
              <a:t> in April/May (out of March Plenary).</a:t>
            </a:r>
          </a:p>
          <a:p>
            <a:r>
              <a:rPr lang="en-US" dirty="0"/>
              <a:t>    The other alternative is to have an explicit plan for why 5 months can work.</a:t>
            </a:r>
          </a:p>
          <a:p>
            <a:r>
              <a:rPr lang="en-US" dirty="0"/>
              <a:t>5.2b As a recommended practice, this should recommend routing modes that exist rather than define them.</a:t>
            </a:r>
          </a:p>
          <a:p>
            <a:r>
              <a:rPr lang="en-US" dirty="0"/>
              <a:t>The paragraph seems to be redundant and ambiguous as to if we are adding new modes or modifying the existing ones. One possible way to clarify the paragraph may be to make the suggested changes: </a:t>
            </a:r>
            <a:r>
              <a:rPr lang="en-US" b="0" dirty="0"/>
              <a:t>This amendment adds </a:t>
            </a:r>
            <a:r>
              <a:rPr lang="en-US" b="0" u="sng" dirty="0">
                <a:solidFill>
                  <a:srgbClr val="FF0000"/>
                </a:solidFill>
              </a:rPr>
              <a:t>new </a:t>
            </a:r>
            <a:r>
              <a:rPr lang="en-US" b="0" dirty="0"/>
              <a:t>routing modes </a:t>
            </a:r>
            <a:r>
              <a:rPr lang="en-US" b="0" strike="sngStrike" dirty="0">
                <a:solidFill>
                  <a:srgbClr val="FF0000"/>
                </a:solidFill>
              </a:rPr>
              <a:t>to completely define addressing for the routing modes currently defined </a:t>
            </a:r>
            <a:r>
              <a:rPr lang="en-US" b="0" dirty="0">
                <a:solidFill>
                  <a:schemeClr val="tx1"/>
                </a:solidFill>
              </a:rPr>
              <a:t>in</a:t>
            </a:r>
            <a:r>
              <a:rPr lang="en-US" b="0" dirty="0"/>
              <a:t> the standard, including at least the following:</a:t>
            </a:r>
            <a:endParaRPr lang="en-US" dirty="0"/>
          </a:p>
        </p:txBody>
      </p:sp>
      <p:sp>
        <p:nvSpPr>
          <p:cNvPr id="4" name="Date Placeholder 3">
            <a:extLst>
              <a:ext uri="{FF2B5EF4-FFF2-40B4-BE49-F238E27FC236}">
                <a16:creationId xmlns:a16="http://schemas.microsoft.com/office/drawing/2014/main" id="{D589E2FC-2D94-4E95-9401-D1CE77DA6D42}"/>
              </a:ext>
            </a:extLst>
          </p:cNvPr>
          <p:cNvSpPr>
            <a:spLocks noGrp="1"/>
          </p:cNvSpPr>
          <p:nvPr>
            <p:ph type="dt" idx="10"/>
          </p:nvPr>
        </p:nvSpPr>
        <p:spPr/>
        <p:txBody>
          <a:bodyPr/>
          <a:lstStyle/>
          <a:p>
            <a:pPr>
              <a:defRPr/>
            </a:pPr>
            <a:r>
              <a:rPr lang="en-US">
                <a:solidFill>
                  <a:srgbClr val="000000"/>
                </a:solidFill>
              </a:rPr>
              <a:t>November 2017</a:t>
            </a:r>
            <a:endParaRPr lang="en-US" dirty="0">
              <a:solidFill>
                <a:srgbClr val="000000"/>
              </a:solidFill>
            </a:endParaRPr>
          </a:p>
        </p:txBody>
      </p:sp>
      <p:sp>
        <p:nvSpPr>
          <p:cNvPr id="5" name="Footer Placeholder 4">
            <a:extLst>
              <a:ext uri="{FF2B5EF4-FFF2-40B4-BE49-F238E27FC236}">
                <a16:creationId xmlns:a16="http://schemas.microsoft.com/office/drawing/2014/main" id="{17E96823-7D91-4F8C-9129-665D28BBB00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C00CFAD-C219-4A36-A147-ED63C87E3A6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596502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80A74-22C3-4821-84F3-7148AB23E3FB}"/>
              </a:ext>
            </a:extLst>
          </p:cNvPr>
          <p:cNvSpPr>
            <a:spLocks noGrp="1"/>
          </p:cNvSpPr>
          <p:nvPr>
            <p:ph type="title"/>
          </p:nvPr>
        </p:nvSpPr>
        <p:spPr/>
        <p:txBody>
          <a:bodyPr/>
          <a:lstStyle/>
          <a:p>
            <a:r>
              <a:rPr lang="en-US" dirty="0"/>
              <a:t>802.15.10a CSD</a:t>
            </a:r>
          </a:p>
        </p:txBody>
      </p:sp>
      <p:sp>
        <p:nvSpPr>
          <p:cNvPr id="3" name="Content Placeholder 2">
            <a:extLst>
              <a:ext uri="{FF2B5EF4-FFF2-40B4-BE49-F238E27FC236}">
                <a16:creationId xmlns:a16="http://schemas.microsoft.com/office/drawing/2014/main" id="{2846B720-B029-46A8-83A2-587B7054E7DE}"/>
              </a:ext>
            </a:extLst>
          </p:cNvPr>
          <p:cNvSpPr>
            <a:spLocks noGrp="1"/>
          </p:cNvSpPr>
          <p:nvPr>
            <p:ph idx="1"/>
          </p:nvPr>
        </p:nvSpPr>
        <p:spPr/>
        <p:txBody>
          <a:bodyPr/>
          <a:lstStyle/>
          <a:p>
            <a:r>
              <a:rPr lang="en-US" dirty="0"/>
              <a:t> 1.2.1a: Change “</a:t>
            </a:r>
            <a:r>
              <a:rPr lang="en-US" dirty="0" err="1"/>
              <a:t>capabity</a:t>
            </a:r>
            <a:r>
              <a:rPr lang="en-US" dirty="0"/>
              <a:t>” to “capability” and “</a:t>
            </a:r>
            <a:r>
              <a:rPr lang="en-US" dirty="0" err="1"/>
              <a:t>Interenet</a:t>
            </a:r>
            <a:r>
              <a:rPr lang="en-US" dirty="0"/>
              <a:t>” to “Internet”</a:t>
            </a:r>
          </a:p>
          <a:p>
            <a:r>
              <a:rPr lang="en-US" dirty="0"/>
              <a:t>1.2.3: Change “801.15.10” to “IEEE </a:t>
            </a:r>
            <a:r>
              <a:rPr lang="en-US" dirty="0" err="1"/>
              <a:t>Std</a:t>
            </a:r>
            <a:r>
              <a:rPr lang="en-US" dirty="0"/>
              <a:t> 802.15.10”</a:t>
            </a:r>
          </a:p>
          <a:p>
            <a:r>
              <a:rPr lang="en-US" dirty="0"/>
              <a:t>1.2.4a: Change the sentence to “Route handling of dynamically changing networks are being implemented today using the IEEE STD 802.15.10-2017 Recommended Practice.”</a:t>
            </a:r>
          </a:p>
        </p:txBody>
      </p:sp>
      <p:sp>
        <p:nvSpPr>
          <p:cNvPr id="4" name="Date Placeholder 3">
            <a:extLst>
              <a:ext uri="{FF2B5EF4-FFF2-40B4-BE49-F238E27FC236}">
                <a16:creationId xmlns:a16="http://schemas.microsoft.com/office/drawing/2014/main" id="{BA9ED26F-DD88-4481-A9BD-4DAD183F5DFD}"/>
              </a:ext>
            </a:extLst>
          </p:cNvPr>
          <p:cNvSpPr>
            <a:spLocks noGrp="1"/>
          </p:cNvSpPr>
          <p:nvPr>
            <p:ph type="dt" idx="10"/>
          </p:nvPr>
        </p:nvSpPr>
        <p:spPr/>
        <p:txBody>
          <a:bodyPr/>
          <a:lstStyle/>
          <a:p>
            <a:r>
              <a:rPr lang="en-US"/>
              <a:t>November 2017</a:t>
            </a:r>
            <a:endParaRPr lang="en-GB" dirty="0"/>
          </a:p>
        </p:txBody>
      </p:sp>
      <p:sp>
        <p:nvSpPr>
          <p:cNvPr id="5" name="Footer Placeholder 4">
            <a:extLst>
              <a:ext uri="{FF2B5EF4-FFF2-40B4-BE49-F238E27FC236}">
                <a16:creationId xmlns:a16="http://schemas.microsoft.com/office/drawing/2014/main" id="{7CF4431B-73AE-404F-B1E7-E72DAA58A56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E46A175-DD3F-48C6-B82C-07C74EC0B0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376153964"/>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P802_15-r1">
  <a:themeElements>
    <a:clrScheme name="IEEE-P802_15-r1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r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r1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r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r1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r1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r1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r1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r1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33685</TotalTime>
  <Words>1522</Words>
  <Application>Microsoft Office PowerPoint</Application>
  <PresentationFormat>Widescreen</PresentationFormat>
  <Paragraphs>214</Paragraphs>
  <Slides>23</Slides>
  <Notes>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 Unicode MS</vt:lpstr>
      <vt:lpstr>MS Gothic</vt:lpstr>
      <vt:lpstr>Arial</vt:lpstr>
      <vt:lpstr>Times New Roman</vt:lpstr>
      <vt:lpstr>802-11 Theme</vt:lpstr>
      <vt:lpstr>IEEE-P802_15-r1</vt:lpstr>
      <vt:lpstr>Document</vt:lpstr>
      <vt:lpstr>PAR Review - Meeting Agenda and Comment slides   - Nov 2017 - Orlando</vt:lpstr>
      <vt:lpstr>Abstract-Snapshot</vt:lpstr>
      <vt:lpstr>PAR Review SC –  November 2017 Chair: Jon Rosdahl</vt:lpstr>
      <vt:lpstr>Motion to Approve Previous Minutes</vt:lpstr>
      <vt:lpstr>Par Review Comments</vt:lpstr>
      <vt:lpstr>802.11ax  - Amendment: High Efficiency (HE) Wireless LAN  PAR and CSD</vt:lpstr>
      <vt:lpstr>802.11az - Amendment: Next Generation Positioning (NGP)  PAR and CSD</vt:lpstr>
      <vt:lpstr>802.15.10a - Amendment: Recommended Practice for Routing Packets in IEEE 802.15.4 Dynamically Changing Wireless Networks PAR and CSD</vt:lpstr>
      <vt:lpstr>802.15.10a CSD</vt:lpstr>
      <vt:lpstr>802.1CBcv</vt:lpstr>
      <vt:lpstr>Email from Glenn Parsons on July 13, 2017  –Removal from EC Agenda and consideration.</vt:lpstr>
      <vt:lpstr>Email on Oct 18th Requesting to place on EC Agenda. (Note deadline was Oct 6, 2017)</vt:lpstr>
      <vt:lpstr>802.1CBcv Conclusion</vt:lpstr>
      <vt:lpstr>Responses From 802 WGs</vt:lpstr>
      <vt:lpstr>Response from 802.15</vt:lpstr>
      <vt:lpstr>PAR – 802.15 response to 802.11 Comments</vt:lpstr>
      <vt:lpstr>802.15 Comment from RAC Chair-Resolution</vt:lpstr>
      <vt:lpstr>CSD- 802.15 Comment response to 802.11</vt:lpstr>
      <vt:lpstr>802.11 response to resolutions </vt:lpstr>
      <vt:lpstr>Response from 802.1CBcv</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Meeting Agenda and Comment slides - Nov 2017 - Orlando</dc:title>
  <dc:subject>November 2017</dc:subject>
  <dc:creator>Jon Rosdahl</dc:creator>
  <cp:keywords>Agenda and Meeting Slides</cp:keywords>
  <dc:description>Jon Rosdahl (Qualcomm)</dc:description>
  <cp:lastModifiedBy>Jon Rosdahl</cp:lastModifiedBy>
  <cp:revision>184</cp:revision>
  <cp:lastPrinted>1601-01-01T00:00:00Z</cp:lastPrinted>
  <dcterms:created xsi:type="dcterms:W3CDTF">2014-04-14T10:59:07Z</dcterms:created>
  <dcterms:modified xsi:type="dcterms:W3CDTF">2017-11-09T16:09:57Z</dcterms:modified>
  <cp:category>Agenda, Report</cp:category>
</cp:coreProperties>
</file>