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69" r:id="rId2"/>
    <p:sldId id="271" r:id="rId3"/>
    <p:sldId id="358" r:id="rId4"/>
    <p:sldId id="594" r:id="rId5"/>
    <p:sldId id="443" r:id="rId6"/>
    <p:sldId id="570" r:id="rId7"/>
    <p:sldId id="571" r:id="rId8"/>
    <p:sldId id="572" r:id="rId9"/>
    <p:sldId id="596" r:id="rId10"/>
    <p:sldId id="573" r:id="rId11"/>
    <p:sldId id="621" r:id="rId12"/>
    <p:sldId id="615" r:id="rId13"/>
    <p:sldId id="614" r:id="rId14"/>
    <p:sldId id="631" r:id="rId15"/>
    <p:sldId id="629" r:id="rId16"/>
    <p:sldId id="630" r:id="rId17"/>
    <p:sldId id="390"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97" d="100"/>
          <a:sy n="97" d="100"/>
        </p:scale>
        <p:origin x="84" y="2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a:t>doc.: IEEE P802.11-17/1535r0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a:t>September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a:t>doc.: IEEE P802.11-17/1535r0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a:t>September 2017</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10</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12</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extLst>
      <p:ext uri="{BB962C8B-B14F-4D97-AF65-F5344CB8AC3E}">
        <p14:creationId xmlns:p14="http://schemas.microsoft.com/office/powerpoint/2010/main" val="52110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16</a:t>
            </a:fld>
            <a:endParaRPr lang="en-US"/>
          </a:p>
        </p:txBody>
      </p:sp>
    </p:spTree>
    <p:extLst>
      <p:ext uri="{BB962C8B-B14F-4D97-AF65-F5344CB8AC3E}">
        <p14:creationId xmlns:p14="http://schemas.microsoft.com/office/powerpoint/2010/main" val="384594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17</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a:t>doc.: IEEE P802.11-17/1535r0</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September 2017</a:t>
            </a:r>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a:t>doc.: IEEE P802.11-17/1535r0</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September 2017</a:t>
            </a:r>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a:t>November 2017</a:t>
            </a:r>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November 2017</a:t>
            </a:r>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November 2017</a:t>
            </a:r>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November 2017</a:t>
            </a:r>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a:t>November 2017</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197846" y="332601"/>
            <a:ext cx="353949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P802.11-17/1535r4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3e3e3@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Mark.Hamilton@brocad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705-00-00ak-personal-comments-on-sb2.do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7/11-17-1705-02-00ak-personal-comments-on-sb2.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ieee802.org/1/files/private/ac-rev-drafts/d4/802-1ac-rev-d4-0.pdf" TargetMode="External"/><Relationship Id="rId5" Type="http://schemas.openxmlformats.org/officeDocument/2006/relationships/hyperlink" Target="http://www.ieee802.org/1/files/private/bz-drafts/d2/802-1Qbz-d2-4.pdf" TargetMode="External"/><Relationship Id="rId4" Type="http://schemas.openxmlformats.org/officeDocument/2006/relationships/hyperlink" Target="http://www.ieee802.org/11/private/Draft_Standards/11ak/Draft%20P802.11ak_D5.0.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d3e3e3@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20section%205.2.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a:t>November 2017</a:t>
            </a:r>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a:latin typeface="Arial" charset="0"/>
              </a:rPr>
              <a:t>November 2017 802.11ak Agenda</a:t>
            </a: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2017-11-09</a:t>
            </a: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328750791"/>
              </p:ext>
            </p:extLst>
          </p:nvPr>
        </p:nvGraphicFramePr>
        <p:xfrm>
          <a:off x="685800" y="2590799"/>
          <a:ext cx="7772400" cy="2042161"/>
        </p:xfrm>
        <a:graphic>
          <a:graphicData uri="http://schemas.openxmlformats.org/drawingml/2006/table">
            <a:tbl>
              <a:tblPr/>
              <a:tblGrid>
                <a:gridCol w="1701800">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13874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22313">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Mark Hamilton</a:t>
                      </a: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Ruckus/Brocade</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350 W. Java Dr, Sunnyvale, CA  94089 USA</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+1-303-818-8472</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hlinkClick r:id="rId4"/>
                        </a:rPr>
                        <a:t>mark.hamilton@brocade.com</a:t>
                      </a:r>
                      <a:r>
                        <a:rPr lang="en-US" sz="1600" b="0" kern="1200" dirty="0">
                          <a:solidFill>
                            <a:schemeClr val="tx1"/>
                          </a:solidFill>
                          <a:effectLst/>
                          <a:latin typeface="Times New Roman"/>
                          <a:ea typeface="Times New Roman"/>
                          <a:cs typeface="+mn-cs"/>
                        </a:rPr>
                        <a:t> </a:t>
                      </a: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2391112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2151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10</a:t>
            </a:fld>
            <a:endParaRPr lang="en-US"/>
          </a:p>
        </p:txBody>
      </p:sp>
      <p:sp>
        <p:nvSpPr>
          <p:cNvPr id="21511"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37761216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6 November 2017</a:t>
            </a:r>
            <a:br>
              <a:rPr lang="en-US" sz="4000" dirty="0">
                <a:latin typeface="Arial" charset="0"/>
                <a:cs typeface="Arial" charset="0"/>
              </a:rPr>
            </a:br>
            <a:r>
              <a:rPr lang="en-US" dirty="0">
                <a:latin typeface="Arial" charset="0"/>
                <a:cs typeface="Arial" charset="0"/>
              </a:rPr>
              <a:t>16:00–18:00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Approval of prior meeting minutes</a:t>
            </a:r>
          </a:p>
          <a:p>
            <a:pPr>
              <a:lnSpc>
                <a:spcPct val="80000"/>
              </a:lnSpc>
            </a:pPr>
            <a:r>
              <a:rPr lang="en-US" b="0" dirty="0"/>
              <a:t>Discussion of timeline and amendment ordering</a:t>
            </a:r>
          </a:p>
          <a:p>
            <a:pPr>
              <a:lnSpc>
                <a:spcPct val="80000"/>
              </a:lnSpc>
            </a:pPr>
            <a:r>
              <a:rPr lang="en-US" b="0" dirty="0"/>
              <a:t>Presentations, motions, and discussion to resolve comments and improve the </a:t>
            </a:r>
            <a:r>
              <a:rPr lang="en-US" b="0" dirty="0" err="1"/>
              <a:t>TGak</a:t>
            </a:r>
            <a:r>
              <a:rPr lang="en-US" b="0" dirty="0"/>
              <a:t> Draft</a:t>
            </a:r>
          </a:p>
          <a:p>
            <a:pPr lvl="1">
              <a:lnSpc>
                <a:spcPct val="80000"/>
              </a:lnSpc>
            </a:pPr>
            <a:r>
              <a:rPr lang="en-US" dirty="0">
                <a:hlinkClick r:id="rId3"/>
              </a:rPr>
              <a:t>11-17-1705-00-00ak-personal-comments-on-sb2.doc</a:t>
            </a:r>
            <a:r>
              <a:rPr lang="en-US" dirty="0"/>
              <a:t> </a:t>
            </a:r>
            <a:endParaRPr lang="en-US" b="0" dirty="0"/>
          </a:p>
          <a:p>
            <a:pPr>
              <a:lnSpc>
                <a:spcPct val="80000"/>
              </a:lnSpc>
            </a:pPr>
            <a:endParaRPr lang="en-US" dirty="0"/>
          </a:p>
          <a:p>
            <a:pPr>
              <a:lnSpc>
                <a:spcPct val="80000"/>
              </a:lnSpc>
            </a:pPr>
            <a:r>
              <a:rPr lang="en-US" dirty="0"/>
              <a:t>Recess until 08:00 Thursday</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99089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a:t>November 2017</a:t>
            </a:r>
          </a:p>
        </p:txBody>
      </p:sp>
      <p:sp>
        <p:nvSpPr>
          <p:cNvPr id="5" name="Footer Placeholder 5"/>
          <p:cNvSpPr>
            <a:spLocks noGrp="1"/>
          </p:cNvSpPr>
          <p:nvPr>
            <p:ph type="ftr" sz="quarter" idx="11"/>
          </p:nvPr>
        </p:nvSpPr>
        <p:spPr/>
        <p:txBody>
          <a:bodyPr/>
          <a:lstStyle/>
          <a:p>
            <a:r>
              <a:rPr lang="en-US"/>
              <a:t>Donald Eastlake 3rd, Huawei Technologies</a:t>
            </a:r>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12</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a:t>
            </a:r>
            <a:r>
              <a:rPr lang="en-US" sz="4400" dirty="0">
                <a:latin typeface="Arial" charset="0"/>
                <a:cs typeface="Arial" charset="0"/>
              </a:rPr>
              <a:t>, </a:t>
            </a:r>
            <a:r>
              <a:rPr lang="en-US" sz="4000" dirty="0">
                <a:latin typeface="Arial" charset="0"/>
                <a:cs typeface="Arial" charset="0"/>
              </a:rPr>
              <a:t>6 November 2017</a:t>
            </a:r>
            <a:br>
              <a:rPr lang="en-US" sz="4000" dirty="0">
                <a:latin typeface="Arial" charset="0"/>
                <a:cs typeface="Arial" charset="0"/>
              </a:rPr>
            </a:br>
            <a:r>
              <a:rPr lang="en-US" dirty="0">
                <a:latin typeface="Arial" charset="0"/>
                <a:cs typeface="Arial" charset="0"/>
              </a:rPr>
              <a:t>16:00–18:00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a:p>
          <a:p>
            <a:pPr>
              <a:lnSpc>
                <a:spcPct val="80000"/>
              </a:lnSpc>
            </a:pPr>
            <a:r>
              <a:rPr lang="en-US" dirty="0"/>
              <a:t>Moved, </a:t>
            </a:r>
            <a:r>
              <a:rPr lang="en-US" b="0" dirty="0"/>
              <a:t>to approve 11-17/1457r3 as the minutes of the Waikoloa </a:t>
            </a:r>
            <a:r>
              <a:rPr lang="en-US" b="0" dirty="0" err="1"/>
              <a:t>TGak</a:t>
            </a:r>
            <a:r>
              <a:rPr lang="en-US" b="0" dirty="0"/>
              <a:t> meetings in September.</a:t>
            </a:r>
          </a:p>
          <a:p>
            <a:pPr lvl="1">
              <a:lnSpc>
                <a:spcPct val="80000"/>
              </a:lnSpc>
            </a:pPr>
            <a:r>
              <a:rPr lang="en-US" dirty="0"/>
              <a:t>Moved:  Adrian Stephens  Seconded: Ganesh Venkatesan</a:t>
            </a:r>
          </a:p>
          <a:p>
            <a:pPr lvl="1">
              <a:lnSpc>
                <a:spcPct val="80000"/>
              </a:lnSpc>
            </a:pPr>
            <a:r>
              <a:rPr lang="en-US" dirty="0"/>
              <a:t>Yes: 4   No: 0   Abstain: 0</a:t>
            </a:r>
          </a:p>
          <a:p>
            <a:pPr lvl="1">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192654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Teleconferences discussion</a:t>
            </a:r>
          </a:p>
          <a:p>
            <a:pPr>
              <a:lnSpc>
                <a:spcPct val="80000"/>
              </a:lnSpc>
            </a:pPr>
            <a:r>
              <a:rPr lang="en-US" dirty="0"/>
              <a:t>Moved, to hold 802.11ak Teleconferences</a:t>
            </a:r>
            <a:r>
              <a:rPr lang="en-US" b="0" dirty="0"/>
              <a:t>:</a:t>
            </a:r>
          </a:p>
          <a:p>
            <a:pPr lvl="1">
              <a:lnSpc>
                <a:spcPct val="80000"/>
              </a:lnSpc>
            </a:pPr>
            <a:r>
              <a:rPr lang="en-US" sz="2400" b="1" dirty="0"/>
              <a:t>1 </a:t>
            </a:r>
            <a:r>
              <a:rPr lang="en-US" sz="2400" dirty="0"/>
              <a:t>hour teleconferences through the January 2018 802.11 meeting on Monday 27 Nov, 11 Dec, 8 Jan at 9am Eastern US Time.</a:t>
            </a:r>
            <a:r>
              <a:rPr lang="en-US" dirty="0"/>
              <a:t> </a:t>
            </a:r>
            <a:endParaRPr lang="en-US" sz="2400" dirty="0"/>
          </a:p>
          <a:p>
            <a:pPr lvl="1">
              <a:lnSpc>
                <a:spcPct val="80000"/>
              </a:lnSpc>
            </a:pPr>
            <a:r>
              <a:rPr lang="en-US" dirty="0"/>
              <a:t>Mover:  Joseph Levy  Seconder:  Ganesh Venkatesan</a:t>
            </a:r>
          </a:p>
          <a:p>
            <a:pPr lvl="1">
              <a:lnSpc>
                <a:spcPct val="80000"/>
              </a:lnSpc>
            </a:pPr>
            <a:r>
              <a:rPr lang="en-US" dirty="0"/>
              <a:t>Yes:  3  No: 0   Abstain: 0</a:t>
            </a:r>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293033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a:t>Presentations, motions, and discussion to resolve comments and improve the </a:t>
            </a:r>
            <a:r>
              <a:rPr lang="en-US" b="0" dirty="0" err="1"/>
              <a:t>TGak</a:t>
            </a:r>
            <a:r>
              <a:rPr lang="en-US" b="0" dirty="0"/>
              <a:t> Draft</a:t>
            </a:r>
          </a:p>
          <a:p>
            <a:pPr lvl="1">
              <a:lnSpc>
                <a:spcPct val="80000"/>
              </a:lnSpc>
            </a:pPr>
            <a:r>
              <a:rPr lang="en-US" dirty="0">
                <a:hlinkClick r:id="rId3"/>
              </a:rPr>
              <a:t>11-17/1705r2</a:t>
            </a:r>
            <a:r>
              <a:rPr lang="en-US" dirty="0"/>
              <a:t>  </a:t>
            </a:r>
          </a:p>
          <a:p>
            <a:pPr>
              <a:lnSpc>
                <a:spcPct val="80000"/>
              </a:lnSpc>
            </a:pPr>
            <a:endParaRPr lang="en-US" dirty="0"/>
          </a:p>
          <a:p>
            <a:pPr>
              <a:lnSpc>
                <a:spcPct val="80000"/>
              </a:lnSpc>
            </a:pPr>
            <a:r>
              <a:rPr lang="en-US" dirty="0"/>
              <a:t>Proposal from Editor: </a:t>
            </a:r>
            <a:r>
              <a:rPr lang="en-US" b="0" dirty="0"/>
              <a:t>The reference to 802.1CQ we added when there isn't even an approved PAR for it bothers me. I assume they will have an approved PAR in not too long so I think this just needs a few words changed. Probably replacing "802 and 802.1CQ define ..." with "802 defines and 802.1CQ is planned to define ..."</a:t>
            </a:r>
          </a:p>
          <a:p>
            <a:pPr>
              <a:lnSpc>
                <a:spcPct val="80000"/>
              </a:lnSpc>
            </a:pPr>
            <a:endParaRPr lang="en-US" b="0" dirty="0"/>
          </a:p>
        </p:txBody>
      </p:sp>
    </p:spTree>
    <p:extLst>
      <p:ext uri="{BB962C8B-B14F-4D97-AF65-F5344CB8AC3E}">
        <p14:creationId xmlns:p14="http://schemas.microsoft.com/office/powerpoint/2010/main" val="301827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Straw Poll: </a:t>
            </a:r>
            <a:r>
              <a:rPr lang="en-US" b="0" dirty="0"/>
              <a:t>Do you generally support the proposed resolutions to Sponsor Ballot #2 comments, as contained in 11-17/1705r3, and the proposal from the Editor on slide 14 above, to be put to a motion on the 27 Nov teleconference?</a:t>
            </a:r>
            <a:endParaRPr lang="en-US" dirty="0"/>
          </a:p>
          <a:p>
            <a:pPr lvl="1">
              <a:lnSpc>
                <a:spcPct val="80000"/>
              </a:lnSpc>
            </a:pPr>
            <a:r>
              <a:rPr lang="en-US" dirty="0"/>
              <a:t>Yes:  3  No:  0  Abstain: 0</a:t>
            </a:r>
          </a:p>
          <a:p>
            <a:pPr>
              <a:lnSpc>
                <a:spcPct val="80000"/>
              </a:lnSpc>
            </a:pPr>
            <a:endParaRPr lang="en-US" dirty="0"/>
          </a:p>
          <a:p>
            <a:pPr>
              <a:lnSpc>
                <a:spcPct val="80000"/>
              </a:lnSpc>
            </a:pPr>
            <a:r>
              <a:rPr lang="en-US" dirty="0"/>
              <a:t>Review of timeline (next slide)</a:t>
            </a:r>
          </a:p>
          <a:p>
            <a:pPr>
              <a:lnSpc>
                <a:spcPct val="80000"/>
              </a:lnSpc>
            </a:pPr>
            <a:endParaRPr lang="en-US" dirty="0"/>
          </a:p>
          <a:p>
            <a:pPr>
              <a:lnSpc>
                <a:spcPct val="80000"/>
              </a:lnSpc>
            </a:pPr>
            <a:r>
              <a:rPr lang="en-US" dirty="0"/>
              <a:t>Adjourn </a:t>
            </a:r>
            <a:r>
              <a:rPr lang="en-US" dirty="0" err="1"/>
              <a:t>TGak</a:t>
            </a:r>
            <a:endParaRPr lang="en-US" dirty="0"/>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35171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u="sng" dirty="0"/>
              <a:t>Nov &amp; Dec 2017 – Sponsor Recirculation (x2)</a:t>
            </a:r>
          </a:p>
          <a:p>
            <a:pPr lvl="1">
              <a:lnSpc>
                <a:spcPct val="80000"/>
              </a:lnSpc>
            </a:pPr>
            <a:r>
              <a:rPr lang="en-US" sz="2400" u="sng" dirty="0"/>
              <a:t>January 2018</a:t>
            </a:r>
            <a:r>
              <a:rPr lang="en-US" sz="2400" dirty="0"/>
              <a:t>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16</a:t>
            </a:fld>
            <a:endParaRPr lang="en-US"/>
          </a:p>
        </p:txBody>
      </p:sp>
    </p:spTree>
    <p:extLst>
      <p:ext uri="{BB962C8B-B14F-4D97-AF65-F5344CB8AC3E}">
        <p14:creationId xmlns:p14="http://schemas.microsoft.com/office/powerpoint/2010/main" val="15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17</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5.0 of 802.11ak (now in Sponsor Ballot):</a:t>
            </a:r>
          </a:p>
          <a:p>
            <a:pPr lvl="1">
              <a:lnSpc>
                <a:spcPct val="80000"/>
              </a:lnSpc>
            </a:pPr>
            <a:r>
              <a:rPr lang="en-GB" dirty="0">
                <a:hlinkClick r:id="rId4"/>
              </a:rPr>
              <a:t>http://www.ieee802.org/11/private/Draft_Standards/11ak/Draft%20P802.11ak_D5.0.pdf</a:t>
            </a:r>
            <a:r>
              <a:rPr lang="en-GB" dirty="0"/>
              <a:t> </a:t>
            </a:r>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a:latin typeface="Arial" charset="0"/>
              </a:rPr>
              <a:t>Orlando, Florida</a:t>
            </a:r>
          </a:p>
          <a:p>
            <a:pPr algn="ctr">
              <a:lnSpc>
                <a:spcPct val="90000"/>
              </a:lnSpc>
              <a:buFontTx/>
              <a:buNone/>
            </a:pPr>
            <a:r>
              <a:rPr lang="en-US" sz="2800" dirty="0">
                <a:latin typeface="Arial" charset="0"/>
              </a:rPr>
              <a:t>6-9 November 2017</a:t>
            </a: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Wireless)</a:t>
            </a: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November 2017</a:t>
            </a:r>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a:latin typeface="Arial"/>
                <a:cs typeface="Arial"/>
              </a:rPr>
              <a:t>Caribe Royale, Orlando, Florida</a:t>
            </a:r>
          </a:p>
        </p:txBody>
      </p:sp>
      <p:pic>
        <p:nvPicPr>
          <p:cNvPr id="9" name="Picture 8"/>
          <p:cNvPicPr>
            <a:picLocks noChangeAspect="1"/>
          </p:cNvPicPr>
          <p:nvPr/>
        </p:nvPicPr>
        <p:blipFill>
          <a:blip r:embed="rId3"/>
          <a:stretch>
            <a:fillRect/>
          </a:stretch>
        </p:blipFill>
        <p:spPr>
          <a:xfrm>
            <a:off x="1524000" y="1104900"/>
            <a:ext cx="6248400" cy="4686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u="sng" dirty="0"/>
              <a:t>Nov &amp; Dec 2017 – Sponsor Recirculation (x2)</a:t>
            </a:r>
          </a:p>
          <a:p>
            <a:pPr lvl="1">
              <a:lnSpc>
                <a:spcPct val="80000"/>
              </a:lnSpc>
            </a:pPr>
            <a:r>
              <a:rPr lang="en-US" sz="2400" u="sng" dirty="0"/>
              <a:t>January 2018</a:t>
            </a:r>
            <a:r>
              <a:rPr lang="en-US" sz="2400" dirty="0"/>
              <a:t>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2480738"/>
              </p:ext>
            </p:extLst>
          </p:nvPr>
        </p:nvGraphicFramePr>
        <p:xfrm>
          <a:off x="762000" y="2819400"/>
          <a:ext cx="7696199" cy="13160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799">
                  <a:extLst>
                    <a:ext uri="{9D8B030D-6E8A-4147-A177-3AD203B41FA5}">
                      <a16:colId xmlns:a16="http://schemas.microsoft.com/office/drawing/2014/main"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a16="http://schemas.microsoft.com/office/drawing/2014/main" val="10000"/>
                  </a:ext>
                </a:extLst>
              </a:tr>
              <a:tr h="438695">
                <a:tc>
                  <a:txBody>
                    <a:bodyPr/>
                    <a:lstStyle/>
                    <a:p>
                      <a:r>
                        <a:rPr lang="en-US" sz="2000" strike="noStrike" dirty="0"/>
                        <a:t>Monday</a:t>
                      </a:r>
                    </a:p>
                  </a:txBody>
                  <a:tcPr/>
                </a:tc>
                <a:tc>
                  <a:txBody>
                    <a:bodyPr/>
                    <a:lstStyle/>
                    <a:p>
                      <a:r>
                        <a:rPr lang="en-US" sz="2000" strike="noStrike" dirty="0"/>
                        <a:t>PM2</a:t>
                      </a:r>
                    </a:p>
                  </a:txBody>
                  <a:tcPr/>
                </a:tc>
                <a:tc>
                  <a:txBody>
                    <a:bodyPr/>
                    <a:lstStyle/>
                    <a:p>
                      <a:r>
                        <a:rPr lang="en-US" sz="2000" strike="noStrike" dirty="0">
                          <a:latin typeface="+mn-lt"/>
                          <a:cs typeface="Arial" charset="0"/>
                        </a:rPr>
                        <a:t>Bonaire 3</a:t>
                      </a:r>
                      <a:endParaRPr lang="en-US" sz="2000" strike="noStrike" dirty="0">
                        <a:latin typeface="+mn-lt"/>
                      </a:endParaRPr>
                    </a:p>
                  </a:txBody>
                  <a:tcPr/>
                </a:tc>
                <a:extLst>
                  <a:ext uri="{0D108BD9-81ED-4DB2-BD59-A6C34878D82A}">
                    <a16:rowId xmlns:a16="http://schemas.microsoft.com/office/drawing/2014/main" val="10002"/>
                  </a:ext>
                </a:extLst>
              </a:tr>
              <a:tr h="438695">
                <a:tc>
                  <a:txBody>
                    <a:bodyPr/>
                    <a:lstStyle/>
                    <a:p>
                      <a:r>
                        <a:rPr lang="en-US" sz="2000" strike="noStrike" dirty="0"/>
                        <a:t>Thursday</a:t>
                      </a:r>
                    </a:p>
                  </a:txBody>
                  <a:tcPr/>
                </a:tc>
                <a:tc>
                  <a:txBody>
                    <a:bodyPr/>
                    <a:lstStyle/>
                    <a:p>
                      <a:r>
                        <a:rPr lang="en-US" sz="2000" strike="noStrike" dirty="0"/>
                        <a:t>AM1</a:t>
                      </a:r>
                    </a:p>
                  </a:txBody>
                  <a:tcPr/>
                </a:tc>
                <a:tc>
                  <a:txBody>
                    <a:bodyPr/>
                    <a:lstStyle/>
                    <a:p>
                      <a:r>
                        <a:rPr lang="en-US" sz="2000" strike="noStrike" dirty="0">
                          <a:latin typeface="+mn-lt"/>
                          <a:cs typeface="Arial" charset="0"/>
                        </a:rPr>
                        <a:t>Bonaire 3</a:t>
                      </a:r>
                      <a:endParaRPr lang="en-US" sz="2000" strike="noStrike" dirty="0">
                        <a:latin typeface="+mn-lt"/>
                      </a:endParaRPr>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a:latin typeface="Arial" charset="0"/>
              </a:rPr>
              <a:t>All participants in this meeting have certain obligations under the IEEE-SA Patent Policy. </a:t>
            </a:r>
          </a:p>
          <a:p>
            <a:pPr marL="285750" indent="-285750">
              <a:buFont typeface="Arial"/>
              <a:buChar char="•"/>
            </a:pPr>
            <a:r>
              <a:rPr lang="en-US" sz="1600" b="1" dirty="0">
                <a:solidFill>
                  <a:srgbClr val="003399"/>
                </a:solidFill>
                <a:latin typeface="Arial" charset="0"/>
              </a:rPr>
              <a:t>Participants [Note: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p>
          <a:p>
            <a:pPr marL="742950" lvl="1" indent="-285750">
              <a:buFont typeface="Arial"/>
              <a:buChar char="•"/>
            </a:pP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a:t>
            </a:r>
          </a:p>
          <a:p>
            <a:pPr marL="742950" lvl="1" indent="-285750">
              <a:buFont typeface="Arial"/>
              <a:buChar char="•"/>
            </a:pP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marL="285750" indent="-285750">
              <a:buFont typeface="Arial"/>
              <a:buChar char="•"/>
            </a:pPr>
            <a:r>
              <a:rPr lang="en-US" sz="1600" b="1" dirty="0">
                <a:solidFill>
                  <a:srgbClr val="003399"/>
                </a:solidFill>
                <a:latin typeface="Arial" charset="0"/>
              </a:rPr>
              <a:t>The above does not apply if the patent claim is already the subject of an Accepted Letter of Assurance that applies to the proposed standard(s) under consideration by this group</a:t>
            </a:r>
          </a:p>
          <a:p>
            <a:pPr marL="285750" indent="-285750">
              <a:buFont typeface="Arial"/>
              <a:buChar char="•"/>
            </a:pPr>
            <a:r>
              <a:rPr lang="en-US" sz="1600" b="1" dirty="0">
                <a:solidFill>
                  <a:srgbClr val="003399"/>
                </a:solidFill>
                <a:latin typeface="Arial" charset="0"/>
              </a:rPr>
              <a:t>Early identification of holders of potential Essential Patent Claims is strongly encouraged</a:t>
            </a:r>
          </a:p>
          <a:p>
            <a:pPr marL="285750" indent="-285750">
              <a:buFont typeface="Arial"/>
              <a:buChar char="•"/>
            </a:pPr>
            <a:r>
              <a:rPr lang="en-US" sz="1600" b="1" dirty="0">
                <a:solidFill>
                  <a:srgbClr val="003399"/>
                </a:solidFill>
                <a:latin typeface="Arial" charset="0"/>
              </a:rPr>
              <a:t>No 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741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a:latin typeface="Arial" charset="0"/>
                <a:cs typeface="Times New Roman" charset="0"/>
              </a:rPr>
              <a:t>All 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843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a:latin typeface="+mj-lt"/>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9461"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meeting </a:t>
            </a:r>
            <a:r>
              <a:rPr lang="en-GB" sz="1600" dirty="0"/>
              <a:t>(Sponsor, Sponsor subgroup, Working Group, Working Group subgroup, etc.)</a:t>
            </a:r>
            <a:r>
              <a:rPr lang="en-GB" sz="1600" dirty="0">
                <a:cs typeface="MS Gothic" charset="0"/>
              </a:rPr>
              <a:t>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https://standards.ieee.org/develop/policies/bylaws/sb_bylaws.pdf</a:t>
            </a:r>
            <a:r>
              <a:rPr lang="en-GB" sz="1400" u="sng" dirty="0">
                <a:solidFill>
                  <a:srgbClr val="CCCCFF"/>
                </a:solidFill>
                <a:cs typeface="MS Gothic" charset="0"/>
              </a:rPr>
              <a:t> </a:t>
            </a:r>
            <a:r>
              <a:rPr lang="en-GB" sz="1400" dirty="0">
                <a:cs typeface="MS Gothic" charset="0"/>
              </a:rPr>
              <a:t>section 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143154</TotalTime>
  <Words>1700</Words>
  <Application>Microsoft Office PowerPoint</Application>
  <PresentationFormat>On-screen Show (4:3)</PresentationFormat>
  <Paragraphs>274</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Gothic</vt:lpstr>
      <vt:lpstr>ＭＳ Ｐゴシック</vt:lpstr>
      <vt:lpstr>Arial</vt:lpstr>
      <vt:lpstr>Arial Black</vt:lpstr>
      <vt:lpstr>Helvetica</vt:lpstr>
      <vt:lpstr>Mangal</vt:lpstr>
      <vt:lpstr>Monotype Sorts</vt:lpstr>
      <vt:lpstr>Times New Roman</vt:lpstr>
      <vt:lpstr>Wingdings</vt:lpstr>
      <vt:lpstr>802-11-Submission</vt:lpstr>
      <vt:lpstr>November 2017 802.11ak Agenda</vt:lpstr>
      <vt:lpstr>IEEE 802.11ak/GLK: Enhancements For Transit Links Within Bridged Networks</vt:lpstr>
      <vt:lpstr>Venue</vt:lpstr>
      <vt:lpstr>TGak Timeline</vt:lpstr>
      <vt:lpstr>Sessions</vt:lpstr>
      <vt:lpstr>Participants, Patents, and Duty to Inform</vt:lpstr>
      <vt:lpstr>Patent Related Links</vt:lpstr>
      <vt:lpstr>Call for Potentially Essential Patents</vt:lpstr>
      <vt:lpstr>Participation in IEEE 802 Meetings</vt:lpstr>
      <vt:lpstr>Other Guidelines for IEEE WG Meetings</vt:lpstr>
      <vt:lpstr>Monday, 6 November 2017 16:00–18:00</vt:lpstr>
      <vt:lpstr>Monday, 6 November 2017 16:00–18:00</vt:lpstr>
      <vt:lpstr>Thursday, 9 November 2017 08:00–10:00</vt:lpstr>
      <vt:lpstr>Thursday, 9 November 2017 08:00–10:00</vt:lpstr>
      <vt:lpstr>Thursday, 9 November 2017 08:00–10:00</vt:lpstr>
      <vt:lpstr>TGak Timeline</vt:lpstr>
      <vt:lpstr>[Reference Information]</vt:lpstr>
    </vt:vector>
  </TitlesOfParts>
  <Company>Huawei Technologies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mhamilto@brocade.com</cp:lastModifiedBy>
  <cp:revision>1610</cp:revision>
  <cp:lastPrinted>2016-06-15T02:09:12Z</cp:lastPrinted>
  <dcterms:created xsi:type="dcterms:W3CDTF">2006-12-04T03:46:13Z</dcterms:created>
  <dcterms:modified xsi:type="dcterms:W3CDTF">2017-11-09T13:50:34Z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