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5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91" r:id="rId6"/>
    <p:sldId id="305" r:id="rId7"/>
    <p:sldId id="322" r:id="rId8"/>
    <p:sldId id="323" r:id="rId9"/>
    <p:sldId id="324" r:id="rId10"/>
    <p:sldId id="325" r:id="rId11"/>
    <p:sldId id="326" r:id="rId12"/>
    <p:sldId id="327" r:id="rId13"/>
    <p:sldId id="319" r:id="rId14"/>
    <p:sldId id="298" r:id="rId15"/>
    <p:sldId id="328" r:id="rId16"/>
    <p:sldId id="306" r:id="rId17"/>
    <p:sldId id="329" r:id="rId18"/>
    <p:sldId id="313" r:id="rId19"/>
    <p:sldId id="314" r:id="rId20"/>
    <p:sldId id="315" r:id="rId21"/>
    <p:sldId id="317" r:id="rId22"/>
    <p:sldId id="318" r:id="rId23"/>
    <p:sldId id="267" r:id="rId24"/>
    <p:sldId id="268" r:id="rId25"/>
    <p:sldId id="296" r:id="rId26"/>
    <p:sldId id="334" r:id="rId27"/>
    <p:sldId id="330" r:id="rId28"/>
    <p:sldId id="331" r:id="rId29"/>
    <p:sldId id="332" r:id="rId30"/>
    <p:sldId id="333" r:id="rId31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291"/>
            <p14:sldId id="305"/>
            <p14:sldId id="322"/>
            <p14:sldId id="323"/>
            <p14:sldId id="324"/>
            <p14:sldId id="325"/>
            <p14:sldId id="326"/>
            <p14:sldId id="327"/>
            <p14:sldId id="319"/>
            <p14:sldId id="298"/>
            <p14:sldId id="328"/>
            <p14:sldId id="306"/>
            <p14:sldId id="329"/>
            <p14:sldId id="313"/>
            <p14:sldId id="314"/>
            <p14:sldId id="315"/>
            <p14:sldId id="317"/>
            <p14:sldId id="318"/>
            <p14:sldId id="267"/>
            <p14:sldId id="268"/>
            <p14:sldId id="296"/>
            <p14:sldId id="334"/>
            <p14:sldId id="330"/>
            <p14:sldId id="331"/>
            <p14:sldId id="332"/>
            <p14:sldId id="33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hor" initials="A" lastIdx="8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601" autoAdjust="0"/>
  </p:normalViewPr>
  <p:slideViewPr>
    <p:cSldViewPr>
      <p:cViewPr varScale="1">
        <p:scale>
          <a:sx n="104" d="100"/>
          <a:sy n="104" d="100"/>
        </p:scale>
        <p:origin x="2116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51475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8" name="Header Placeholder 7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3612476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030343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034118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395773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/>
              <a:t>Kome Oteri et.</a:t>
            </a:r>
            <a:r>
              <a:rPr lang="en-GB" baseline="0" noProof="0" dirty="0"/>
              <a:t> al (InterDigital)</a:t>
            </a:r>
            <a:endParaRPr lang="en-GB" noProof="0" dirty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802.11-17/1533r0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0870"/>
            <a:ext cx="7770813" cy="14359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Hybrid Beamforming for SC and OFDM Transmission in 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2017-09-25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915353"/>
              </p:ext>
            </p:extLst>
          </p:nvPr>
        </p:nvGraphicFramePr>
        <p:xfrm>
          <a:off x="814388" y="3819525"/>
          <a:ext cx="7599362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8404570" imgH="2749431" progId="Word.Document.8">
                  <p:embed/>
                </p:oleObj>
              </mc:Choice>
              <mc:Fallback>
                <p:oleObj name="Document" r:id="rId4" imgW="8404570" imgH="2749431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3819525"/>
                        <a:ext cx="7599362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43200"/>
            <a:ext cx="7772400" cy="1470025"/>
          </a:xfrm>
        </p:spPr>
        <p:txBody>
          <a:bodyPr/>
          <a:lstStyle/>
          <a:p>
            <a:r>
              <a:rPr lang="en-US" dirty="0"/>
              <a:t>Protocol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641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53748"/>
            <a:ext cx="8538231" cy="1065213"/>
          </a:xfrm>
        </p:spPr>
        <p:txBody>
          <a:bodyPr/>
          <a:lstStyle/>
          <a:p>
            <a:r>
              <a:rPr lang="en-US" dirty="0"/>
              <a:t>Hybrid Beamforming for SC and OFDM Modes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4293172"/>
            <a:ext cx="90765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 Hybrid Beamforming for EDMG SC Mode PPDU: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Time Domain precoder (per tap) with feedback in time domain (either channel feedback or precoder feedback).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4167" y="5338559"/>
            <a:ext cx="84665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 Hybrid Beamforming for EDMG OFDM Mode PPDU: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Frequency Domain Precoder (per subcarrier(s)) with feedback in frequency domain (use 802.11n/ac based precoder feedback).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 bwMode="auto">
              <a:xfrm>
                <a:off x="339725" y="1177834"/>
                <a:ext cx="9067800" cy="48727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𝑩𝒓</m:t>
                            </m:r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𝑨𝒓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𝑨𝒕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𝑩𝒕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; </m:t>
                    </m:r>
                  </m:oMath>
                </a14:m>
                <a:r>
                  <a:rPr lang="en-US" b="1" i="1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𝑩𝑩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b="1" i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𝑨𝒓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𝑨𝒕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9725" y="1177834"/>
                <a:ext cx="9067800" cy="487279"/>
              </a:xfrm>
              <a:prstGeom prst="rect">
                <a:avLst/>
              </a:prstGeom>
              <a:blipFill>
                <a:blip r:embed="rId2"/>
                <a:stretch>
                  <a:fillRect l="-202" t="-10000" b="-22500"/>
                </a:stretch>
              </a:blip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164167" y="1672355"/>
                <a:ext cx="8890278" cy="2591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Channel between Tx and Rx antennas,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Additive white noise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𝑩𝑩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Effective baseband channel, i.e., combining analog beamformer(s) and actual channel,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𝑸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𝑨𝒕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Ntx,A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x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Ntx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Transmit Analog BF,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𝑸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𝑨𝒓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Nrx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x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Nrx,A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Receive Analog BF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𝑸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𝑩𝒕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Ntx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x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Nsts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Transmit Baseband BF,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𝑸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𝑩𝒓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Nsts x </a:t>
                </a:r>
                <a:r>
                  <a:rPr 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Nrx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Receive Baseband BF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The transmitted Single User or Multi-user MIMO signal</a:t>
                </a:r>
                <a:endParaRPr lang="en-US" sz="2000" b="1" i="1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  <m:r>
                      <a:rPr lang="en-GB" sz="2000" i="1" baseline="-250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Subcarrier Index. SC PPDU,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i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GB" sz="2000" i="1" baseline="-250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OFDM PPDU,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GB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𝐷𝐶</m:t>
                        </m:r>
                      </m:sub>
                    </m:sSub>
                    <m:r>
                      <a:rPr lang="en-GB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67" y="1672355"/>
                <a:ext cx="8890278" cy="2591094"/>
              </a:xfrm>
              <a:prstGeom prst="rect">
                <a:avLst/>
              </a:prstGeom>
              <a:blipFill>
                <a:blip r:embed="rId3"/>
                <a:stretch>
                  <a:fillRect l="-137" t="-1176" r="-206" b="-2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 bwMode="auto">
          <a:xfrm>
            <a:off x="1676400" y="1172887"/>
            <a:ext cx="1676400" cy="494521"/>
          </a:xfrm>
          <a:prstGeom prst="rect">
            <a:avLst/>
          </a:prstGeom>
          <a:solidFill>
            <a:srgbClr val="00B8FF">
              <a:alpha val="6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867400" y="1197521"/>
            <a:ext cx="1676400" cy="494521"/>
          </a:xfrm>
          <a:prstGeom prst="rect">
            <a:avLst/>
          </a:prstGeom>
          <a:solidFill>
            <a:srgbClr val="00B8FF">
              <a:alpha val="6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8454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15" y="446382"/>
            <a:ext cx="7770813" cy="1065213"/>
          </a:xfrm>
        </p:spPr>
        <p:txBody>
          <a:bodyPr/>
          <a:lstStyle/>
          <a:p>
            <a:r>
              <a:rPr lang="en-US" dirty="0"/>
              <a:t>Capability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81" y="1219200"/>
            <a:ext cx="7770813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Update Beamforming capability field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endParaRPr lang="en-US" sz="1600" dirty="0"/>
          </a:p>
          <a:p>
            <a:pPr marL="457200" lvl="1" indent="0"/>
            <a:endParaRPr lang="en-US" sz="1600" dirty="0"/>
          </a:p>
          <a:p>
            <a:pPr marL="457200" lvl="1" indent="0"/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600" b="0" dirty="0"/>
              <a:t>The MU-MIMO supported field and Hybrid Beamforming and MU-MIMO Supported field shall be set to one to indicate that the STA supports the hybrid beamforming protocol during MU-MIMO transmission including the Hybrid beamforming protocol described in 10.38.9.2.5.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600" dirty="0">
                <a:cs typeface="+mn-cs"/>
              </a:rPr>
              <a:t>If the  MU-MIMO supported field is set to one, and the Hybrid Beamforming and MU-MIMO Supported field is set to zero,  then the STA supports analog MU-MIMO beamforming only.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600" b="0" dirty="0"/>
              <a:t>The SU-MIMO Supported field and Hybrid Beamforming and SU MIMO Supported field shall be set to one to indicate that the STA supports hybrid beamforming protocol during SU-MIMO transmission including the Hybrid beamforming protocol described in 10.38.9.2.5.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600" dirty="0">
                <a:cs typeface="+mn-cs"/>
              </a:rPr>
              <a:t>If the SU-MIMO supported field is set to one, and the Hybrid Beamforming and SU-MIMO supported field is set to zero,  then the STA supports analog SU-MIMO beamforming only.</a:t>
            </a:r>
            <a:endParaRPr lang="en-US" sz="1600" dirty="0"/>
          </a:p>
          <a:p>
            <a:pPr marL="457200" lvl="1" indent="0" algn="just"/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755002"/>
              </p:ext>
            </p:extLst>
          </p:nvPr>
        </p:nvGraphicFramePr>
        <p:xfrm>
          <a:off x="1419717" y="1633515"/>
          <a:ext cx="6370207" cy="102108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844200">
                  <a:extLst>
                    <a:ext uri="{9D8B030D-6E8A-4147-A177-3AD203B41FA5}">
                      <a16:colId xmlns:a16="http://schemas.microsoft.com/office/drawing/2014/main" val="1465866397"/>
                    </a:ext>
                  </a:extLst>
                </a:gridCol>
                <a:gridCol w="835178">
                  <a:extLst>
                    <a:ext uri="{9D8B030D-6E8A-4147-A177-3AD203B41FA5}">
                      <a16:colId xmlns:a16="http://schemas.microsoft.com/office/drawing/2014/main" val="244353543"/>
                    </a:ext>
                  </a:extLst>
                </a:gridCol>
                <a:gridCol w="835178">
                  <a:extLst>
                    <a:ext uri="{9D8B030D-6E8A-4147-A177-3AD203B41FA5}">
                      <a16:colId xmlns:a16="http://schemas.microsoft.com/office/drawing/2014/main" val="4052856352"/>
                    </a:ext>
                  </a:extLst>
                </a:gridCol>
                <a:gridCol w="835178">
                  <a:extLst>
                    <a:ext uri="{9D8B030D-6E8A-4147-A177-3AD203B41FA5}">
                      <a16:colId xmlns:a16="http://schemas.microsoft.com/office/drawing/2014/main" val="377854018"/>
                    </a:ext>
                  </a:extLst>
                </a:gridCol>
                <a:gridCol w="774288">
                  <a:extLst>
                    <a:ext uri="{9D8B030D-6E8A-4147-A177-3AD203B41FA5}">
                      <a16:colId xmlns:a16="http://schemas.microsoft.com/office/drawing/2014/main" val="358819943"/>
                    </a:ext>
                  </a:extLst>
                </a:gridCol>
                <a:gridCol w="914109">
                  <a:extLst>
                    <a:ext uri="{9D8B030D-6E8A-4147-A177-3AD203B41FA5}">
                      <a16:colId xmlns:a16="http://schemas.microsoft.com/office/drawing/2014/main" val="862627579"/>
                    </a:ext>
                  </a:extLst>
                </a:gridCol>
                <a:gridCol w="666038">
                  <a:extLst>
                    <a:ext uri="{9D8B030D-6E8A-4147-A177-3AD203B41FA5}">
                      <a16:colId xmlns:a16="http://schemas.microsoft.com/office/drawing/2014/main" val="612231604"/>
                    </a:ext>
                  </a:extLst>
                </a:gridCol>
                <a:gridCol w="666038">
                  <a:extLst>
                    <a:ext uri="{9D8B030D-6E8A-4147-A177-3AD203B41FA5}">
                      <a16:colId xmlns:a16="http://schemas.microsoft.com/office/drawing/2014/main" val="2141180834"/>
                    </a:ext>
                  </a:extLst>
                </a:gridCol>
              </a:tblGrid>
              <a:tr h="1629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B0 B4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B11 B15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2151456"/>
                  </a:ext>
                </a:extLst>
              </a:tr>
              <a:tr h="5785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</a:rPr>
                        <a:t>Requested BRP SC Blocks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MU-MIMO Supported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UL-MU-MIMO</a:t>
                      </a:r>
                      <a:r>
                        <a:rPr lang="en-US" sz="11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Supported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SU-MIMO Supported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Grant Required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Hybrid Beamforming and MU MIMO Supported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Hybrid Beamforming and SU MIMO Supported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7164104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1717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186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98" y="1409104"/>
            <a:ext cx="92202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Supports digital baseband training and hybrid Beamforming information feedback for subsequent Hybrid Beamforming transmission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Requires training and  optional feedback before the  hybrid Beamforming transmission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Explicit: Acquire channel or precoder using feedback based on sounding.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Implicit: Acquire channel using reciprocity. Requires no feedback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78112"/>
            <a:ext cx="7770813" cy="1065213"/>
          </a:xfrm>
        </p:spPr>
        <p:txBody>
          <a:bodyPr/>
          <a:lstStyle/>
          <a:p>
            <a:r>
              <a:rPr lang="en-US" dirty="0"/>
              <a:t>Proposed HBF Protocol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6000690"/>
            <a:ext cx="994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Explicit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182" y="5917148"/>
            <a:ext cx="992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Implicit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49" y="4885704"/>
            <a:ext cx="8760711" cy="123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731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04581"/>
            <a:ext cx="7814395" cy="188373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0436" y="1066800"/>
            <a:ext cx="92202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Performed after MIMO BF setup is completed for SU-MIMO and MU-MIMO.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334738"/>
            <a:ext cx="7770813" cy="1065213"/>
          </a:xfrm>
        </p:spPr>
        <p:txBody>
          <a:bodyPr/>
          <a:lstStyle/>
          <a:p>
            <a:r>
              <a:rPr lang="en-US" dirty="0"/>
              <a:t>HBF Protocol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144527" y="3451585"/>
            <a:ext cx="492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Explicit SU MIMO HBF protocol and transmission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20917"/>
            <a:ext cx="8800305" cy="25036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600200" y="6139911"/>
            <a:ext cx="5006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Explicit MU MIMO HBF protocol and transmission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13163" y="3174586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SISO Phase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861788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SISO Phase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944150" y="3276599"/>
            <a:ext cx="111325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4591293" y="3313085"/>
            <a:ext cx="666507" cy="45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852018" y="6019800"/>
            <a:ext cx="3345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352800" y="6019799"/>
            <a:ext cx="2667000" cy="1189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12678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HBF Protocol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154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The Hybrid Beamforming Protocol comprises the following phases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Announcement Phase (for Explicit and Implicit HBF protocol, Optional)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Sounding Phase (for Explicit and Implicit HBF protocol)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Feedback Phase (for Explicit HBF protocol only)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On completion of the HBF protocol, HBF transmission can take place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355356"/>
            <a:ext cx="6606342" cy="13624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925" y="4876800"/>
            <a:ext cx="7391400" cy="15244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9667" y="3504406"/>
            <a:ext cx="1135247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Legend</a:t>
            </a:r>
          </a:p>
          <a:p>
            <a:r>
              <a:rPr lang="en-US" sz="1400" dirty="0">
                <a:solidFill>
                  <a:schemeClr val="tx1"/>
                </a:solidFill>
              </a:rPr>
              <a:t>Exp: Explicit</a:t>
            </a:r>
          </a:p>
          <a:p>
            <a:r>
              <a:rPr lang="en-US" sz="1400" dirty="0">
                <a:solidFill>
                  <a:schemeClr val="tx1"/>
                </a:solidFill>
              </a:rPr>
              <a:t>Imp: Implicit</a:t>
            </a:r>
          </a:p>
          <a:p>
            <a:r>
              <a:rPr lang="en-US" sz="1400" dirty="0">
                <a:solidFill>
                  <a:schemeClr val="tx1"/>
                </a:solidFill>
              </a:rPr>
              <a:t>I:      Initiator</a:t>
            </a:r>
          </a:p>
        </p:txBody>
      </p:sp>
    </p:spTree>
    <p:extLst>
      <p:ext uri="{BB962C8B-B14F-4D97-AF65-F5344CB8AC3E}">
        <p14:creationId xmlns:p14="http://schemas.microsoft.com/office/powerpoint/2010/main" val="1942903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955" y="2049232"/>
            <a:ext cx="90678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Announcement phase indicates desire to start HBF protocol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Similar to NDPA in 802.11n/ac [4]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Used to set up the parameters of the STAs in the SU/MU-MIMO hybrid beamforming transmission : examples include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STA(s) and antenna configuration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Explicit/Implicit HBF protocol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Type feedback desired  and feedback parameters if needed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dirty="0"/>
              <a:t>e.g. time domain, frequency domain, channel, precoder</a:t>
            </a:r>
          </a:p>
          <a:p>
            <a:pPr marL="457200" lvl="1" indent="0"/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431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628" y="2362200"/>
            <a:ext cx="9067800" cy="3360968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Sounding Phase enables measurement of the baseband channel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Can be implemented with multiple methods within current 11ay framework: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BRP frame exchange: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1800" dirty="0"/>
              <a:t>The BRP request may use the TRN field dimensions suitable for the antenna configuration in the announcement i.e. </a:t>
            </a:r>
            <a:r>
              <a:rPr lang="en-GB" dirty="0"/>
              <a:t>EDMG TRN Length field, P, M , N</a:t>
            </a:r>
            <a:endParaRPr lang="en-US" sz="1800" dirty="0"/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Beam Tracking procedure: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1800" dirty="0"/>
              <a:t>DMG Header and EDMG Header-A are used to set up the TRN field dimensions for the antenna configuration in the Announcement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115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955" y="2049233"/>
            <a:ext cx="9067800" cy="3360968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Needed for explicit HBF protocol only.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Feeds back HBF information needed by transmitter for HBF transmission.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The hybrid Beamforming information may differ for SC vs OFDM PPDUs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200" dirty="0"/>
              <a:t>SC PPDU: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Time domain information: precoder and/or channel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200" dirty="0"/>
              <a:t>OFDM PPDU 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Frequency domain precoder information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509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HBF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819400"/>
            <a:ext cx="9067800" cy="1532167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Transmitter uses HBF Information to </a:t>
            </a:r>
          </a:p>
          <a:p>
            <a:pPr marL="857250" lvl="2" indent="0"/>
            <a:r>
              <a:rPr lang="en-US" sz="2200" dirty="0"/>
              <a:t>(a) design digital precoder and send data</a:t>
            </a:r>
          </a:p>
          <a:p>
            <a:pPr marL="857250" lvl="2" indent="0"/>
            <a:r>
              <a:rPr lang="en-US" sz="2200" dirty="0"/>
              <a:t>(b) Send data (if information is the precoder)</a:t>
            </a:r>
            <a:endParaRPr lang="en-US" dirty="0"/>
          </a:p>
          <a:p>
            <a:pPr marL="1314450" lvl="2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94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006" y="1751013"/>
            <a:ext cx="8610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TGay has agreed that 11ay will support hybrid Beamforming for SU-MIMO and MU-MIMO [1]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 study of the performance of hybrid Beamforming with the transmission and reception of EDMG Single Carrier Mode PPDUs has shown that [2] [3]: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Hybrid Beamforming does not show any gains over analog Beamforming in a “balanced” transmission i.e. Ntx = Nrx = Nss.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Hybrid Beamforming shows gains over analog Beamforming in an “unbalanced” transmission  e.g. Ntx &gt; Nss; Ntx = Nrx &gt; Nss; Ntx &gt; Nrx.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this contribution, we show the performance of hybrid Beamforming with the transmission and reception of EDMG OFDM mode PPDUs.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We identify the design issues for hybrid Beamforming in both EDMG SC and OFDM modes necessary for specifying the feature in 802.11ay and propose a HBF protocol for 802.11ay.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518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230981" y="1981200"/>
            <a:ext cx="82280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Performance trends  of </a:t>
            </a:r>
            <a:r>
              <a:rPr lang="en-US" b="0" dirty="0">
                <a:solidFill>
                  <a:schemeClr val="tx1"/>
                </a:solidFill>
              </a:rPr>
              <a:t>Hybrid Beamforming </a:t>
            </a:r>
            <a:r>
              <a:rPr lang="en-US" b="0" dirty="0"/>
              <a:t>with an EDMG OFDM Mode PPDU are similar to that of an EDMG SC Mode PPDU [2][3]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Feedback required may be different due to multiple precoders in an EDMG OFDM Mode PPDU (1 ≤ N ≤ number of subcarriers)   vs a EDMG SC Mode PPDU (N = 1) in a frequency selective channel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We proposed the mechanisms needed to enable hybrid beamforming for both SC and OFDM PPDU modes in 802.11ay.</a:t>
            </a:r>
          </a:p>
        </p:txBody>
      </p:sp>
    </p:spTree>
    <p:extLst>
      <p:ext uri="{BB962C8B-B14F-4D97-AF65-F5344CB8AC3E}">
        <p14:creationId xmlns:p14="http://schemas.microsoft.com/office/powerpoint/2010/main" val="1292539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4208463"/>
          </a:xfrm>
          <a:ln/>
        </p:spPr>
        <p:txBody>
          <a:bodyPr/>
          <a:lstStyle/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IEEE P802.11ay™/D0.5 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L. Sun, </a:t>
            </a:r>
            <a:r>
              <a:rPr lang="en-US" sz="1800" b="0" i="1" dirty="0">
                <a:ea typeface="Times New Roman"/>
                <a:cs typeface="Times New Roman"/>
                <a:sym typeface="Times New Roman"/>
              </a:rPr>
              <a:t>et al,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“Link Level Performance Comparisons of Open Loop, Closed Loop and Antenna Selection for SU-MIMO” 11-16/0911r1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K. Oteri et al, “Closed Loop SU-MIMO Performance with Quantized Feedback” 11-16/1446r0.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IEEE 802.11-2016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A. Maltsev</a:t>
            </a:r>
            <a:r>
              <a:rPr lang="en-US" sz="1800" b="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b="0" i="1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et al,</a:t>
            </a:r>
            <a:r>
              <a:rPr lang="en-US" sz="1800" b="0" dirty="0"/>
              <a:t>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“Channel models for IEEE 802 11ay”, IEEE doc. 11-15/1150r4 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R. </a:t>
            </a:r>
            <a:r>
              <a:rPr lang="en-US" sz="1800" b="0" dirty="0">
                <a:ea typeface="Times New Roman"/>
                <a:cs typeface="Times New Roman"/>
              </a:rPr>
              <a:t>Maslennikov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,</a:t>
            </a:r>
            <a:r>
              <a:rPr lang="en-US" altLang="en-US" sz="1800" b="0" dirty="0"/>
              <a:t> </a:t>
            </a:r>
            <a:r>
              <a:rPr lang="en-US" altLang="en-US" sz="1800" b="0" i="1" dirty="0"/>
              <a:t>et al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, “</a:t>
            </a:r>
            <a:r>
              <a:rPr lang="en-US" sz="1800" b="0" dirty="0"/>
              <a:t>Implementation of 60 GHz WLAN Channel Model</a:t>
            </a:r>
            <a:r>
              <a:rPr lang="en-US" altLang="en-US" sz="1800" b="0" dirty="0"/>
              <a:t>,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” IEEE doc. 11-10/0854r3.</a:t>
            </a:r>
          </a:p>
          <a:p>
            <a:pPr marL="0" indent="0" algn="just" defTabSz="914400">
              <a:spcBef>
                <a:spcPct val="20000"/>
              </a:spcBef>
              <a:buClrTx/>
              <a:buSzTx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56841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306" y="16002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the following?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/>
              <a:t>The HBF protocol, defined as the protocol that supports digital baseband sounding and Hybrid Beamforming information feedback for subsequent Hybrid Beamforming transmission, shall have the following steps:</a:t>
            </a:r>
          </a:p>
          <a:p>
            <a:pPr marL="1371600" lvl="2" indent="-457200" algn="just">
              <a:buFont typeface="+mj-lt"/>
              <a:buAutoNum type="arabicPeriod"/>
            </a:pPr>
            <a:r>
              <a:rPr lang="en-US" sz="2200" dirty="0"/>
              <a:t>   Announcement (Optional if configuration has been previously set)</a:t>
            </a:r>
          </a:p>
          <a:p>
            <a:pPr marL="1371600" lvl="2" indent="-457200" algn="just">
              <a:buFont typeface="+mj-lt"/>
              <a:buAutoNum type="arabicPeriod"/>
            </a:pPr>
            <a:r>
              <a:rPr lang="en-US" sz="2200" dirty="0"/>
              <a:t>   Sounding</a:t>
            </a:r>
          </a:p>
          <a:p>
            <a:pPr marL="1371600" lvl="2" indent="-457200" algn="just">
              <a:buFont typeface="+mj-lt"/>
              <a:buAutoNum type="arabicPeriod"/>
            </a:pPr>
            <a:r>
              <a:rPr lang="en-US" sz="2200" dirty="0"/>
              <a:t>   Feedback (Optional if Implicit/Reverse HBF)</a:t>
            </a:r>
          </a:p>
          <a:p>
            <a:pPr marL="457200" lvl="1" indent="0" algn="just"/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756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Do you agree: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define Hybrid Beamforming as described in “11-17-1534-01-00ay-Comment Resolution on CIDs for Hybrid Beamforming - HBF Introduction” in the 802.11ay specification ? The document starts  the resolution on CIDs (</a:t>
            </a:r>
            <a:r>
              <a:rPr lang="en-GB" dirty="0"/>
              <a:t>277, 435, 500, 547</a:t>
            </a:r>
            <a:r>
              <a:rPr lang="en-US" dirty="0"/>
              <a:t>).</a:t>
            </a:r>
          </a:p>
          <a:p>
            <a:pPr lvl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917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858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parameters [5][6]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7770813" cy="3276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Channel bandwidth 2.64 GHz, center frequency 60.48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Channel model: Scenario: CR, Sub-scenario: STA-AP. STA is placed at a plane 2m below AP  in the cubicle 1. Random rotation around z-axis between STA/AP.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SU-MIMO configuration #2,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TX/RX analog beamforming for both polarizations are based on the LOS direction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Each PAA has 2x8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2x2 channel, 1 PAA with dual polarization, on each side, support up to 2 layers theoretically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SU-MIMO configuration #4,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TX/RX analog beamforming for both polarizations of  PAA#</a:t>
            </a:r>
            <a:r>
              <a:rPr lang="en-US" sz="1400" i="1" dirty="0"/>
              <a:t>i</a:t>
            </a:r>
            <a:r>
              <a:rPr lang="en-US" sz="1400" dirty="0"/>
              <a:t> are based on the LOS direction between TX PAA#</a:t>
            </a:r>
            <a:r>
              <a:rPr lang="en-US" sz="1400" i="1" dirty="0"/>
              <a:t>i </a:t>
            </a:r>
            <a:r>
              <a:rPr lang="en-US" sz="1400" dirty="0"/>
              <a:t>↔ RX PAA#</a:t>
            </a:r>
            <a:r>
              <a:rPr lang="en-US" sz="1400" i="1" dirty="0"/>
              <a:t>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Each PAA has 2x8 elements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2x2 channel, 1 PAA with dual polarization, on each side, support up to 4 layers theoretically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Distance between center of PAAs 10cm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75216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306299" y="1771577"/>
            <a:ext cx="1724177" cy="23199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Coded bits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30476" y="1771577"/>
            <a:ext cx="1724177" cy="23199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Coded bits 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96691" y="1771577"/>
            <a:ext cx="1724177" cy="23199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Coded bits 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5256" y="1701816"/>
            <a:ext cx="518891" cy="2797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306299" y="2272748"/>
            <a:ext cx="1724177" cy="231991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Coded symbols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30476" y="2272748"/>
            <a:ext cx="1724177" cy="231991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Coded symbols 2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596691" y="2272748"/>
            <a:ext cx="1724177" cy="231991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Coded symbols 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95256" y="2202987"/>
            <a:ext cx="518891" cy="2797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2" name="Parallelogram 21"/>
          <p:cNvSpPr/>
          <p:nvPr/>
        </p:nvSpPr>
        <p:spPr>
          <a:xfrm flipH="1">
            <a:off x="3151951" y="3551875"/>
            <a:ext cx="1073198" cy="646323"/>
          </a:xfrm>
          <a:prstGeom prst="parallelogram">
            <a:avLst>
              <a:gd name="adj" fmla="val 10567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665714" y="4328292"/>
            <a:ext cx="7513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83286" y="4509201"/>
            <a:ext cx="7078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092156" y="4690108"/>
            <a:ext cx="6730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266213" y="4871015"/>
            <a:ext cx="6730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952780" y="4341073"/>
            <a:ext cx="118281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7170352" y="4518788"/>
            <a:ext cx="965240" cy="31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379222" y="4702889"/>
            <a:ext cx="7563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553280" y="4883796"/>
            <a:ext cx="58231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821723" y="5360809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730935" y="5186282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Rectangle 42"/>
          <p:cNvSpPr/>
          <p:nvPr/>
        </p:nvSpPr>
        <p:spPr>
          <a:xfrm>
            <a:off x="4807444" y="3405237"/>
            <a:ext cx="313303" cy="18461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IFFT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678255" y="3405237"/>
            <a:ext cx="65786" cy="184611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84149" y="3405237"/>
            <a:ext cx="65786" cy="184611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>
            <a:stCxn id="45" idx="3"/>
            <a:endCxn id="43" idx="1"/>
          </p:cNvCxnSpPr>
          <p:nvPr/>
        </p:nvCxnSpPr>
        <p:spPr>
          <a:xfrm>
            <a:off x="4249936" y="4328292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7" name="Straight Arrow Connector 46"/>
          <p:cNvCxnSpPr>
            <a:stCxn id="43" idx="3"/>
            <a:endCxn id="44" idx="1"/>
          </p:cNvCxnSpPr>
          <p:nvPr/>
        </p:nvCxnSpPr>
        <p:spPr>
          <a:xfrm>
            <a:off x="5120747" y="4328292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Rectangle 47"/>
          <p:cNvSpPr/>
          <p:nvPr/>
        </p:nvSpPr>
        <p:spPr>
          <a:xfrm>
            <a:off x="4981501" y="3586144"/>
            <a:ext cx="313303" cy="18461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IFFT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852312" y="3586144"/>
            <a:ext cx="65786" cy="184611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358208" y="3586144"/>
            <a:ext cx="65786" cy="184611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50" idx="3"/>
            <a:endCxn id="48" idx="1"/>
          </p:cNvCxnSpPr>
          <p:nvPr/>
        </p:nvCxnSpPr>
        <p:spPr>
          <a:xfrm>
            <a:off x="4423993" y="4509201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2" name="Straight Arrow Connector 51"/>
          <p:cNvCxnSpPr>
            <a:stCxn id="48" idx="3"/>
            <a:endCxn id="49" idx="1"/>
          </p:cNvCxnSpPr>
          <p:nvPr/>
        </p:nvCxnSpPr>
        <p:spPr>
          <a:xfrm>
            <a:off x="5294804" y="4509201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3" name="Rectangle 52"/>
          <p:cNvSpPr/>
          <p:nvPr/>
        </p:nvSpPr>
        <p:spPr>
          <a:xfrm>
            <a:off x="5155558" y="3767053"/>
            <a:ext cx="313303" cy="18461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IFFT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026370" y="3767053"/>
            <a:ext cx="65786" cy="184611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532266" y="3767053"/>
            <a:ext cx="65786" cy="184611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>
            <a:stCxn id="55" idx="3"/>
            <a:endCxn id="53" idx="1"/>
          </p:cNvCxnSpPr>
          <p:nvPr/>
        </p:nvCxnSpPr>
        <p:spPr>
          <a:xfrm>
            <a:off x="4598050" y="4690108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Straight Arrow Connector 56"/>
          <p:cNvCxnSpPr>
            <a:stCxn id="53" idx="3"/>
            <a:endCxn id="54" idx="1"/>
          </p:cNvCxnSpPr>
          <p:nvPr/>
        </p:nvCxnSpPr>
        <p:spPr>
          <a:xfrm>
            <a:off x="5468863" y="4690108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Rectangle 57"/>
          <p:cNvSpPr/>
          <p:nvPr/>
        </p:nvSpPr>
        <p:spPr>
          <a:xfrm>
            <a:off x="5329617" y="3947960"/>
            <a:ext cx="313303" cy="18461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IFFT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200428" y="3947960"/>
            <a:ext cx="65786" cy="184611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706323" y="3947960"/>
            <a:ext cx="65786" cy="184611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>
            <a:stCxn id="60" idx="3"/>
            <a:endCxn id="58" idx="1"/>
          </p:cNvCxnSpPr>
          <p:nvPr/>
        </p:nvCxnSpPr>
        <p:spPr>
          <a:xfrm>
            <a:off x="4772109" y="4871015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2" name="Straight Arrow Connector 61"/>
          <p:cNvCxnSpPr>
            <a:stCxn id="58" idx="3"/>
          </p:cNvCxnSpPr>
          <p:nvPr/>
        </p:nvCxnSpPr>
        <p:spPr>
          <a:xfrm>
            <a:off x="5642921" y="4871015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632830" y="3597467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784524" y="3781978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80946" y="3959281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155004" y="4140190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7" name="TextBox 66"/>
          <p:cNvSpPr txBox="1"/>
          <p:nvPr/>
        </p:nvSpPr>
        <p:spPr>
          <a:xfrm>
            <a:off x="2409901" y="3073063"/>
            <a:ext cx="744115" cy="3385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Layers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800994" y="3043886"/>
            <a:ext cx="848309" cy="3385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Streams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623066" y="3478009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774758" y="3662521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3971181" y="3839825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145240" y="4020732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615425" y="5179511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3767117" y="5364023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963539" y="5541325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4137598" y="5722234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2687437" y="3594253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2839129" y="3778765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2677673" y="3474796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2829365" y="3659307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2" name="Parallelogram 81"/>
          <p:cNvSpPr/>
          <p:nvPr/>
        </p:nvSpPr>
        <p:spPr>
          <a:xfrm flipH="1">
            <a:off x="3142187" y="3432417"/>
            <a:ext cx="1073198" cy="646323"/>
          </a:xfrm>
          <a:prstGeom prst="parallelogram">
            <a:avLst>
              <a:gd name="adj" fmla="val 10567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3" name="Parallelogram 82"/>
          <p:cNvSpPr/>
          <p:nvPr/>
        </p:nvSpPr>
        <p:spPr>
          <a:xfrm flipH="1">
            <a:off x="3134544" y="5133919"/>
            <a:ext cx="1073198" cy="646323"/>
          </a:xfrm>
          <a:prstGeom prst="parallelogram">
            <a:avLst>
              <a:gd name="adj" fmla="val 10567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665149" y="3405237"/>
            <a:ext cx="65786" cy="1846111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839208" y="3586144"/>
            <a:ext cx="65786" cy="1846111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411567" y="4238209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91" name="Rectangle 90"/>
          <p:cNvSpPr/>
          <p:nvPr/>
        </p:nvSpPr>
        <p:spPr>
          <a:xfrm>
            <a:off x="6585625" y="4419116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759682" y="4600023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933741" y="4780932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65714" y="5856551"/>
            <a:ext cx="926857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dirty="0"/>
              <a:t>OFDM</a:t>
            </a:r>
          </a:p>
          <a:p>
            <a:pPr algn="ctr"/>
            <a:r>
              <a:rPr lang="en-US" sz="1600" dirty="0"/>
              <a:t>Symbols</a:t>
            </a:r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6057345" y="4690108"/>
            <a:ext cx="7078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6266213" y="4871015"/>
            <a:ext cx="6730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3" name="Rectangle 112"/>
          <p:cNvSpPr/>
          <p:nvPr/>
        </p:nvSpPr>
        <p:spPr>
          <a:xfrm>
            <a:off x="6585625" y="4419116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6759682" y="4600023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6933741" y="4780932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3254631" y="5785490"/>
            <a:ext cx="1034257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Baseband </a:t>
            </a:r>
          </a:p>
          <a:p>
            <a:r>
              <a:rPr lang="en-US" sz="1600" dirty="0"/>
              <a:t>precoding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567431" y="4958960"/>
            <a:ext cx="880369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Antenna</a:t>
            </a:r>
          </a:p>
          <a:p>
            <a:pPr algn="ctr"/>
            <a:r>
              <a:rPr lang="en-US" sz="1600" dirty="0"/>
              <a:t>ports</a:t>
            </a:r>
          </a:p>
        </p:txBody>
      </p:sp>
      <p:cxnSp>
        <p:nvCxnSpPr>
          <p:cNvPr id="139" name="Straight Arrow Connector 138"/>
          <p:cNvCxnSpPr/>
          <p:nvPr/>
        </p:nvCxnSpPr>
        <p:spPr bwMode="auto">
          <a:xfrm>
            <a:off x="1382367" y="2503419"/>
            <a:ext cx="0" cy="96202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 bwMode="auto">
          <a:xfrm>
            <a:off x="1410942" y="3474796"/>
            <a:ext cx="1234752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1534767" y="3655554"/>
            <a:ext cx="13026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1534767" y="2512944"/>
            <a:ext cx="0" cy="114300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 bwMode="auto">
          <a:xfrm>
            <a:off x="1706217" y="2520011"/>
            <a:ext cx="0" cy="105973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 bwMode="auto">
          <a:xfrm>
            <a:off x="1696692" y="3589097"/>
            <a:ext cx="9525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0" name="Straight Arrow Connector 159"/>
          <p:cNvCxnSpPr/>
          <p:nvPr/>
        </p:nvCxnSpPr>
        <p:spPr bwMode="auto">
          <a:xfrm>
            <a:off x="1858617" y="3797035"/>
            <a:ext cx="9845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1849297" y="2522079"/>
            <a:ext cx="0" cy="127674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1782096" y="23500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65" name="Right Arrow 164"/>
          <p:cNvSpPr/>
          <p:nvPr/>
        </p:nvSpPr>
        <p:spPr bwMode="auto">
          <a:xfrm rot="5400000">
            <a:off x="2109894" y="2038360"/>
            <a:ext cx="152400" cy="2308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6" name="Right Arrow 165"/>
          <p:cNvSpPr/>
          <p:nvPr/>
        </p:nvSpPr>
        <p:spPr bwMode="auto">
          <a:xfrm rot="5400000">
            <a:off x="3854255" y="2036117"/>
            <a:ext cx="152400" cy="2308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7" name="Right Arrow 166"/>
          <p:cNvSpPr/>
          <p:nvPr/>
        </p:nvSpPr>
        <p:spPr bwMode="auto">
          <a:xfrm rot="5400000">
            <a:off x="6489432" y="2022742"/>
            <a:ext cx="152400" cy="2308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6138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Frequency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600200"/>
            <a:ext cx="6097301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9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04875"/>
            <a:ext cx="8640960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has been proposed in 802.11ay to enable transmission of multiple streams for SU and MU-MIMO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 combines baseband beamforming with analog beamforming to improve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 requires the transmitter architecture to allow for digital baseband Beamforming  </a:t>
            </a:r>
          </a:p>
          <a:p>
            <a:pPr marL="0" indent="0"/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995551" y="3272169"/>
            <a:ext cx="3600400" cy="25932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82718" y="5883766"/>
            <a:ext cx="3613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Hybrid Beamforming Architecture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2526" y="3079929"/>
            <a:ext cx="3028125" cy="26949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46383" y="5872836"/>
            <a:ext cx="3600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Analog Beamforming Architecture</a:t>
            </a:r>
          </a:p>
        </p:txBody>
      </p:sp>
    </p:spTree>
    <p:extLst>
      <p:ext uri="{BB962C8B-B14F-4D97-AF65-F5344CB8AC3E}">
        <p14:creationId xmlns:p14="http://schemas.microsoft.com/office/powerpoint/2010/main" val="1094244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592" y="1676400"/>
            <a:ext cx="5539408" cy="455212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Based on 11ay OFDM PHY [1]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Channel bandwidth 2.64 GHz (512 DFT size)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Spatial and frequency mapping is given in the appendix</a:t>
            </a: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Modulation and coding is the same for all streams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MMSE receiver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Conference room (CR) scenario in 11ay/ad channel model [5]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Subscenario: STA-AP</a:t>
            </a: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Detailed assumptions can be found in the appendix</a:t>
            </a:r>
          </a:p>
          <a:p>
            <a:pPr marL="0" indent="0"/>
            <a:endParaRPr lang="en-US" sz="16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Rectangle 113"/>
          <p:cNvSpPr>
            <a:spLocks noChangeArrowheads="1"/>
          </p:cNvSpPr>
          <p:nvPr/>
        </p:nvSpPr>
        <p:spPr bwMode="auto">
          <a:xfrm flipV="1">
            <a:off x="9967259" y="2550"/>
            <a:ext cx="41406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4</a:t>
            </a:r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828800"/>
            <a:ext cx="2472497" cy="355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861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Baseband Beamforming Methods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905000"/>
            <a:ext cx="76946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No Beamforming:</a:t>
            </a:r>
          </a:p>
          <a:p>
            <a:pPr marL="747713" lvl="1" indent="-290513" algn="just">
              <a:buFont typeface="Arial" panose="020B0604020202020204" pitchFamily="34" charset="0"/>
              <a:buChar char="•"/>
            </a:pPr>
            <a:r>
              <a:rPr lang="en-US" sz="1800" dirty="0"/>
              <a:t>Baseband precoder is set to identity, i.e. only analog beams used and N</a:t>
            </a:r>
            <a:r>
              <a:rPr lang="en-US" sz="1800" baseline="-25000" dirty="0"/>
              <a:t>ss </a:t>
            </a:r>
            <a:r>
              <a:rPr lang="en-US" sz="1800" dirty="0"/>
              <a:t>columns of identity matrix as Beamforming matrix cross all antennas</a:t>
            </a:r>
            <a:endParaRPr lang="en-US" sz="1800" b="0" dirty="0"/>
          </a:p>
          <a:p>
            <a:pPr marL="747713" lvl="1" indent="-290513" algn="just">
              <a:buFont typeface="Arial" panose="020B0604020202020204" pitchFamily="34" charset="0"/>
              <a:buChar char="•"/>
            </a:pPr>
            <a:r>
              <a:rPr lang="en-US" sz="1800" b="0" dirty="0"/>
              <a:t>No channel knowledge needed at transmitter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Closed loop with Ideal Feedback: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b="0" dirty="0"/>
              <a:t>Use SVD-based Beamforming in the frequency domain for each </a:t>
            </a:r>
            <a:r>
              <a:rPr lang="en-US" sz="1800" dirty="0"/>
              <a:t>subcarrier, i.e., per-tone BB Beamforming (no water filling)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b="0" dirty="0"/>
              <a:t>Full Channel State Information (CSI) knowledge at transmitter </a:t>
            </a:r>
          </a:p>
          <a:p>
            <a:pPr marL="0" indent="0" algn="just"/>
            <a:br>
              <a:rPr lang="pl-PL" sz="2000" dirty="0"/>
            </a:br>
            <a:endParaRPr lang="en-US" sz="20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303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Simulated SU-MIMO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27031"/>
            <a:ext cx="89916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Beamforming</a:t>
            </a:r>
            <a:r>
              <a:rPr lang="en-US" sz="2000" dirty="0"/>
              <a:t> implemented in all configurations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Analog beamforming: Using phase shifter at each antenna to align Tx and Rx beams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Digital beamforming</a:t>
            </a:r>
            <a:r>
              <a:rPr lang="en-US" sz="1800" dirty="0"/>
              <a:t>: Spatial </a:t>
            </a:r>
            <a:r>
              <a:rPr lang="en-US" sz="1800" dirty="0">
                <a:solidFill>
                  <a:schemeClr val="tx1"/>
                </a:solidFill>
              </a:rPr>
              <a:t>streams are </a:t>
            </a:r>
            <a:r>
              <a:rPr lang="en-US" sz="1800" dirty="0"/>
              <a:t>precoded (as described in slide “Baseband Beamforming Methods”) and distributed to </a:t>
            </a:r>
            <a:r>
              <a:rPr lang="en-US" sz="1800" dirty="0">
                <a:solidFill>
                  <a:schemeClr val="tx1"/>
                </a:solidFill>
              </a:rPr>
              <a:t>all </a:t>
            </a:r>
            <a:r>
              <a:rPr lang="en-US" sz="1800" dirty="0"/>
              <a:t>antennas</a:t>
            </a:r>
          </a:p>
          <a:p>
            <a:pPr marL="0" indent="0"/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Simulate Configuration #2 and #4 of the SU-MIMO configurations </a:t>
            </a:r>
            <a:r>
              <a:rPr lang="en-US" sz="2000" dirty="0">
                <a:solidFill>
                  <a:schemeClr val="tx1"/>
                </a:solidFill>
              </a:rPr>
              <a:t>[5]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73625" y="3503986"/>
            <a:ext cx="3432175" cy="549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 algn="ctr"/>
            <a:r>
              <a:rPr lang="en-US" sz="1600" kern="0" dirty="0"/>
              <a:t>#4: 4x4 channel, 2 PAAs with dual polarization on each side</a:t>
            </a:r>
            <a:endParaRPr lang="en-US" sz="1800" kern="0" dirty="0"/>
          </a:p>
          <a:p>
            <a:pPr lvl="1" algn="ctr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3108" y="4343400"/>
            <a:ext cx="4463981" cy="20698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262" y="4114800"/>
            <a:ext cx="3377477" cy="2219136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81000" y="3536037"/>
            <a:ext cx="3432175" cy="549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 algn="ctr"/>
            <a:r>
              <a:rPr lang="en-US" sz="1600" kern="0" dirty="0"/>
              <a:t>#2: 2x2 channel, 1 PAA with dual polarization on each side</a:t>
            </a:r>
            <a:endParaRPr lang="en-US" sz="1800" kern="0" dirty="0"/>
          </a:p>
          <a:p>
            <a:pPr lvl="1" algn="ctr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607487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Balanced: Conf #2, 2 Layers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482808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a balanced setup, i.e., 2x2 MIMO and 2 layers, BB Beamforming does not offer significant improvement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750" y="1378000"/>
            <a:ext cx="5470500" cy="41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64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956" y="1339799"/>
            <a:ext cx="5470500" cy="410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Unbalanced: Conf #4, 2 Layers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Right Arrow 6"/>
          <p:cNvSpPr/>
          <p:nvPr/>
        </p:nvSpPr>
        <p:spPr bwMode="auto">
          <a:xfrm>
            <a:off x="3975652" y="2633883"/>
            <a:ext cx="559764" cy="7402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4914564" y="3292349"/>
            <a:ext cx="558659" cy="5465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6013564" y="3659271"/>
            <a:ext cx="436932" cy="7084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1808" y="2911363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~2 dB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26807" y="2249135"/>
            <a:ext cx="1008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~1.5 dB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13586" y="3257378"/>
            <a:ext cx="1008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~1.5 dB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7850" y="5441799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For an unbalanced setup, i.e., 4x4 MIMO and 2 layers, BB Beamforming improves the PER performance by 1.5-2 dB.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90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06" y="1994585"/>
            <a:ext cx="8991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Performance trends  of </a:t>
            </a:r>
            <a:r>
              <a:rPr lang="en-US" b="0" dirty="0">
                <a:solidFill>
                  <a:schemeClr val="tx1"/>
                </a:solidFill>
              </a:rPr>
              <a:t>Hybrid Beamforming </a:t>
            </a:r>
            <a:r>
              <a:rPr lang="en-US" b="0" dirty="0"/>
              <a:t>with an EDMG OFDM Mode PPDU are similar to that of an EDMG SC Mode PPDU [2][3]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Note that feedback required may be different for SC vs 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Single precoder per subcarrier in EDMG OFDM Mode PPDU (1 ≤ N ≤ number of subcarriers)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precoder across bandwidth (N = 1), multiple precoders per tap in </a:t>
            </a:r>
            <a:r>
              <a:rPr lang="en-US" b="0" dirty="0"/>
              <a:t>EDMG SC Mode PPDU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Need to define hybrid Beamforming in specification to accommodate both modes.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064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19DD93-00A7-4286-BFB0-F5DC306FED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B31C7B-517C-41D4-A3EE-AA1EECA09F7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F20221-9408-4115-AC9E-C3DE7E2CD5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2069</Words>
  <Application>Microsoft Office PowerPoint</Application>
  <PresentationFormat>On-screen Show (4:3)</PresentationFormat>
  <Paragraphs>284</Paragraphs>
  <Slides>27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Hybrid Beamforming for SC and OFDM Transmission in 11ay</vt:lpstr>
      <vt:lpstr>Introduction</vt:lpstr>
      <vt:lpstr>Hybrid Beamforming in 802.11ay</vt:lpstr>
      <vt:lpstr>Simulation Assumptions</vt:lpstr>
      <vt:lpstr>Baseband Beamforming Methods</vt:lpstr>
      <vt:lpstr>Simulated SU-MIMO Configurations</vt:lpstr>
      <vt:lpstr>Balanced: Conf #2, 2 Layers</vt:lpstr>
      <vt:lpstr>Unbalanced: Conf #4, 2 Layers</vt:lpstr>
      <vt:lpstr>Observations</vt:lpstr>
      <vt:lpstr>Protocol Definition</vt:lpstr>
      <vt:lpstr>Hybrid Beamforming for SC and OFDM Modes</vt:lpstr>
      <vt:lpstr>Capability Setting</vt:lpstr>
      <vt:lpstr>Proposed HBF Protocol Overview</vt:lpstr>
      <vt:lpstr>HBF Protocol Overview</vt:lpstr>
      <vt:lpstr>HBF Protocol Details</vt:lpstr>
      <vt:lpstr>Announcement Phase</vt:lpstr>
      <vt:lpstr>Sounding Phase</vt:lpstr>
      <vt:lpstr>Feedback Phase</vt:lpstr>
      <vt:lpstr>HBF Transmission</vt:lpstr>
      <vt:lpstr>Conclusion</vt:lpstr>
      <vt:lpstr>References</vt:lpstr>
      <vt:lpstr>Straw Poll</vt:lpstr>
      <vt:lpstr>Straw Poll</vt:lpstr>
      <vt:lpstr>Appendix</vt:lpstr>
      <vt:lpstr>Channel parameters [5][6]</vt:lpstr>
      <vt:lpstr>Mapping</vt:lpstr>
      <vt:lpstr>Channel Frequency Response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2017-07-07T16:52:38Z</dcterms:created>
  <dcterms:modified xsi:type="dcterms:W3CDTF">2017-09-27T16:02:27Z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