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5">
  <p:sldMasterIdLst>
    <p:sldMasterId id="2147483648" r:id="rId4"/>
  </p:sldMasterIdLst>
  <p:notesMasterIdLst>
    <p:notesMasterId r:id="rId32"/>
  </p:notesMasterIdLst>
  <p:handoutMasterIdLst>
    <p:handoutMasterId r:id="rId33"/>
  </p:handoutMasterIdLst>
  <p:sldIdLst>
    <p:sldId id="256" r:id="rId5"/>
    <p:sldId id="291" r:id="rId6"/>
    <p:sldId id="305" r:id="rId7"/>
    <p:sldId id="322" r:id="rId8"/>
    <p:sldId id="323" r:id="rId9"/>
    <p:sldId id="324" r:id="rId10"/>
    <p:sldId id="325" r:id="rId11"/>
    <p:sldId id="326" r:id="rId12"/>
    <p:sldId id="327" r:id="rId13"/>
    <p:sldId id="319" r:id="rId14"/>
    <p:sldId id="298" r:id="rId15"/>
    <p:sldId id="328" r:id="rId16"/>
    <p:sldId id="306" r:id="rId17"/>
    <p:sldId id="329" r:id="rId18"/>
    <p:sldId id="313" r:id="rId19"/>
    <p:sldId id="314" r:id="rId20"/>
    <p:sldId id="315" r:id="rId21"/>
    <p:sldId id="317" r:id="rId22"/>
    <p:sldId id="318" r:id="rId23"/>
    <p:sldId id="267" r:id="rId24"/>
    <p:sldId id="268" r:id="rId25"/>
    <p:sldId id="296" r:id="rId26"/>
    <p:sldId id="334" r:id="rId27"/>
    <p:sldId id="330" r:id="rId28"/>
    <p:sldId id="331" r:id="rId29"/>
    <p:sldId id="332" r:id="rId30"/>
    <p:sldId id="333" r:id="rId31"/>
  </p:sldIdLst>
  <p:sldSz cx="9144000" cy="6858000" type="screen4x3"/>
  <p:notesSz cx="7010400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EE1F869-ACB7-426B-B81B-3E8F4236BAEA}">
          <p14:sldIdLst>
            <p14:sldId id="256"/>
            <p14:sldId id="291"/>
            <p14:sldId id="305"/>
            <p14:sldId id="322"/>
            <p14:sldId id="323"/>
            <p14:sldId id="324"/>
            <p14:sldId id="325"/>
            <p14:sldId id="326"/>
            <p14:sldId id="327"/>
            <p14:sldId id="319"/>
            <p14:sldId id="298"/>
            <p14:sldId id="328"/>
            <p14:sldId id="306"/>
            <p14:sldId id="329"/>
            <p14:sldId id="313"/>
            <p14:sldId id="314"/>
            <p14:sldId id="315"/>
            <p14:sldId id="317"/>
            <p14:sldId id="318"/>
            <p14:sldId id="267"/>
            <p14:sldId id="268"/>
            <p14:sldId id="296"/>
            <p14:sldId id="334"/>
            <p14:sldId id="330"/>
            <p14:sldId id="331"/>
            <p14:sldId id="332"/>
            <p14:sldId id="33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Author" initials="A" lastIdx="8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9" autoAdjust="0"/>
    <p:restoredTop sz="89601" autoAdjust="0"/>
  </p:normalViewPr>
  <p:slideViewPr>
    <p:cSldViewPr>
      <p:cViewPr varScale="1">
        <p:scale>
          <a:sx n="143" d="100"/>
          <a:sy n="143" d="100"/>
        </p:scale>
        <p:origin x="186" y="12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046" y="90"/>
      </p:cViewPr>
      <p:guideLst>
        <p:guide orient="horz" pos="2885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r>
              <a:rPr lang="en-US" dirty="0"/>
              <a:t>doc.: IEEE 802.11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02370" y="97004"/>
            <a:ext cx="646792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8" y="97004"/>
            <a:ext cx="834571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16690" y="9000620"/>
            <a:ext cx="932473" cy="1812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</a:t>
            </a:r>
          </a:p>
        </p:txBody>
      </p:sp>
    </p:spTree>
    <p:extLst>
      <p:ext uri="{BB962C8B-B14F-4D97-AF65-F5344CB8AC3E}">
        <p14:creationId xmlns:p14="http://schemas.microsoft.com/office/powerpoint/2010/main" val="2138736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</a:t>
            </a:r>
          </a:p>
        </p:txBody>
      </p:sp>
    </p:spTree>
    <p:extLst>
      <p:ext uri="{BB962C8B-B14F-4D97-AF65-F5344CB8AC3E}">
        <p14:creationId xmlns:p14="http://schemas.microsoft.com/office/powerpoint/2010/main" val="2514754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8" name="Header Placeholder 7"/>
          <p:cNvSpPr>
            <a:spLocks noGrp="1"/>
          </p:cNvSpPr>
          <p:nvPr>
            <p:ph type="hdr" idx="12"/>
          </p:nvPr>
        </p:nvSpPr>
        <p:spPr/>
        <p:txBody>
          <a:bodyPr/>
          <a:lstStyle/>
          <a:p>
            <a:r>
              <a:rPr lang="en-US" dirty="0"/>
              <a:t>doc.: IEEE 802.11</a:t>
            </a:r>
          </a:p>
        </p:txBody>
      </p:sp>
    </p:spTree>
    <p:extLst>
      <p:ext uri="{BB962C8B-B14F-4D97-AF65-F5344CB8AC3E}">
        <p14:creationId xmlns:p14="http://schemas.microsoft.com/office/powerpoint/2010/main" val="36124766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10303433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</a:t>
            </a:r>
          </a:p>
        </p:txBody>
      </p:sp>
    </p:spTree>
    <p:extLst>
      <p:ext uri="{BB962C8B-B14F-4D97-AF65-F5344CB8AC3E}">
        <p14:creationId xmlns:p14="http://schemas.microsoft.com/office/powerpoint/2010/main" val="20341185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</a:t>
            </a:r>
          </a:p>
        </p:txBody>
      </p:sp>
    </p:spTree>
    <p:extLst>
      <p:ext uri="{BB962C8B-B14F-4D97-AF65-F5344CB8AC3E}">
        <p14:creationId xmlns:p14="http://schemas.microsoft.com/office/powerpoint/2010/main" val="3957731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5041182" y="647360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lvl="0"/>
            <a:r>
              <a:rPr lang="en-GB" noProof="0" dirty="0"/>
              <a:t>Kome Oteri et.</a:t>
            </a:r>
            <a:r>
              <a:rPr lang="en-GB" baseline="0" noProof="0" dirty="0"/>
              <a:t> al (InterDigital)</a:t>
            </a:r>
            <a:endParaRPr lang="en-GB" noProof="0" dirty="0"/>
          </a:p>
        </p:txBody>
      </p:sp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802.11-17/1533r0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September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00870"/>
            <a:ext cx="7770813" cy="143591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Hybrid Beamforming for SC and OFDM Transmission in 11ay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286000"/>
            <a:ext cx="7770813" cy="3808413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2017-09-25</a:t>
            </a:r>
            <a:endParaRPr lang="en-GB" sz="2000" b="0" dirty="0">
              <a:solidFill>
                <a:srgbClr val="FF0000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3178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6915353"/>
              </p:ext>
            </p:extLst>
          </p:nvPr>
        </p:nvGraphicFramePr>
        <p:xfrm>
          <a:off x="814388" y="3819525"/>
          <a:ext cx="7599362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Document" r:id="rId4" imgW="8404570" imgH="2749431" progId="Word.Document.8">
                  <p:embed/>
                </p:oleObj>
              </mc:Choice>
              <mc:Fallback>
                <p:oleObj name="Document" r:id="rId4" imgW="8404570" imgH="2749431" progId="Word.Document.8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4388" y="3819525"/>
                        <a:ext cx="7599362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86671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743200"/>
            <a:ext cx="7772400" cy="1470025"/>
          </a:xfrm>
        </p:spPr>
        <p:txBody>
          <a:bodyPr/>
          <a:lstStyle/>
          <a:p>
            <a:r>
              <a:rPr lang="en-US" dirty="0"/>
              <a:t>Protocol Definition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5641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53748"/>
            <a:ext cx="8538231" cy="1065213"/>
          </a:xfrm>
        </p:spPr>
        <p:txBody>
          <a:bodyPr/>
          <a:lstStyle/>
          <a:p>
            <a:r>
              <a:rPr lang="en-US" dirty="0"/>
              <a:t>Hybrid Beamforming for SC and OFDM Modes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4293172"/>
            <a:ext cx="90765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 Hybrid Beamforming for EDMG SC Mode PPDU: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Time Domain precoder (per tap) with feedback in time domain (either channel feedback or precoder feedback).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64167" y="5338559"/>
            <a:ext cx="84665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 Hybrid Beamforming for EDMG OFDM Mode PPDU: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Frequency Domain Precoder (per subcarrier(s)) with feedback in frequency domain (use 802.11n/ac based precoder feedback).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 bwMode="auto">
              <a:xfrm>
                <a:off x="339725" y="1177834"/>
                <a:ext cx="9067800" cy="487279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𝒀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𝑸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𝑩𝒓</m:t>
                            </m:r>
                            <m:r>
                              <a:rPr lang="en-US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𝑸</m:t>
                        </m:r>
                      </m:e>
                      <m:sub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𝑨𝒓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  <m:sSub>
                      <m:sSub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𝑸</m:t>
                        </m:r>
                      </m:e>
                      <m:sub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𝑨𝒕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  <m:sSub>
                      <m:sSub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𝑸</m:t>
                        </m:r>
                      </m:e>
                      <m:sub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𝑩𝒕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  <m:sSub>
                      <m:sSub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b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; </m:t>
                    </m:r>
                  </m:oMath>
                </a14:m>
                <a:r>
                  <a:rPr lang="en-US" b="1" i="1" dirty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𝑩𝑩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b="1" i="1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𝑸</m:t>
                        </m:r>
                      </m:e>
                      <m:sub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𝑨𝒓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  <m:sSub>
                      <m:sSub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𝑸</m:t>
                        </m:r>
                      </m:e>
                      <m:sub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𝑨𝒕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9725" y="1177834"/>
                <a:ext cx="9067800" cy="487279"/>
              </a:xfrm>
              <a:prstGeom prst="rect">
                <a:avLst/>
              </a:prstGeom>
              <a:blipFill>
                <a:blip r:embed="rId2"/>
                <a:stretch>
                  <a:fillRect l="-202" t="-10000" b="-22500"/>
                </a:stretch>
              </a:blip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64167" y="1672355"/>
                <a:ext cx="8890278" cy="25910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12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𝑯</m:t>
                        </m:r>
                      </m:e>
                      <m:sub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Channel between Tx and Rx antennas,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𝒏</m:t>
                        </m:r>
                      </m:e>
                      <m:sub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𝒊</m:t>
                        </m:r>
                      </m:sub>
                    </m:sSub>
                    <m:r>
                      <a:rPr lang="en-US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Additive white noise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12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𝑯</m:t>
                        </m:r>
                      </m:e>
                      <m:sub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𝑩𝑩</m:t>
                        </m:r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𝒊</m:t>
                        </m:r>
                      </m:sub>
                    </m:sSub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 Effective baseband channel, i.e., combining analog beamformer(s) and actual channel, 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12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𝑸</m:t>
                        </m:r>
                      </m:e>
                      <m:sub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𝑨𝒕</m:t>
                        </m:r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𝒊</m:t>
                        </m:r>
                      </m:sub>
                    </m:sSub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 Ntx x Nsts Transmit Analog BF,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𝑸</m:t>
                        </m:r>
                      </m:e>
                      <m:sub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𝑨𝒓</m:t>
                        </m:r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𝒊</m:t>
                        </m:r>
                      </m:sub>
                    </m:sSub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 Nsts x Nrx Receive Analog BF 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12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𝑸</m:t>
                        </m:r>
                      </m:e>
                      <m:sub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𝑩𝒕</m:t>
                        </m:r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𝒊</m:t>
                        </m:r>
                      </m:sub>
                    </m:sSub>
                    <m:r>
                      <a:rPr lang="en-US" sz="1800" i="1" baseline="-250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 Nss x Nsts Transmit Baseband BF,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𝑸</m:t>
                        </m:r>
                      </m:e>
                      <m:sub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𝑩𝒓</m:t>
                        </m:r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𝒊</m:t>
                        </m:r>
                      </m:sub>
                    </m:sSub>
                    <m:r>
                      <a:rPr lang="en-US" sz="1800" i="1" baseline="-250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 Nsts x Nss Receive Baseband BF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12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𝒊</m:t>
                        </m:r>
                      </m:sub>
                    </m:sSub>
                    <m:r>
                      <a:rPr lang="en-US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The transmitted Single User or Multi-user MIMO signal</a:t>
                </a:r>
                <a:endParaRPr lang="en-US" sz="2000" b="1" i="1" dirty="0">
                  <a:solidFill>
                    <a:schemeClr val="tx1"/>
                  </a:solidFill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1200"/>
                  </a:spcAft>
                </a:pPr>
                <a14:m>
                  <m:oMath xmlns:m="http://schemas.openxmlformats.org/officeDocument/2006/math">
                    <m:r>
                      <a:rPr lang="en-GB" sz="2000" b="1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𝒊</m:t>
                    </m:r>
                    <m:r>
                      <a:rPr lang="en-GB" sz="2000" i="1" baseline="-250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GB" sz="20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 Subcarrier Index. SC PPDU,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i</m:t>
                    </m:r>
                    <m:r>
                      <a:rPr lang="en-US" sz="2000" b="0" i="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;</m:t>
                    </m:r>
                    <m:r>
                      <a:rPr lang="en-GB" sz="2000" i="1" baseline="-250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GB" sz="20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OFDM PPDU,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0≤</m:t>
                    </m:r>
                    <m:r>
                      <a:rPr lang="en-GB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𝑖</m:t>
                    </m:r>
                    <m:r>
                      <a:rPr lang="en-GB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𝐷𝐶</m:t>
                        </m:r>
                      </m:sub>
                    </m:sSub>
                    <m:r>
                      <a:rPr lang="en-GB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−1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167" y="1672355"/>
                <a:ext cx="8890278" cy="2591094"/>
              </a:xfrm>
              <a:prstGeom prst="rect">
                <a:avLst/>
              </a:prstGeom>
              <a:blipFill>
                <a:blip r:embed="rId3"/>
                <a:stretch>
                  <a:fillRect l="-137" t="-1176" r="-206" b="-32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 bwMode="auto">
          <a:xfrm>
            <a:off x="1676400" y="1177834"/>
            <a:ext cx="1676400" cy="494521"/>
          </a:xfrm>
          <a:prstGeom prst="rect">
            <a:avLst/>
          </a:prstGeom>
          <a:solidFill>
            <a:srgbClr val="00B8FF">
              <a:alpha val="6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172200" y="1185107"/>
            <a:ext cx="1676400" cy="494521"/>
          </a:xfrm>
          <a:prstGeom prst="rect">
            <a:avLst/>
          </a:prstGeom>
          <a:solidFill>
            <a:srgbClr val="00B8FF">
              <a:alpha val="6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8454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415" y="446382"/>
            <a:ext cx="7770813" cy="1065213"/>
          </a:xfrm>
        </p:spPr>
        <p:txBody>
          <a:bodyPr/>
          <a:lstStyle/>
          <a:p>
            <a:r>
              <a:rPr lang="en-US" dirty="0"/>
              <a:t>Capability Setting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581" y="1219200"/>
            <a:ext cx="7770813" cy="4113213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Update Beamforming capability field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457200" lvl="1" indent="0"/>
            <a:endParaRPr lang="en-US" sz="1600" dirty="0"/>
          </a:p>
          <a:p>
            <a:pPr marL="457200" lvl="1" indent="0"/>
            <a:endParaRPr lang="en-US" sz="1600" dirty="0"/>
          </a:p>
          <a:p>
            <a:pPr marL="457200" lvl="1" indent="0"/>
            <a:endParaRPr lang="en-US" sz="16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1600" b="0" dirty="0"/>
              <a:t>The MU-MIMO supported field and Hybrid Beamforming and MU-MIMO Supported field shall be set to one to indicate that the STA supports the hybrid beamforming protocol during MU-MIMO transmission including the Hybrid beamforming protocol described in 10.38.9.2.5.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sz="1600" dirty="0">
                <a:cs typeface="+mn-cs"/>
              </a:rPr>
              <a:t>If the  MU-MIMO supported field is set to one, and the Hybrid Beamforming and MU-MIMO Supported field is set to zero,  then the STA supports analog MU-MIMO beamforming only.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1600" b="0" dirty="0"/>
              <a:t>The SU-MIMO Supported field and Hybrid Beamforming and SU MIMO Supported field shall be set to one to indicate that the STA supports hybrid beamforming protocol during SU-MIMO transmission including the Hybrid beamforming protocol described in 10.38.9.2.5.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sz="1600" dirty="0">
                <a:cs typeface="+mn-cs"/>
              </a:rPr>
              <a:t>If the SU-MIMO supported field is set to one, and the Hybrid Beamforming and SU-MIMO supported field is set to zero,  then the STA supports analog SU-MIMO beamforming only.</a:t>
            </a:r>
            <a:endParaRPr lang="en-US" sz="1600" dirty="0"/>
          </a:p>
          <a:p>
            <a:pPr marL="457200" lvl="1" indent="0" algn="just"/>
            <a:endParaRPr lang="en-US" sz="16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755002"/>
              </p:ext>
            </p:extLst>
          </p:nvPr>
        </p:nvGraphicFramePr>
        <p:xfrm>
          <a:off x="1419717" y="1633515"/>
          <a:ext cx="6370207" cy="102108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844200">
                  <a:extLst>
                    <a:ext uri="{9D8B030D-6E8A-4147-A177-3AD203B41FA5}">
                      <a16:colId xmlns:a16="http://schemas.microsoft.com/office/drawing/2014/main" val="1465866397"/>
                    </a:ext>
                  </a:extLst>
                </a:gridCol>
                <a:gridCol w="835178">
                  <a:extLst>
                    <a:ext uri="{9D8B030D-6E8A-4147-A177-3AD203B41FA5}">
                      <a16:colId xmlns:a16="http://schemas.microsoft.com/office/drawing/2014/main" val="244353543"/>
                    </a:ext>
                  </a:extLst>
                </a:gridCol>
                <a:gridCol w="835178">
                  <a:extLst>
                    <a:ext uri="{9D8B030D-6E8A-4147-A177-3AD203B41FA5}">
                      <a16:colId xmlns:a16="http://schemas.microsoft.com/office/drawing/2014/main" val="4052856352"/>
                    </a:ext>
                  </a:extLst>
                </a:gridCol>
                <a:gridCol w="835178">
                  <a:extLst>
                    <a:ext uri="{9D8B030D-6E8A-4147-A177-3AD203B41FA5}">
                      <a16:colId xmlns:a16="http://schemas.microsoft.com/office/drawing/2014/main" val="377854018"/>
                    </a:ext>
                  </a:extLst>
                </a:gridCol>
                <a:gridCol w="774288">
                  <a:extLst>
                    <a:ext uri="{9D8B030D-6E8A-4147-A177-3AD203B41FA5}">
                      <a16:colId xmlns:a16="http://schemas.microsoft.com/office/drawing/2014/main" val="358819943"/>
                    </a:ext>
                  </a:extLst>
                </a:gridCol>
                <a:gridCol w="914109">
                  <a:extLst>
                    <a:ext uri="{9D8B030D-6E8A-4147-A177-3AD203B41FA5}">
                      <a16:colId xmlns:a16="http://schemas.microsoft.com/office/drawing/2014/main" val="862627579"/>
                    </a:ext>
                  </a:extLst>
                </a:gridCol>
                <a:gridCol w="666038">
                  <a:extLst>
                    <a:ext uri="{9D8B030D-6E8A-4147-A177-3AD203B41FA5}">
                      <a16:colId xmlns:a16="http://schemas.microsoft.com/office/drawing/2014/main" val="612231604"/>
                    </a:ext>
                  </a:extLst>
                </a:gridCol>
                <a:gridCol w="666038">
                  <a:extLst>
                    <a:ext uri="{9D8B030D-6E8A-4147-A177-3AD203B41FA5}">
                      <a16:colId xmlns:a16="http://schemas.microsoft.com/office/drawing/2014/main" val="2141180834"/>
                    </a:ext>
                  </a:extLst>
                </a:gridCol>
              </a:tblGrid>
              <a:tr h="1629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B0 B4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B5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B7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B8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B9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B10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B11 B15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2151456"/>
                  </a:ext>
                </a:extLst>
              </a:tr>
              <a:tr h="5785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effectLst/>
                        </a:rPr>
                        <a:t>Requested BRP SC Blocks</a:t>
                      </a:r>
                      <a:endParaRPr lang="en-US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MU-MIMO Supported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UL-MU-MIMO</a:t>
                      </a:r>
                      <a:r>
                        <a:rPr lang="en-US" sz="11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Supported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SU-MIMO Supported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Grant Required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Hybrid Beamforming and MU MIMO Supported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Hybrid Beamforming and SU MIMO Supported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>
                        <a:alpha val="4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Reserved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7164104"/>
                  </a:ext>
                </a:extLst>
              </a:tr>
              <a:tr h="14141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5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5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117175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8186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98" y="1409104"/>
            <a:ext cx="9220200" cy="4113213"/>
          </a:xfrm>
        </p:spPr>
        <p:txBody>
          <a:bodyPr/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Supports digital baseband training and hybrid Beamforming information feedback for subsequent Hybrid Beamforming transmission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Requires training and  optional feedback before the  hybrid Beamforming transmission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sz="2000" dirty="0"/>
              <a:t>Explicit: Acquire channel or precoder using feedback based on sounding.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sz="2000" dirty="0"/>
              <a:t>Implicit: Acquire channel using reciprocity. Requires no feedback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478112"/>
            <a:ext cx="7770813" cy="1065213"/>
          </a:xfrm>
        </p:spPr>
        <p:txBody>
          <a:bodyPr/>
          <a:lstStyle/>
          <a:p>
            <a:r>
              <a:rPr lang="en-US" dirty="0"/>
              <a:t>Proposed HBF Protocol 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286000" y="6000690"/>
            <a:ext cx="9941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Explicit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00182" y="5917148"/>
            <a:ext cx="9925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Implicit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949" y="4885704"/>
            <a:ext cx="8760711" cy="1231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731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04581"/>
            <a:ext cx="7814395" cy="188373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60436" y="1066800"/>
            <a:ext cx="9220200" cy="4113213"/>
          </a:xfrm>
        </p:spPr>
        <p:txBody>
          <a:bodyPr/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Performed after MIMO BF setup is completed for SU-MIMO and MU-MIMO.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334738"/>
            <a:ext cx="7770813" cy="1065213"/>
          </a:xfrm>
        </p:spPr>
        <p:txBody>
          <a:bodyPr/>
          <a:lstStyle/>
          <a:p>
            <a:r>
              <a:rPr lang="en-US" dirty="0"/>
              <a:t>HBF Protocol 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2144527" y="3451585"/>
            <a:ext cx="4929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Explicit SU MIMO HBF protocol and transmission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3820917"/>
            <a:ext cx="8800305" cy="250366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600200" y="6139911"/>
            <a:ext cx="5006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Explicit MU MIMO HBF protocol and transmission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13163" y="3174586"/>
            <a:ext cx="9573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SISO Phase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5861788"/>
            <a:ext cx="9573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SISO Phase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944150" y="3276599"/>
            <a:ext cx="1113250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V="1">
            <a:off x="4591293" y="3313085"/>
            <a:ext cx="666507" cy="457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852018" y="6019800"/>
            <a:ext cx="33455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3352800" y="6019799"/>
            <a:ext cx="2667000" cy="1189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1126788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HBF Protocol Details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47800"/>
            <a:ext cx="8915400" cy="4113213"/>
          </a:xfrm>
        </p:spPr>
        <p:txBody>
          <a:bodyPr/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The Hybrid Beamforming Protocol comprises the following phases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Announcement Phase (for Explicit and Implicit HBF protocol, Optional)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Sounding Phase (for Explicit and Implicit HBF protocol)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Feedback Phase (for Explicit HBF protocol only)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On completion of the HBF protocol, HBF transmission can take place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3355356"/>
            <a:ext cx="6606342" cy="136249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7925" y="4876800"/>
            <a:ext cx="7391400" cy="15244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9667" y="3504406"/>
            <a:ext cx="1135247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Legend</a:t>
            </a:r>
          </a:p>
          <a:p>
            <a:r>
              <a:rPr lang="en-US" sz="1400" dirty="0">
                <a:solidFill>
                  <a:schemeClr val="tx1"/>
                </a:solidFill>
              </a:rPr>
              <a:t>Exp: Explicit</a:t>
            </a:r>
          </a:p>
          <a:p>
            <a:r>
              <a:rPr lang="en-US" sz="1400" dirty="0">
                <a:solidFill>
                  <a:schemeClr val="tx1"/>
                </a:solidFill>
              </a:rPr>
              <a:t>Imp: Implicit</a:t>
            </a:r>
          </a:p>
          <a:p>
            <a:r>
              <a:rPr lang="en-US" sz="1400" dirty="0">
                <a:solidFill>
                  <a:schemeClr val="tx1"/>
                </a:solidFill>
              </a:rPr>
              <a:t>I:      Initiator</a:t>
            </a:r>
          </a:p>
        </p:txBody>
      </p:sp>
    </p:spTree>
    <p:extLst>
      <p:ext uri="{BB962C8B-B14F-4D97-AF65-F5344CB8AC3E}">
        <p14:creationId xmlns:p14="http://schemas.microsoft.com/office/powerpoint/2010/main" val="19429032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1955" y="2049232"/>
            <a:ext cx="9067800" cy="4113213"/>
          </a:xfrm>
        </p:spPr>
        <p:txBody>
          <a:bodyPr/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Announcement phase indicates desire to start HBF protocol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Similar to NDPA in 802.11n/ac [4]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Used to set up the parameters of the STAs in the SU/MU-MIMO hybrid beamforming transmission : examples include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STA(s) and antenna configuration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Explicit/Implicit HBF protocol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Type feedback desired  and feedback parameters if needed</a:t>
            </a:r>
          </a:p>
          <a:p>
            <a:pPr marL="1771650" lvl="3" indent="-457200">
              <a:buFont typeface="Arial" panose="020B0604020202020204" pitchFamily="34" charset="0"/>
              <a:buChar char="•"/>
            </a:pPr>
            <a:r>
              <a:rPr lang="en-US" dirty="0"/>
              <a:t>e.g. time domain, frequency domain, channel, precoder</a:t>
            </a:r>
          </a:p>
          <a:p>
            <a:pPr marL="457200" lvl="1" indent="0"/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44317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Sounding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628" y="2362200"/>
            <a:ext cx="9067800" cy="3360968"/>
          </a:xfrm>
        </p:spPr>
        <p:txBody>
          <a:bodyPr/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Sounding Phase enables measurement of the baseband channel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Can be implemented with multiple methods within current 11ay framework: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sz="2000" dirty="0"/>
              <a:t>BRP frame exchange: </a:t>
            </a:r>
          </a:p>
          <a:p>
            <a:pPr marL="1771650" lvl="3" indent="-457200">
              <a:buFont typeface="Arial" panose="020B0604020202020204" pitchFamily="34" charset="0"/>
              <a:buChar char="•"/>
            </a:pPr>
            <a:r>
              <a:rPr lang="en-US" sz="1800" dirty="0"/>
              <a:t>The BRP request may use the TRN field dimensions suitable for the antenna configuration in the announcement i.e. </a:t>
            </a:r>
            <a:r>
              <a:rPr lang="en-GB" dirty="0"/>
              <a:t>EDMG TRN Length field, P, M , N</a:t>
            </a:r>
            <a:endParaRPr lang="en-US" sz="1800" dirty="0"/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sz="2000" dirty="0"/>
              <a:t>Beam Tracking procedure: </a:t>
            </a:r>
          </a:p>
          <a:p>
            <a:pPr marL="1771650" lvl="3" indent="-457200">
              <a:buFont typeface="Arial" panose="020B0604020202020204" pitchFamily="34" charset="0"/>
              <a:buChar char="•"/>
            </a:pPr>
            <a:r>
              <a:rPr lang="en-US" sz="1800" dirty="0"/>
              <a:t>DMG Header and EDMG Header-A are used to set up the TRN field dimensions for the antenna configuration in the Announcement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21150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Feedback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1955" y="2049233"/>
            <a:ext cx="9067800" cy="3360968"/>
          </a:xfrm>
        </p:spPr>
        <p:txBody>
          <a:bodyPr/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Needed for explicit HBF protocol only.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Feeds back HBF information needed by transmitter for HBF transmission.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The hybrid Beamforming information may differ for SC vs OFDM PPDUs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sz="2200" dirty="0"/>
              <a:t>SC PPDU: </a:t>
            </a:r>
          </a:p>
          <a:p>
            <a:pPr marL="1771650" lvl="3" indent="-457200">
              <a:buFont typeface="Arial" panose="020B0604020202020204" pitchFamily="34" charset="0"/>
              <a:buChar char="•"/>
            </a:pPr>
            <a:r>
              <a:rPr lang="en-US" sz="2000" dirty="0"/>
              <a:t>Time domain information: precoder and/or channel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sz="2200" dirty="0"/>
              <a:t>OFDM PPDU : </a:t>
            </a:r>
          </a:p>
          <a:p>
            <a:pPr marL="1771650" lvl="3" indent="-457200">
              <a:buFont typeface="Arial" panose="020B0604020202020204" pitchFamily="34" charset="0"/>
              <a:buChar char="•"/>
            </a:pPr>
            <a:r>
              <a:rPr lang="en-US" sz="2000" dirty="0"/>
              <a:t>Frequency domain precoder information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45091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HBF Transmission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819400"/>
            <a:ext cx="9067800" cy="1532167"/>
          </a:xfrm>
        </p:spPr>
        <p:txBody>
          <a:bodyPr/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Transmitter uses HBF Information to </a:t>
            </a:r>
          </a:p>
          <a:p>
            <a:pPr marL="857250" lvl="2" indent="0"/>
            <a:r>
              <a:rPr lang="en-US" sz="2200" dirty="0"/>
              <a:t>(a) design digital precoder and send data</a:t>
            </a:r>
          </a:p>
          <a:p>
            <a:pPr marL="857250" lvl="2" indent="0"/>
            <a:r>
              <a:rPr lang="en-US" sz="2200" dirty="0"/>
              <a:t>(b) Send data (if information is the precoder)</a:t>
            </a:r>
            <a:endParaRPr lang="en-US" dirty="0"/>
          </a:p>
          <a:p>
            <a:pPr marL="1314450" lvl="2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7942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/>
                </a:solidFill>
              </a:rPr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304006" y="1751013"/>
            <a:ext cx="8610600" cy="4113213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TGay has agreed that 11ay will support hybrid Beamforming for SU-MIMO and MU-MIMO [1]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A study of the performance of hybrid Beamforming with the transmission and reception of EDMG Single Carrier Mode PPDUs has shown that [2] [3]: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Hybrid Beamforming does not show any gains over analog Beamforming in a “balanced” transmission i.e. Ntx = Nrx = Nss.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Hybrid Beamforming shows gains over analog Beamforming in an “unbalanced” transmission  e.g. Ntx &gt; Nss; Ntx = Nrx &gt; Nss; Ntx &gt; Nrx.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In this contribution, we show the performance of hybrid Beamforming with the transmission and reception of EDMG OFDM mode PPDUs.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We identify the design issues for hybrid Beamforming in both EDMG SC and OFDM modes necessary for specifying the feature in 802.11ay and propose a HBF protocol for 802.11ay.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45183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20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Conclusion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idx="1"/>
          </p:nvPr>
        </p:nvSpPr>
        <p:spPr>
          <a:xfrm>
            <a:off x="230981" y="1981200"/>
            <a:ext cx="8228013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Performance trends  of </a:t>
            </a:r>
            <a:r>
              <a:rPr lang="en-US" b="0" dirty="0">
                <a:solidFill>
                  <a:schemeClr val="tx1"/>
                </a:solidFill>
              </a:rPr>
              <a:t>Hybrid Beamforming </a:t>
            </a:r>
            <a:r>
              <a:rPr lang="en-US" b="0" dirty="0"/>
              <a:t>with an EDMG OFDM Mode PPDU are similar to that of an EDMG SC Mode PPDU [2][3]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Feedback required may be different due to multiple precoders in an EDMG OFDM Mode PPDU (1 ≤ N ≤ number of subcarriers)   vs a EDMG SC Mode PPDU (N = 1) in a frequency selective channel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We proposed the mechanisms needed to enable hybrid beamforming for both SC and OFDM PPDU modes in 802.11ay.</a:t>
            </a:r>
          </a:p>
        </p:txBody>
      </p:sp>
    </p:spTree>
    <p:extLst>
      <p:ext uri="{BB962C8B-B14F-4D97-AF65-F5344CB8AC3E}">
        <p14:creationId xmlns:p14="http://schemas.microsoft.com/office/powerpoint/2010/main" val="12925398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21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534400" cy="4208463"/>
          </a:xfrm>
          <a:ln/>
        </p:spPr>
        <p:txBody>
          <a:bodyPr/>
          <a:lstStyle/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r>
              <a:rPr lang="en-US" sz="1800" b="0" dirty="0"/>
              <a:t>IEEE P802.11ay™/D0.5 </a:t>
            </a:r>
          </a:p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r>
              <a:rPr lang="en-US" sz="1800" b="0" dirty="0">
                <a:ea typeface="Times New Roman"/>
                <a:cs typeface="Times New Roman"/>
                <a:sym typeface="Times New Roman"/>
              </a:rPr>
              <a:t>L. Sun, </a:t>
            </a:r>
            <a:r>
              <a:rPr lang="en-US" sz="1800" b="0" i="1" dirty="0">
                <a:ea typeface="Times New Roman"/>
                <a:cs typeface="Times New Roman"/>
                <a:sym typeface="Times New Roman"/>
              </a:rPr>
              <a:t>et al, </a:t>
            </a:r>
            <a:r>
              <a:rPr lang="en-US" sz="1800" b="0" dirty="0">
                <a:ea typeface="Times New Roman"/>
                <a:cs typeface="Times New Roman"/>
                <a:sym typeface="Times New Roman"/>
              </a:rPr>
              <a:t>“Link Level Performance Comparisons of Open Loop, Closed Loop and Antenna Selection for SU-MIMO” 11-16/0911r1</a:t>
            </a:r>
          </a:p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r>
              <a:rPr lang="en-US" sz="1800" b="0" dirty="0">
                <a:ea typeface="Times New Roman"/>
                <a:cs typeface="Times New Roman"/>
                <a:sym typeface="Times New Roman"/>
              </a:rPr>
              <a:t>K. Oteri et al, “Closed Loop SU-MIMO Performance with Quantized Feedback” 11-16/1446r0.</a:t>
            </a:r>
          </a:p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r>
              <a:rPr lang="en-US" sz="1800" b="0" dirty="0">
                <a:ea typeface="Times New Roman"/>
                <a:cs typeface="Times New Roman"/>
                <a:sym typeface="Times New Roman"/>
              </a:rPr>
              <a:t>IEEE 802.11-2016</a:t>
            </a:r>
          </a:p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r>
              <a:rPr lang="en-US" sz="1800" b="0" dirty="0"/>
              <a:t>A. Maltsev</a:t>
            </a:r>
            <a:r>
              <a:rPr lang="en-US" sz="1800" b="0" dirty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1800" b="0" i="1" dirty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>et al,</a:t>
            </a:r>
            <a:r>
              <a:rPr lang="en-US" sz="1800" b="0" dirty="0"/>
              <a:t> </a:t>
            </a:r>
            <a:r>
              <a:rPr lang="en-US" sz="1800" b="0" dirty="0">
                <a:ea typeface="Times New Roman"/>
                <a:cs typeface="Times New Roman"/>
                <a:sym typeface="Times New Roman"/>
              </a:rPr>
              <a:t>“Channel models for IEEE 802 11ay”, IEEE doc. 11-15/1150r4 </a:t>
            </a:r>
          </a:p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r>
              <a:rPr lang="en-US" sz="1800" b="0" dirty="0">
                <a:ea typeface="Times New Roman"/>
                <a:cs typeface="Times New Roman"/>
                <a:sym typeface="Times New Roman"/>
              </a:rPr>
              <a:t>R. </a:t>
            </a:r>
            <a:r>
              <a:rPr lang="en-US" sz="1800" b="0" dirty="0">
                <a:ea typeface="Times New Roman"/>
                <a:cs typeface="Times New Roman"/>
              </a:rPr>
              <a:t>Maslennikov</a:t>
            </a:r>
            <a:r>
              <a:rPr lang="en-US" sz="1800" b="0" dirty="0">
                <a:ea typeface="Times New Roman"/>
                <a:cs typeface="Times New Roman"/>
                <a:sym typeface="Times New Roman"/>
              </a:rPr>
              <a:t>,</a:t>
            </a:r>
            <a:r>
              <a:rPr lang="en-US" altLang="en-US" sz="1800" b="0" dirty="0"/>
              <a:t> </a:t>
            </a:r>
            <a:r>
              <a:rPr lang="en-US" altLang="en-US" sz="1800" b="0" i="1" dirty="0"/>
              <a:t>et al</a:t>
            </a:r>
            <a:r>
              <a:rPr lang="en-US" sz="1800" b="0" dirty="0">
                <a:ea typeface="Times New Roman"/>
                <a:cs typeface="Times New Roman"/>
                <a:sym typeface="Times New Roman"/>
              </a:rPr>
              <a:t>, “</a:t>
            </a:r>
            <a:r>
              <a:rPr lang="en-US" sz="1800" b="0" dirty="0"/>
              <a:t>Implementation of 60 GHz WLAN Channel Model</a:t>
            </a:r>
            <a:r>
              <a:rPr lang="en-US" altLang="en-US" sz="1800" b="0" dirty="0"/>
              <a:t>,</a:t>
            </a:r>
            <a:r>
              <a:rPr lang="en-US" sz="1800" b="0" dirty="0">
                <a:ea typeface="Times New Roman"/>
                <a:cs typeface="Times New Roman"/>
                <a:sym typeface="Times New Roman"/>
              </a:rPr>
              <a:t>” IEEE doc. 11-10/0854r3.</a:t>
            </a:r>
          </a:p>
          <a:p>
            <a:pPr marL="0" indent="0" algn="just" defTabSz="914400">
              <a:spcBef>
                <a:spcPct val="20000"/>
              </a:spcBef>
              <a:buClrTx/>
              <a:buSzTx/>
            </a:pPr>
            <a:endParaRPr lang="en-US" sz="1800" b="0" dirty="0">
              <a:ea typeface="Times New Roman"/>
              <a:cs typeface="Times New Roman"/>
              <a:sym typeface="Times New Roman"/>
            </a:endParaRPr>
          </a:p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endParaRPr lang="en-US" sz="1800" b="0" dirty="0">
              <a:ea typeface="Times New Roman"/>
              <a:cs typeface="Times New Roman"/>
              <a:sym typeface="Times New Roman"/>
            </a:endParaRPr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9568418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306" y="1600200"/>
            <a:ext cx="8305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the following?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400" dirty="0"/>
              <a:t>The HBF protocol, defined as the protocol that supports digital baseband sounding and Hybrid Beamforming information feedback for subsequent Hybrid Beamforming transmission, shall have the following steps:</a:t>
            </a:r>
          </a:p>
          <a:p>
            <a:pPr marL="1371600" lvl="2" indent="-457200" algn="just">
              <a:buFont typeface="+mj-lt"/>
              <a:buAutoNum type="arabicPeriod"/>
            </a:pPr>
            <a:r>
              <a:rPr lang="en-US" sz="2200" dirty="0"/>
              <a:t>   Announcement (Optional if configuration has been previously set)</a:t>
            </a:r>
          </a:p>
          <a:p>
            <a:pPr marL="1371600" lvl="2" indent="-457200" algn="just">
              <a:buFont typeface="+mj-lt"/>
              <a:buAutoNum type="arabicPeriod"/>
            </a:pPr>
            <a:r>
              <a:rPr lang="en-US" sz="2200" dirty="0"/>
              <a:t>   Sounding</a:t>
            </a:r>
          </a:p>
          <a:p>
            <a:pPr marL="1371600" lvl="2" indent="-457200" algn="just">
              <a:buFont typeface="+mj-lt"/>
              <a:buAutoNum type="arabicPeriod"/>
            </a:pPr>
            <a:r>
              <a:rPr lang="en-US" sz="2200" dirty="0"/>
              <a:t>   Feedback (Optional if Implicit/Reverse HBF)</a:t>
            </a:r>
          </a:p>
          <a:p>
            <a:pPr marL="457200" lvl="1" indent="0" algn="just"/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Y/N/A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7561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Do you agree: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To define Hybrid Beamforming as described in “11-17-1534-00-00ay-Comment Resolution on CIDs for Hybrid Beamforming - HBF Introduction” in the 802.11ay specification ? The document starts  the resolution on CIDs (</a:t>
            </a:r>
            <a:r>
              <a:rPr lang="en-GB" dirty="0"/>
              <a:t>277, 435, 500, 547</a:t>
            </a:r>
            <a:r>
              <a:rPr lang="en-US" dirty="0"/>
              <a:t>).</a:t>
            </a:r>
          </a:p>
          <a:p>
            <a:pPr lvl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Y/N/A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09178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78587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parameters [5][6]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1"/>
            <a:ext cx="7770813" cy="3276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Channel bandwidth 2.64 GHz, center frequency 60.48 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Channel model: Scenario: CR, Sub-scenario: STA-AP. STA is placed at a plane 2m below AP  in the cubicle 1. Random rotation around z-axis between STA/AP.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For SU-MIMO configuration #2,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TX/RX analog beamforming for both polarizations are based on the LOS direction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Each PAA has 2x8 elements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2x2 channel, 1 PAA with dual polarization, on each side, support up to 2 layers theoretically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For SU-MIMO configuration #4,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TX/RX analog beamforming for both polarizations of  PAA#</a:t>
            </a:r>
            <a:r>
              <a:rPr lang="en-US" sz="1400" i="1" dirty="0"/>
              <a:t>i</a:t>
            </a:r>
            <a:r>
              <a:rPr lang="en-US" sz="1400" dirty="0"/>
              <a:t> are based on the LOS direction between TX PAA#</a:t>
            </a:r>
            <a:r>
              <a:rPr lang="en-US" sz="1400" i="1" dirty="0"/>
              <a:t>i </a:t>
            </a:r>
            <a:r>
              <a:rPr lang="en-US" sz="1400" dirty="0"/>
              <a:t>↔ RX PAA#</a:t>
            </a:r>
            <a:r>
              <a:rPr lang="en-US" sz="1400" i="1" dirty="0"/>
              <a:t>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Each PAA has 2x8 elements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2x2 channel, 1 PAA with dual polarization, on each side, support up to 4 layers theoretically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Distance between center of PAAs 10cm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75216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306299" y="1771577"/>
            <a:ext cx="1724177" cy="231991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>
                <a:solidFill>
                  <a:schemeClr val="tx1"/>
                </a:solidFill>
              </a:rPr>
              <a:t>Coded bits 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030476" y="1771577"/>
            <a:ext cx="1724177" cy="231991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Coded bits 2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5596691" y="1771577"/>
            <a:ext cx="1724177" cy="231991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Coded bits 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95256" y="1701816"/>
            <a:ext cx="518891" cy="2797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1306299" y="2272748"/>
            <a:ext cx="1724177" cy="231991"/>
          </a:xfrm>
          <a:prstGeom prst="rect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>
                <a:solidFill>
                  <a:schemeClr val="tx1"/>
                </a:solidFill>
              </a:rPr>
              <a:t>Coded symbols 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030476" y="2272748"/>
            <a:ext cx="1724177" cy="231991"/>
          </a:xfrm>
          <a:prstGeom prst="rect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Coded symbols 2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5596691" y="2272748"/>
            <a:ext cx="1724177" cy="231991"/>
          </a:xfrm>
          <a:prstGeom prst="rect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Coded symbols 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895256" y="2202987"/>
            <a:ext cx="518891" cy="2797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22" name="Parallelogram 21"/>
          <p:cNvSpPr/>
          <p:nvPr/>
        </p:nvSpPr>
        <p:spPr>
          <a:xfrm flipH="1">
            <a:off x="3151951" y="3551875"/>
            <a:ext cx="1073198" cy="646323"/>
          </a:xfrm>
          <a:prstGeom prst="parallelogram">
            <a:avLst>
              <a:gd name="adj" fmla="val 10567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5665714" y="4328292"/>
            <a:ext cx="75133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883286" y="4509201"/>
            <a:ext cx="70781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6092156" y="4690108"/>
            <a:ext cx="67300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6266213" y="4871015"/>
            <a:ext cx="67300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952780" y="4341073"/>
            <a:ext cx="118281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7170352" y="4518788"/>
            <a:ext cx="965240" cy="319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7379222" y="4702889"/>
            <a:ext cx="75637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7553280" y="4883796"/>
            <a:ext cx="58231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2821723" y="5360809"/>
            <a:ext cx="557508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2730935" y="5186282"/>
            <a:ext cx="557508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3" name="Rectangle 42"/>
          <p:cNvSpPr/>
          <p:nvPr/>
        </p:nvSpPr>
        <p:spPr>
          <a:xfrm>
            <a:off x="4807444" y="3405237"/>
            <a:ext cx="313303" cy="18461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IFFT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678255" y="3405237"/>
            <a:ext cx="65786" cy="1846111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184149" y="3405237"/>
            <a:ext cx="65786" cy="184611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46" name="Straight Arrow Connector 45"/>
          <p:cNvCxnSpPr>
            <a:stCxn id="45" idx="3"/>
            <a:endCxn id="43" idx="1"/>
          </p:cNvCxnSpPr>
          <p:nvPr/>
        </p:nvCxnSpPr>
        <p:spPr>
          <a:xfrm>
            <a:off x="4249936" y="4328292"/>
            <a:ext cx="55750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7" name="Straight Arrow Connector 46"/>
          <p:cNvCxnSpPr>
            <a:stCxn id="43" idx="3"/>
            <a:endCxn id="44" idx="1"/>
          </p:cNvCxnSpPr>
          <p:nvPr/>
        </p:nvCxnSpPr>
        <p:spPr>
          <a:xfrm>
            <a:off x="5120747" y="4328292"/>
            <a:ext cx="55750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8" name="Rectangle 47"/>
          <p:cNvSpPr/>
          <p:nvPr/>
        </p:nvSpPr>
        <p:spPr>
          <a:xfrm>
            <a:off x="4981501" y="3586144"/>
            <a:ext cx="313303" cy="18461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IFFT</a:t>
            </a:r>
          </a:p>
        </p:txBody>
      </p:sp>
      <p:sp>
        <p:nvSpPr>
          <p:cNvPr id="49" name="Rectangle 48"/>
          <p:cNvSpPr/>
          <p:nvPr/>
        </p:nvSpPr>
        <p:spPr>
          <a:xfrm>
            <a:off x="5852312" y="3586144"/>
            <a:ext cx="65786" cy="1846111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358208" y="3586144"/>
            <a:ext cx="65786" cy="184611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51" name="Straight Arrow Connector 50"/>
          <p:cNvCxnSpPr>
            <a:stCxn id="50" idx="3"/>
            <a:endCxn id="48" idx="1"/>
          </p:cNvCxnSpPr>
          <p:nvPr/>
        </p:nvCxnSpPr>
        <p:spPr>
          <a:xfrm>
            <a:off x="4423993" y="4509201"/>
            <a:ext cx="55750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2" name="Straight Arrow Connector 51"/>
          <p:cNvCxnSpPr>
            <a:stCxn id="48" idx="3"/>
            <a:endCxn id="49" idx="1"/>
          </p:cNvCxnSpPr>
          <p:nvPr/>
        </p:nvCxnSpPr>
        <p:spPr>
          <a:xfrm>
            <a:off x="5294804" y="4509201"/>
            <a:ext cx="55750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53" name="Rectangle 52"/>
          <p:cNvSpPr/>
          <p:nvPr/>
        </p:nvSpPr>
        <p:spPr>
          <a:xfrm>
            <a:off x="5155558" y="3767053"/>
            <a:ext cx="313303" cy="18461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IFFT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026370" y="3767053"/>
            <a:ext cx="65786" cy="1846111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4532266" y="3767053"/>
            <a:ext cx="65786" cy="184611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56" name="Straight Arrow Connector 55"/>
          <p:cNvCxnSpPr>
            <a:stCxn id="55" idx="3"/>
            <a:endCxn id="53" idx="1"/>
          </p:cNvCxnSpPr>
          <p:nvPr/>
        </p:nvCxnSpPr>
        <p:spPr>
          <a:xfrm>
            <a:off x="4598050" y="4690108"/>
            <a:ext cx="55750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7" name="Straight Arrow Connector 56"/>
          <p:cNvCxnSpPr>
            <a:stCxn id="53" idx="3"/>
            <a:endCxn id="54" idx="1"/>
          </p:cNvCxnSpPr>
          <p:nvPr/>
        </p:nvCxnSpPr>
        <p:spPr>
          <a:xfrm>
            <a:off x="5468863" y="4690108"/>
            <a:ext cx="55750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58" name="Rectangle 57"/>
          <p:cNvSpPr/>
          <p:nvPr/>
        </p:nvSpPr>
        <p:spPr>
          <a:xfrm>
            <a:off x="5329617" y="3947960"/>
            <a:ext cx="313303" cy="18461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IFFT</a:t>
            </a:r>
          </a:p>
        </p:txBody>
      </p:sp>
      <p:sp>
        <p:nvSpPr>
          <p:cNvPr id="59" name="Rectangle 58"/>
          <p:cNvSpPr/>
          <p:nvPr/>
        </p:nvSpPr>
        <p:spPr>
          <a:xfrm>
            <a:off x="6200428" y="3947960"/>
            <a:ext cx="65786" cy="1846111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706323" y="3947960"/>
            <a:ext cx="65786" cy="184611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61" name="Straight Arrow Connector 60"/>
          <p:cNvCxnSpPr>
            <a:stCxn id="60" idx="3"/>
            <a:endCxn id="58" idx="1"/>
          </p:cNvCxnSpPr>
          <p:nvPr/>
        </p:nvCxnSpPr>
        <p:spPr>
          <a:xfrm>
            <a:off x="4772109" y="4871015"/>
            <a:ext cx="55750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2" name="Straight Arrow Connector 61"/>
          <p:cNvCxnSpPr>
            <a:stCxn id="58" idx="3"/>
          </p:cNvCxnSpPr>
          <p:nvPr/>
        </p:nvCxnSpPr>
        <p:spPr>
          <a:xfrm>
            <a:off x="5642921" y="4871015"/>
            <a:ext cx="55750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3632830" y="3597467"/>
            <a:ext cx="557508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3784524" y="3781978"/>
            <a:ext cx="557508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3980946" y="3959281"/>
            <a:ext cx="557508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155004" y="4140190"/>
            <a:ext cx="557508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67" name="TextBox 66"/>
          <p:cNvSpPr txBox="1"/>
          <p:nvPr/>
        </p:nvSpPr>
        <p:spPr>
          <a:xfrm>
            <a:off x="2409901" y="3073063"/>
            <a:ext cx="744115" cy="3385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600" dirty="0"/>
              <a:t>Layers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800994" y="3043886"/>
            <a:ext cx="848309" cy="3385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600" dirty="0"/>
              <a:t>Streams</a:t>
            </a:r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3623066" y="3478009"/>
            <a:ext cx="557508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3774758" y="3662521"/>
            <a:ext cx="557508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3971181" y="3839825"/>
            <a:ext cx="557508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4145240" y="4020732"/>
            <a:ext cx="557508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3615425" y="5179511"/>
            <a:ext cx="557508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3767117" y="5364023"/>
            <a:ext cx="557508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3963539" y="5541325"/>
            <a:ext cx="557508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4137598" y="5722234"/>
            <a:ext cx="557508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2687437" y="3594253"/>
            <a:ext cx="557508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2839129" y="3778765"/>
            <a:ext cx="557508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2677673" y="3474796"/>
            <a:ext cx="557508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2829365" y="3659307"/>
            <a:ext cx="557508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82" name="Parallelogram 81"/>
          <p:cNvSpPr/>
          <p:nvPr/>
        </p:nvSpPr>
        <p:spPr>
          <a:xfrm flipH="1">
            <a:off x="3142187" y="3432417"/>
            <a:ext cx="1073198" cy="646323"/>
          </a:xfrm>
          <a:prstGeom prst="parallelogram">
            <a:avLst>
              <a:gd name="adj" fmla="val 10567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3" name="Parallelogram 82"/>
          <p:cNvSpPr/>
          <p:nvPr/>
        </p:nvSpPr>
        <p:spPr>
          <a:xfrm flipH="1">
            <a:off x="3134544" y="5133919"/>
            <a:ext cx="1073198" cy="646323"/>
          </a:xfrm>
          <a:prstGeom prst="parallelogram">
            <a:avLst>
              <a:gd name="adj" fmla="val 10567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2665149" y="3405237"/>
            <a:ext cx="65786" cy="1846111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2839208" y="3586144"/>
            <a:ext cx="65786" cy="1846111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6411567" y="4238209"/>
            <a:ext cx="631377" cy="2085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p/s</a:t>
            </a:r>
          </a:p>
        </p:txBody>
      </p:sp>
      <p:sp>
        <p:nvSpPr>
          <p:cNvPr id="91" name="Rectangle 90"/>
          <p:cNvSpPr/>
          <p:nvPr/>
        </p:nvSpPr>
        <p:spPr>
          <a:xfrm>
            <a:off x="6585625" y="4419116"/>
            <a:ext cx="631377" cy="2085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p/s</a:t>
            </a:r>
          </a:p>
        </p:txBody>
      </p:sp>
      <p:sp>
        <p:nvSpPr>
          <p:cNvPr id="92" name="Rectangle 91"/>
          <p:cNvSpPr/>
          <p:nvPr/>
        </p:nvSpPr>
        <p:spPr>
          <a:xfrm>
            <a:off x="6759682" y="4600023"/>
            <a:ext cx="631377" cy="2085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p/s</a:t>
            </a:r>
          </a:p>
        </p:txBody>
      </p:sp>
      <p:sp>
        <p:nvSpPr>
          <p:cNvPr id="93" name="Rectangle 92"/>
          <p:cNvSpPr/>
          <p:nvPr/>
        </p:nvSpPr>
        <p:spPr>
          <a:xfrm>
            <a:off x="6933741" y="4780932"/>
            <a:ext cx="631377" cy="2085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p/s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665714" y="5856551"/>
            <a:ext cx="926857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600" dirty="0"/>
              <a:t>OFDM</a:t>
            </a:r>
          </a:p>
          <a:p>
            <a:pPr algn="ctr"/>
            <a:r>
              <a:rPr lang="en-US" sz="1600" dirty="0"/>
              <a:t>Symbols</a:t>
            </a:r>
          </a:p>
        </p:txBody>
      </p:sp>
      <p:cxnSp>
        <p:nvCxnSpPr>
          <p:cNvPr id="108" name="Straight Arrow Connector 107"/>
          <p:cNvCxnSpPr/>
          <p:nvPr/>
        </p:nvCxnSpPr>
        <p:spPr>
          <a:xfrm>
            <a:off x="6057345" y="4690108"/>
            <a:ext cx="70781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09" name="Straight Arrow Connector 108"/>
          <p:cNvCxnSpPr/>
          <p:nvPr/>
        </p:nvCxnSpPr>
        <p:spPr>
          <a:xfrm>
            <a:off x="6266213" y="4871015"/>
            <a:ext cx="67300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13" name="Rectangle 112"/>
          <p:cNvSpPr/>
          <p:nvPr/>
        </p:nvSpPr>
        <p:spPr>
          <a:xfrm>
            <a:off x="6585625" y="4419116"/>
            <a:ext cx="631377" cy="2085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p/s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6759682" y="4600023"/>
            <a:ext cx="631377" cy="2085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p/s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6933741" y="4780932"/>
            <a:ext cx="631377" cy="2085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p/s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3254631" y="5785490"/>
            <a:ext cx="1034257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600" dirty="0"/>
              <a:t>Baseband </a:t>
            </a:r>
          </a:p>
          <a:p>
            <a:r>
              <a:rPr lang="en-US" sz="1600" dirty="0"/>
              <a:t>precoding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7567431" y="4958960"/>
            <a:ext cx="880369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600" dirty="0"/>
              <a:t>Antenna</a:t>
            </a:r>
          </a:p>
          <a:p>
            <a:pPr algn="ctr"/>
            <a:r>
              <a:rPr lang="en-US" sz="1600" dirty="0"/>
              <a:t>ports</a:t>
            </a:r>
          </a:p>
        </p:txBody>
      </p:sp>
      <p:cxnSp>
        <p:nvCxnSpPr>
          <p:cNvPr id="139" name="Straight Arrow Connector 138"/>
          <p:cNvCxnSpPr/>
          <p:nvPr/>
        </p:nvCxnSpPr>
        <p:spPr bwMode="auto">
          <a:xfrm>
            <a:off x="1382367" y="2503419"/>
            <a:ext cx="0" cy="96202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/>
          <p:nvPr/>
        </p:nvCxnSpPr>
        <p:spPr bwMode="auto">
          <a:xfrm>
            <a:off x="1410942" y="3474796"/>
            <a:ext cx="1234752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7" name="Straight Arrow Connector 146"/>
          <p:cNvCxnSpPr/>
          <p:nvPr/>
        </p:nvCxnSpPr>
        <p:spPr bwMode="auto">
          <a:xfrm>
            <a:off x="1534767" y="3655554"/>
            <a:ext cx="130265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8" name="Straight Arrow Connector 147"/>
          <p:cNvCxnSpPr/>
          <p:nvPr/>
        </p:nvCxnSpPr>
        <p:spPr bwMode="auto">
          <a:xfrm>
            <a:off x="1534767" y="2512944"/>
            <a:ext cx="0" cy="114300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/>
          <p:nvPr/>
        </p:nvCxnSpPr>
        <p:spPr bwMode="auto">
          <a:xfrm>
            <a:off x="1706217" y="2520011"/>
            <a:ext cx="0" cy="105973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6" name="Straight Arrow Connector 155"/>
          <p:cNvCxnSpPr/>
          <p:nvPr/>
        </p:nvCxnSpPr>
        <p:spPr bwMode="auto">
          <a:xfrm>
            <a:off x="1696692" y="3589097"/>
            <a:ext cx="9525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0" name="Straight Arrow Connector 159"/>
          <p:cNvCxnSpPr/>
          <p:nvPr/>
        </p:nvCxnSpPr>
        <p:spPr bwMode="auto">
          <a:xfrm>
            <a:off x="1858617" y="3797035"/>
            <a:ext cx="98455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1" name="Straight Arrow Connector 160"/>
          <p:cNvCxnSpPr/>
          <p:nvPr/>
        </p:nvCxnSpPr>
        <p:spPr bwMode="auto">
          <a:xfrm>
            <a:off x="1849297" y="2522079"/>
            <a:ext cx="0" cy="127674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1782096" y="235007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65" name="Right Arrow 164"/>
          <p:cNvSpPr/>
          <p:nvPr/>
        </p:nvSpPr>
        <p:spPr bwMode="auto">
          <a:xfrm rot="5400000">
            <a:off x="2109894" y="2038360"/>
            <a:ext cx="152400" cy="23083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6" name="Right Arrow 165"/>
          <p:cNvSpPr/>
          <p:nvPr/>
        </p:nvSpPr>
        <p:spPr bwMode="auto">
          <a:xfrm rot="5400000">
            <a:off x="3854255" y="2036117"/>
            <a:ext cx="152400" cy="23083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7" name="Right Arrow 166"/>
          <p:cNvSpPr/>
          <p:nvPr/>
        </p:nvSpPr>
        <p:spPr bwMode="auto">
          <a:xfrm rot="5400000">
            <a:off x="6489432" y="2022742"/>
            <a:ext cx="152400" cy="23083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61388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Frequency Response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600200"/>
            <a:ext cx="6097301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498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469900"/>
            <a:ext cx="7770813" cy="1065213"/>
          </a:xfrm>
        </p:spPr>
        <p:txBody>
          <a:bodyPr/>
          <a:lstStyle/>
          <a:p>
            <a:r>
              <a:rPr lang="en-US" dirty="0"/>
              <a:t>Hybrid Beamforming in 802.11ay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04875"/>
            <a:ext cx="8640960" cy="17716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Hybrid beamforming has been proposed in 802.11ay to enable transmission of multiple streams for SU and MU-MIMO [1].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It combines baseband beamforming with analog beamforming to improve performance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It requires the transmitter architecture to allow for digital baseband Beamforming  </a:t>
            </a:r>
          </a:p>
          <a:p>
            <a:pPr marL="0" indent="0"/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8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995551" y="3272169"/>
            <a:ext cx="3600400" cy="259328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82718" y="5883766"/>
            <a:ext cx="3613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Hybrid Beamforming Architecture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2526" y="3079929"/>
            <a:ext cx="3028125" cy="269495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046383" y="5872836"/>
            <a:ext cx="3600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Analog Beamforming Architecture</a:t>
            </a:r>
          </a:p>
        </p:txBody>
      </p:sp>
    </p:spTree>
    <p:extLst>
      <p:ext uri="{BB962C8B-B14F-4D97-AF65-F5344CB8AC3E}">
        <p14:creationId xmlns:p14="http://schemas.microsoft.com/office/powerpoint/2010/main" val="1094244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/>
              <a:t>Simulation 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592" y="1676400"/>
            <a:ext cx="5539408" cy="455212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Based on 11ay OFDM PHY [1]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800" dirty="0"/>
              <a:t>Channel bandwidth 2.64 GHz (512 DFT size)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Spatial and frequency mapping is given in the appendix</a:t>
            </a:r>
            <a:endParaRPr lang="en-US" sz="20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Modulation and coding is the same for all streams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MMSE receiver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Conference room (CR) scenario in 11ay/ad channel model [5]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800" dirty="0"/>
              <a:t>Subscenario: STA-AP</a:t>
            </a:r>
            <a:endParaRPr lang="en-US" sz="18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Detailed assumptions can be found in the appendix</a:t>
            </a:r>
          </a:p>
          <a:p>
            <a:pPr marL="0" indent="0"/>
            <a:endParaRPr lang="en-US" sz="1600" b="0" dirty="0"/>
          </a:p>
          <a:p>
            <a:pPr marL="287338" indent="-287338"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Rectangle 113"/>
          <p:cNvSpPr>
            <a:spLocks noChangeArrowheads="1"/>
          </p:cNvSpPr>
          <p:nvPr/>
        </p:nvSpPr>
        <p:spPr bwMode="auto">
          <a:xfrm flipV="1">
            <a:off x="9967259" y="2550"/>
            <a:ext cx="414067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6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4</a:t>
            </a:r>
          </a:p>
        </p:txBody>
      </p:sp>
      <p:pic>
        <p:nvPicPr>
          <p:cNvPr id="10" name="Picture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1828800"/>
            <a:ext cx="2472497" cy="3556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861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Baseband Beamforming Methods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0" y="1905000"/>
            <a:ext cx="7694613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b="0" dirty="0"/>
              <a:t>No Beamforming:</a:t>
            </a:r>
          </a:p>
          <a:p>
            <a:pPr marL="747713" lvl="1" indent="-290513" algn="just">
              <a:buFont typeface="Arial" panose="020B0604020202020204" pitchFamily="34" charset="0"/>
              <a:buChar char="•"/>
            </a:pPr>
            <a:r>
              <a:rPr lang="en-US" sz="1800" dirty="0"/>
              <a:t>Baseband precoder is set to identity, i.e. only analog beams used and N</a:t>
            </a:r>
            <a:r>
              <a:rPr lang="en-US" sz="1800" baseline="-25000" dirty="0"/>
              <a:t>ss </a:t>
            </a:r>
            <a:r>
              <a:rPr lang="en-US" sz="1800" dirty="0"/>
              <a:t>columns of identity matrix as Beamforming matrix cross all antennas</a:t>
            </a:r>
            <a:endParaRPr lang="en-US" sz="1800" b="0" dirty="0"/>
          </a:p>
          <a:p>
            <a:pPr marL="747713" lvl="1" indent="-290513" algn="just">
              <a:buFont typeface="Arial" panose="020B0604020202020204" pitchFamily="34" charset="0"/>
              <a:buChar char="•"/>
            </a:pPr>
            <a:r>
              <a:rPr lang="en-US" sz="1800" b="0" dirty="0"/>
              <a:t>No channel knowledge needed at transmitter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b="0" dirty="0"/>
              <a:t>Closed loop with Ideal Feedback: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b="0" dirty="0"/>
              <a:t>Use SVD-based Beamforming in the frequency domain for each </a:t>
            </a:r>
            <a:r>
              <a:rPr lang="en-US" sz="1800" dirty="0"/>
              <a:t>subcarrier, i.e., per-tone BB Beamforming (no water filling)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b="0" dirty="0"/>
              <a:t>Full Channel State Information (CSI) knowledge at transmitter </a:t>
            </a:r>
          </a:p>
          <a:p>
            <a:pPr marL="0" indent="0" algn="just"/>
            <a:br>
              <a:rPr lang="pl-PL" sz="2000" dirty="0"/>
            </a:br>
            <a:endParaRPr lang="en-US" sz="2000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 algn="just"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4303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Simulated SU-MIMO Configurations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327031"/>
            <a:ext cx="8991601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Beamforming</a:t>
            </a:r>
            <a:r>
              <a:rPr lang="en-US" sz="2000" dirty="0"/>
              <a:t> implemented in all configurations</a:t>
            </a:r>
          </a:p>
          <a:p>
            <a:pPr marL="744538" lvl="1" indent="-287338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Analog beamforming: Using phase shifter at each antenna to align Tx and Rx beams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Digital beamforming</a:t>
            </a:r>
            <a:r>
              <a:rPr lang="en-US" sz="1800" dirty="0"/>
              <a:t>: Spatial </a:t>
            </a:r>
            <a:r>
              <a:rPr lang="en-US" sz="1800" dirty="0">
                <a:solidFill>
                  <a:schemeClr val="tx1"/>
                </a:solidFill>
              </a:rPr>
              <a:t>streams are </a:t>
            </a:r>
            <a:r>
              <a:rPr lang="en-US" sz="1800" dirty="0"/>
              <a:t>precoded (as described in slide “Baseband Beamforming Methods”) and distributed to </a:t>
            </a:r>
            <a:r>
              <a:rPr lang="en-US" sz="1800" dirty="0">
                <a:solidFill>
                  <a:schemeClr val="tx1"/>
                </a:solidFill>
              </a:rPr>
              <a:t>all </a:t>
            </a:r>
            <a:r>
              <a:rPr lang="en-US" sz="1800" dirty="0"/>
              <a:t>antennas</a:t>
            </a:r>
          </a:p>
          <a:p>
            <a:pPr marL="0" indent="0"/>
            <a:endParaRPr lang="en-US" sz="11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Simulate Configuration #2 and #4 of the SU-MIMO configurations </a:t>
            </a:r>
            <a:r>
              <a:rPr lang="en-US" sz="2000" dirty="0">
                <a:solidFill>
                  <a:schemeClr val="tx1"/>
                </a:solidFill>
              </a:rPr>
              <a:t>[5]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873625" y="3503986"/>
            <a:ext cx="3432175" cy="5490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lvl="1" indent="0" algn="ctr"/>
            <a:r>
              <a:rPr lang="en-US" sz="1600" kern="0" dirty="0"/>
              <a:t>#4: 4x4 channel, 2 PAAs with dual polarization on each side</a:t>
            </a:r>
            <a:endParaRPr lang="en-US" sz="1800" kern="0" dirty="0"/>
          </a:p>
          <a:p>
            <a:pPr lvl="1" algn="ctr">
              <a:buFont typeface="Arial" panose="020B0604020202020204" pitchFamily="34" charset="0"/>
              <a:buChar char="•"/>
            </a:pPr>
            <a:endParaRPr lang="en-US" sz="1800" kern="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3108" y="4343400"/>
            <a:ext cx="4463981" cy="206980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0262" y="4114800"/>
            <a:ext cx="3377477" cy="2219136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381000" y="3536037"/>
            <a:ext cx="3432175" cy="5490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lvl="1" indent="0" algn="ctr"/>
            <a:r>
              <a:rPr lang="en-US" sz="1600" kern="0" dirty="0"/>
              <a:t>#2: 2x2 channel, 1 PAA with dual polarization on each side</a:t>
            </a:r>
            <a:endParaRPr lang="en-US" sz="1800" kern="0" dirty="0"/>
          </a:p>
          <a:p>
            <a:pPr lvl="1" algn="ctr">
              <a:buFont typeface="Arial" panose="020B0604020202020204" pitchFamily="34" charset="0"/>
              <a:buChar char="•"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607487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Balanced: Conf #2, 2 Layers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1CD163DD-D5E7-41DA-95F2-71530C24F8C3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5482808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For a balanced setup, i.e., 2x2 MIMO and 2 layers, BB Beamforming does not offer significant improvement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6750" y="1378000"/>
            <a:ext cx="5470500" cy="410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64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956" y="1339799"/>
            <a:ext cx="5470500" cy="4102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Unbalanced: Conf #4, 2 Layers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1CD163DD-D5E7-41DA-95F2-71530C24F8C3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Right Arrow 6"/>
          <p:cNvSpPr/>
          <p:nvPr/>
        </p:nvSpPr>
        <p:spPr bwMode="auto">
          <a:xfrm>
            <a:off x="3975652" y="2633883"/>
            <a:ext cx="559764" cy="74024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ight Arrow 9"/>
          <p:cNvSpPr/>
          <p:nvPr/>
        </p:nvSpPr>
        <p:spPr bwMode="auto">
          <a:xfrm>
            <a:off x="4914564" y="3292349"/>
            <a:ext cx="558659" cy="5465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ight Arrow 10"/>
          <p:cNvSpPr/>
          <p:nvPr/>
        </p:nvSpPr>
        <p:spPr bwMode="auto">
          <a:xfrm>
            <a:off x="6013564" y="3659271"/>
            <a:ext cx="436932" cy="70846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21808" y="2911363"/>
            <a:ext cx="816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~2 dB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526807" y="2249135"/>
            <a:ext cx="10086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~1.5 dB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13586" y="3257378"/>
            <a:ext cx="10086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~1.5 dB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77850" y="5441799"/>
            <a:ext cx="792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For an unbalanced setup, i.e., 4x4 MIMO and 2 layers, BB Beamforming improves the PER performance by 1.5-2 dB.</a:t>
            </a:r>
          </a:p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902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06" y="1994585"/>
            <a:ext cx="8991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Performance trends  of </a:t>
            </a:r>
            <a:r>
              <a:rPr lang="en-US" b="0" dirty="0">
                <a:solidFill>
                  <a:schemeClr val="tx1"/>
                </a:solidFill>
              </a:rPr>
              <a:t>Hybrid Beamforming </a:t>
            </a:r>
            <a:r>
              <a:rPr lang="en-US" b="0" dirty="0"/>
              <a:t>with an EDMG OFDM Mode PPDU are similar to that of an EDMG SC Mode PPDU [2][3]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Note that feedback required may be different for SC vs OFDM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Single precoder per subcarrier in EDMG OFDM Mode PPDU (1 ≤ N ≤ number of subcarriers) 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Single precoder across bandwidth (N = 1), multiple precoders per tap in </a:t>
            </a:r>
            <a:r>
              <a:rPr lang="en-US" b="0" dirty="0"/>
              <a:t>EDMG SC Mode PPDU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Need to define hybrid Beamforming in specification to accommodate both modes.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7064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F20221-9408-4115-AC9E-C3DE7E2CD5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2B31C7B-517C-41D4-A3EE-AA1EECA09F7A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E19DD93-00A7-4286-BFB0-F5DC306FED8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2077</Words>
  <Application>Microsoft Office PowerPoint</Application>
  <PresentationFormat>On-screen Show (4:3)</PresentationFormat>
  <Paragraphs>284</Paragraphs>
  <Slides>27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 Unicode MS</vt:lpstr>
      <vt:lpstr>MS Gothic</vt:lpstr>
      <vt:lpstr>Arial</vt:lpstr>
      <vt:lpstr>Cambria Math</vt:lpstr>
      <vt:lpstr>Times New Roman</vt:lpstr>
      <vt:lpstr>Office Theme</vt:lpstr>
      <vt:lpstr>Document</vt:lpstr>
      <vt:lpstr>Hybrid Beamforming for SC and OFDM Transmission in 11ay</vt:lpstr>
      <vt:lpstr>Introduction</vt:lpstr>
      <vt:lpstr>Hybrid Beamforming in 802.11ay</vt:lpstr>
      <vt:lpstr>Simulation Assumptions</vt:lpstr>
      <vt:lpstr>Baseband Beamforming Methods</vt:lpstr>
      <vt:lpstr>Simulated SU-MIMO Configurations</vt:lpstr>
      <vt:lpstr>Balanced: Conf #2, 2 Layers</vt:lpstr>
      <vt:lpstr>Unbalanced: Conf #4, 2 Layers</vt:lpstr>
      <vt:lpstr>Observations</vt:lpstr>
      <vt:lpstr>Protocol Definition</vt:lpstr>
      <vt:lpstr>Hybrid Beamforming for SC and OFDM Modes</vt:lpstr>
      <vt:lpstr>Capability Setting</vt:lpstr>
      <vt:lpstr>Proposed HBF Protocol Overview</vt:lpstr>
      <vt:lpstr>HBF Protocol Overview</vt:lpstr>
      <vt:lpstr>HBF Protocol Details</vt:lpstr>
      <vt:lpstr>Announcement Phase</vt:lpstr>
      <vt:lpstr>Sounding Phase</vt:lpstr>
      <vt:lpstr>Feedback Phase</vt:lpstr>
      <vt:lpstr>HBF Transmission</vt:lpstr>
      <vt:lpstr>Conclusion</vt:lpstr>
      <vt:lpstr>References</vt:lpstr>
      <vt:lpstr>Straw Poll</vt:lpstr>
      <vt:lpstr>Straw Poll</vt:lpstr>
      <vt:lpstr>Appendix</vt:lpstr>
      <vt:lpstr>Channel parameters [5][6]</vt:lpstr>
      <vt:lpstr>Mapping</vt:lpstr>
      <vt:lpstr>Channel Frequency Response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2017-07-07T16:52:38Z</dcterms:created>
  <dcterms:modified xsi:type="dcterms:W3CDTF">2017-09-26T17:32:19Z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