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69" r:id="rId2"/>
    <p:sldId id="1991" r:id="rId3"/>
    <p:sldId id="1101" r:id="rId4"/>
    <p:sldId id="1581" r:id="rId5"/>
    <p:sldId id="1981" r:id="rId6"/>
    <p:sldId id="1657" r:id="rId7"/>
    <p:sldId id="1895" r:id="rId8"/>
    <p:sldId id="1684" r:id="rId9"/>
    <p:sldId id="1685" r:id="rId10"/>
    <p:sldId id="1686" r:id="rId11"/>
    <p:sldId id="1687" r:id="rId12"/>
    <p:sldId id="1745" r:id="rId13"/>
    <p:sldId id="1746" r:id="rId14"/>
    <p:sldId id="1747" r:id="rId15"/>
    <p:sldId id="1769" r:id="rId16"/>
    <p:sldId id="1786" r:id="rId17"/>
    <p:sldId id="1773" r:id="rId18"/>
    <p:sldId id="1894" r:id="rId19"/>
    <p:sldId id="1896" r:id="rId20"/>
    <p:sldId id="1965" r:id="rId21"/>
    <p:sldId id="1967" r:id="rId22"/>
    <p:sldId id="1968" r:id="rId23"/>
    <p:sldId id="1969" r:id="rId24"/>
    <p:sldId id="1689" r:id="rId25"/>
    <p:sldId id="1691" r:id="rId26"/>
    <p:sldId id="1692" r:id="rId27"/>
    <p:sldId id="1694" r:id="rId28"/>
    <p:sldId id="1695" r:id="rId29"/>
    <p:sldId id="1696" r:id="rId30"/>
    <p:sldId id="1697" r:id="rId31"/>
    <p:sldId id="1716" r:id="rId32"/>
    <p:sldId id="1717" r:id="rId33"/>
    <p:sldId id="1718" r:id="rId34"/>
    <p:sldId id="1851" r:id="rId35"/>
    <p:sldId id="1864" r:id="rId36"/>
    <p:sldId id="1945" r:id="rId37"/>
    <p:sldId id="1946" r:id="rId38"/>
    <p:sldId id="1688" r:id="rId39"/>
    <p:sldId id="1702" r:id="rId40"/>
    <p:sldId id="1703" r:id="rId41"/>
    <p:sldId id="1704" r:id="rId42"/>
    <p:sldId id="1978" r:id="rId43"/>
    <p:sldId id="1705" r:id="rId44"/>
    <p:sldId id="1706" r:id="rId45"/>
    <p:sldId id="1707" r:id="rId46"/>
    <p:sldId id="1708" r:id="rId47"/>
    <p:sldId id="1709" r:id="rId48"/>
    <p:sldId id="1710" r:id="rId49"/>
    <p:sldId id="1790" r:id="rId50"/>
    <p:sldId id="1698" r:id="rId51"/>
    <p:sldId id="1699" r:id="rId52"/>
    <p:sldId id="1700" r:id="rId53"/>
    <p:sldId id="1701" r:id="rId54"/>
    <p:sldId id="1711" r:id="rId55"/>
    <p:sldId id="1712" r:id="rId56"/>
    <p:sldId id="1713" r:id="rId57"/>
    <p:sldId id="1679" r:id="rId58"/>
    <p:sldId id="1583" r:id="rId59"/>
    <p:sldId id="1629" r:id="rId6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84" autoAdjust="0"/>
    <p:restoredTop sz="94660" autoAdjust="0"/>
  </p:normalViewPr>
  <p:slideViewPr>
    <p:cSldViewPr>
      <p:cViewPr varScale="1">
        <p:scale>
          <a:sx n="84" d="100"/>
          <a:sy n="84" d="100"/>
        </p:scale>
        <p:origin x="1795" y="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2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802.11-17/0896r2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05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802.11-17/0896r2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05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802.11-17/1490r1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5699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Sept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612-01-0jtc-resolution-of-comments-from-n16608.docx" TargetMode="Externa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6/15-16-0768-01-0000-response-to-iso-iec-jtc-1-sc-6-60-day-ballot.pdf" TargetMode="Externa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status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for ISO/IEC JTC1/SC6 meeting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on 30 Oct 2017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18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September 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352074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802.1AC-Rev is waiting start of FDIS ballot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802.1AC-Rev D3.0 was liaised for information in Dec 2015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</a:t>
            </a:r>
            <a:r>
              <a:rPr lang="en-AU" dirty="0" smtClean="0">
                <a:solidFill>
                  <a:srgbClr val="00B050"/>
                </a:solidFill>
              </a:rPr>
              <a:t>liaised</a:t>
            </a:r>
          </a:p>
          <a:p>
            <a:pPr lvl="1"/>
            <a:r>
              <a:rPr lang="en-AU" dirty="0" smtClean="0"/>
              <a:t>802.1AC-Rev </a:t>
            </a:r>
            <a:r>
              <a:rPr lang="en-AU" dirty="0"/>
              <a:t>60-day </a:t>
            </a:r>
            <a:r>
              <a:rPr lang="en-AU" dirty="0" smtClean="0"/>
              <a:t>ballot passed on 24 May 2017 (N16647)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11/0/8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10/1/9 </a:t>
            </a:r>
            <a:r>
              <a:rPr lang="en-AU" dirty="0"/>
              <a:t>on support for submission to FDIS</a:t>
            </a:r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“no” </a:t>
            </a:r>
            <a:r>
              <a:rPr lang="en-AU" dirty="0"/>
              <a:t>with one </a:t>
            </a:r>
            <a:r>
              <a:rPr lang="en-AU" dirty="0" smtClean="0"/>
              <a:t>comment</a:t>
            </a:r>
          </a:p>
          <a:p>
            <a:pPr lvl="2"/>
            <a:r>
              <a:rPr lang="en-AU" dirty="0"/>
              <a:t>Response (N16687) was liaised in July </a:t>
            </a:r>
            <a:r>
              <a:rPr lang="en-AU" dirty="0" smtClean="0"/>
              <a:t>2017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 smtClean="0"/>
              <a:t>FDIS will start “soon”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8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802.1Qcd-2015 FDIS ballot closes 1 Dec 2017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>
                <a:solidFill>
                  <a:schemeClr val="tx2"/>
                </a:solidFill>
              </a:rPr>
              <a:t>802.1Qcd-2015 was liaised for information on 26 May </a:t>
            </a:r>
            <a:r>
              <a:rPr lang="en-AU" dirty="0" smtClean="0">
                <a:solidFill>
                  <a:schemeClr val="tx2"/>
                </a:solidFill>
              </a:rPr>
              <a:t>2015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rgbClr val="00B050"/>
                </a:solidFill>
              </a:rPr>
              <a:t>&amp; response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802.1Qcd-2015 </a:t>
            </a:r>
            <a:r>
              <a:rPr lang="en-AU" dirty="0"/>
              <a:t>passed </a:t>
            </a:r>
            <a:r>
              <a:rPr lang="en-AU" dirty="0" smtClean="0"/>
              <a:t>60-day </a:t>
            </a:r>
            <a:r>
              <a:rPr lang="en-AU" dirty="0"/>
              <a:t>pre-ballot on 23 Oct </a:t>
            </a:r>
            <a:r>
              <a:rPr lang="en-AU" dirty="0" smtClean="0"/>
              <a:t>2016 (N16496)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8/0/10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6/1/11 on </a:t>
            </a:r>
            <a:r>
              <a:rPr lang="en-AU" dirty="0"/>
              <a:t>support for submission to FDIS</a:t>
            </a:r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“no” </a:t>
            </a:r>
            <a:r>
              <a:rPr lang="en-AU" dirty="0"/>
              <a:t>with one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The response was sent in Nov 2016 (N16505)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closes 1 Dec 2017</a:t>
            </a:r>
          </a:p>
          <a:p>
            <a:pPr lvl="1"/>
            <a:r>
              <a:rPr lang="en-AU" dirty="0" smtClean="0"/>
              <a:t>Apparently the closing date was extended from 8 Sept 2017 because of a systems error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4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802d </a:t>
            </a:r>
            <a:r>
              <a:rPr lang="en-AU" dirty="0"/>
              <a:t>60-day ballot </a:t>
            </a:r>
            <a:r>
              <a:rPr lang="en-AU" dirty="0" smtClean="0"/>
              <a:t>is waiting for start of FDIS ballot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802d D1.0 (</a:t>
            </a:r>
            <a:r>
              <a:rPr lang="en-GB" dirty="0"/>
              <a:t>Overview and Architecture—Amendment: Allocation of Uniform Resource Name (URN) values in IEEE 802 </a:t>
            </a:r>
            <a:r>
              <a:rPr lang="en-GB" dirty="0" smtClean="0"/>
              <a:t>standards) </a:t>
            </a:r>
            <a:r>
              <a:rPr lang="en-AU" dirty="0" smtClean="0"/>
              <a:t>was liaised for information in Oct 2016 (see N16484)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with no response required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802.1Qd passed </a:t>
            </a:r>
            <a:r>
              <a:rPr lang="en-AU" dirty="0"/>
              <a:t>60-day pre-ballot on </a:t>
            </a:r>
            <a:r>
              <a:rPr lang="en-AU" dirty="0" smtClean="0"/>
              <a:t>15 June 2017 (N16657)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9/0/11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9/0/11 </a:t>
            </a:r>
            <a:r>
              <a:rPr lang="en-AU" dirty="0"/>
              <a:t>on support for submission to FDIS 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 smtClean="0"/>
              <a:t>FDIS </a:t>
            </a:r>
            <a:r>
              <a:rPr lang="en-AU" dirty="0"/>
              <a:t>will start “soon”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802.1AEcg 60-day ballot passed on 7 Sept 2017 and requires comment resolution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802.1AEcg D1.4 was liaised for information in Oct 2016 (N16484)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passed, </a:t>
            </a:r>
            <a:r>
              <a:rPr lang="en-AU" dirty="0" smtClean="0">
                <a:solidFill>
                  <a:schemeClr val="accent6"/>
                </a:solidFill>
              </a:rPr>
              <a:t>but comment needs resolution</a:t>
            </a:r>
          </a:p>
          <a:p>
            <a:pPr lvl="1"/>
            <a:r>
              <a:rPr lang="en-AU" dirty="0" smtClean="0"/>
              <a:t>802.1AEcg </a:t>
            </a:r>
            <a:r>
              <a:rPr lang="en-AU" dirty="0"/>
              <a:t>passed 60-day pre-ballot on </a:t>
            </a:r>
            <a:r>
              <a:rPr lang="en-AU" dirty="0" smtClean="0"/>
              <a:t>7 Sept 2017 </a:t>
            </a:r>
            <a:r>
              <a:rPr lang="en-AU" dirty="0"/>
              <a:t>(</a:t>
            </a:r>
            <a:r>
              <a:rPr lang="en-AU" dirty="0" smtClean="0"/>
              <a:t>N16707)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6/1/12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5/1/13 </a:t>
            </a:r>
            <a:r>
              <a:rPr lang="en-AU" dirty="0"/>
              <a:t>on support for submission to FDIS </a:t>
            </a:r>
            <a:endParaRPr lang="en-AU" dirty="0" smtClean="0"/>
          </a:p>
          <a:p>
            <a:pPr lvl="1"/>
            <a:r>
              <a:rPr lang="en-AU" dirty="0"/>
              <a:t>China NB voted “no” with one comment</a:t>
            </a:r>
          </a:p>
          <a:p>
            <a:pPr lvl="2"/>
            <a:r>
              <a:rPr lang="en-AU" dirty="0" smtClean="0"/>
              <a:t>802.1 WG respond soon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8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802.1CB </a:t>
            </a:r>
            <a:r>
              <a:rPr lang="en-AU" dirty="0"/>
              <a:t>will be submitted to </a:t>
            </a:r>
            <a:r>
              <a:rPr lang="en-AU" dirty="0" smtClean="0"/>
              <a:t>PSDO soon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802.1CB D2.6 was submitted in Sep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 for </a:t>
            </a:r>
            <a:r>
              <a:rPr lang="en-AU" dirty="0" smtClean="0">
                <a:solidFill>
                  <a:schemeClr val="accent2"/>
                </a:solidFill>
              </a:rPr>
              <a:t>submission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Will be sent when published</a:t>
            </a:r>
          </a:p>
          <a:p>
            <a:pPr lvl="2"/>
            <a:r>
              <a:rPr lang="en-AU" dirty="0" smtClean="0"/>
              <a:t>Publication scheduled for 28 September</a:t>
            </a:r>
          </a:p>
          <a:p>
            <a:r>
              <a:rPr lang="en-AU" dirty="0" smtClean="0"/>
              <a:t>FDIS ballot 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802.1Qci </a:t>
            </a:r>
            <a:r>
              <a:rPr lang="en-AU" dirty="0"/>
              <a:t>will be submitted to </a:t>
            </a:r>
            <a:r>
              <a:rPr lang="en-AU" dirty="0" smtClean="0"/>
              <a:t>PSDO soon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802.1Qci D2.0 was submitted in Oct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 for submission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Will </a:t>
            </a:r>
            <a:r>
              <a:rPr lang="en-AU" dirty="0"/>
              <a:t>be sent when </a:t>
            </a:r>
            <a:r>
              <a:rPr lang="en-AU" dirty="0" smtClean="0"/>
              <a:t>published</a:t>
            </a:r>
          </a:p>
          <a:p>
            <a:pPr lvl="2"/>
            <a:r>
              <a:rPr lang="en-AU" dirty="0" smtClean="0"/>
              <a:t>Was published on 31 May 2017</a:t>
            </a:r>
          </a:p>
          <a:p>
            <a:pPr lvl="2"/>
            <a:r>
              <a:rPr lang="en-AU" dirty="0" smtClean="0"/>
              <a:t>Action required by 802.1 WG to progress</a:t>
            </a:r>
          </a:p>
          <a:p>
            <a:r>
              <a:rPr lang="en-AU" dirty="0" smtClean="0"/>
              <a:t>FDIS ballot 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2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802.1Qch </a:t>
            </a:r>
            <a:r>
              <a:rPr lang="en-AU" dirty="0"/>
              <a:t>will be submitted to </a:t>
            </a:r>
            <a:r>
              <a:rPr lang="en-AU" dirty="0" smtClean="0"/>
              <a:t>PSDO soon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</a:t>
            </a:r>
            <a:r>
              <a:rPr lang="en-AU" dirty="0" smtClean="0">
                <a:solidFill>
                  <a:srgbClr val="00B050"/>
                </a:solidFill>
              </a:rPr>
              <a:t>ent</a:t>
            </a:r>
          </a:p>
          <a:p>
            <a:pPr lvl="1"/>
            <a:r>
              <a:rPr lang="en-AU" dirty="0" smtClean="0"/>
              <a:t>802.1Qch D2.0 was submitted in Nov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 for submission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Will be sent when published</a:t>
            </a:r>
          </a:p>
          <a:p>
            <a:pPr lvl="2"/>
            <a:r>
              <a:rPr lang="en-AU" dirty="0"/>
              <a:t>Was published on </a:t>
            </a:r>
            <a:r>
              <a:rPr lang="en-AU" dirty="0" smtClean="0"/>
              <a:t>28 June 2017</a:t>
            </a:r>
            <a:endParaRPr lang="en-AU" dirty="0"/>
          </a:p>
          <a:p>
            <a:pPr lvl="2"/>
            <a:r>
              <a:rPr lang="en-AU" dirty="0"/>
              <a:t>Action required by 802.1 </a:t>
            </a:r>
            <a:r>
              <a:rPr lang="en-AU" dirty="0" smtClean="0"/>
              <a:t>WG to progress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0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 </a:t>
            </a:r>
            <a:r>
              <a:rPr lang="en-GB" dirty="0"/>
              <a:t>802.1Q-2014/</a:t>
            </a:r>
            <a:r>
              <a:rPr lang="en-GB" dirty="0" err="1"/>
              <a:t>Cor</a:t>
            </a:r>
            <a:r>
              <a:rPr lang="en-GB" dirty="0"/>
              <a:t> 1-2015</a:t>
            </a:r>
            <a:r>
              <a:rPr lang="en-AU" dirty="0" smtClean="0"/>
              <a:t> is waiting for publication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90-day</a:t>
            </a:r>
            <a:r>
              <a:rPr lang="en-AU" dirty="0" smtClean="0"/>
              <a:t>  FDIS 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802.1Q-2014/</a:t>
            </a:r>
            <a:r>
              <a:rPr lang="en-AU" dirty="0" err="1" smtClean="0"/>
              <a:t>Cor</a:t>
            </a:r>
            <a:r>
              <a:rPr lang="en-AU" dirty="0" smtClean="0"/>
              <a:t> </a:t>
            </a:r>
            <a:r>
              <a:rPr lang="en-AU" dirty="0"/>
              <a:t>1-2015 </a:t>
            </a:r>
            <a:r>
              <a:rPr lang="en-AU" dirty="0" smtClean="0"/>
              <a:t>was submitted to PSDO using a special process for corrigenda</a:t>
            </a:r>
          </a:p>
          <a:p>
            <a:pPr lvl="1"/>
            <a:r>
              <a:rPr lang="en-AU" dirty="0" smtClean="0"/>
              <a:t>The ballot passed on 16 March 2017 (N16589)</a:t>
            </a:r>
          </a:p>
          <a:p>
            <a:pPr lvl="2"/>
            <a:r>
              <a:rPr lang="en-AU" dirty="0"/>
              <a:t>Do you support the need for a corrigendum to the subject ISO/IEC/IEEE International Standard? </a:t>
            </a:r>
            <a:r>
              <a:rPr lang="en-AU" dirty="0" smtClean="0"/>
              <a:t> 9/0/11</a:t>
            </a:r>
          </a:p>
          <a:p>
            <a:pPr lvl="2"/>
            <a:r>
              <a:rPr lang="en-AU" dirty="0" smtClean="0"/>
              <a:t>Do </a:t>
            </a:r>
            <a:r>
              <a:rPr lang="en-AU" dirty="0"/>
              <a:t>you approve the draft for publication? </a:t>
            </a:r>
            <a:r>
              <a:rPr lang="en-AU" dirty="0" smtClean="0"/>
              <a:t> 8/1/11</a:t>
            </a:r>
          </a:p>
          <a:p>
            <a:pPr lvl="1"/>
            <a:r>
              <a:rPr lang="en-AU" dirty="0" smtClean="0"/>
              <a:t>China NB voted “no” with an objection based on security</a:t>
            </a:r>
          </a:p>
          <a:p>
            <a:pPr lvl="2"/>
            <a:r>
              <a:rPr lang="en-AU" dirty="0"/>
              <a:t>Response (</a:t>
            </a:r>
            <a:r>
              <a:rPr lang="en-AU" dirty="0" smtClean="0"/>
              <a:t>N16687) </a:t>
            </a:r>
            <a:r>
              <a:rPr lang="en-AU" dirty="0"/>
              <a:t>was liaised in July </a:t>
            </a:r>
            <a:r>
              <a:rPr lang="en-AU" dirty="0" smtClean="0"/>
              <a:t>2017</a:t>
            </a:r>
          </a:p>
          <a:p>
            <a:pPr lvl="1"/>
            <a:r>
              <a:rPr lang="en-AU" dirty="0"/>
              <a:t>Will be published “soon”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1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802c will be submitted to PSDO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802c/D2.1 </a:t>
            </a:r>
            <a:r>
              <a:rPr lang="en-AU" dirty="0" smtClean="0"/>
              <a:t>was liaised for information in Mar 2017 (N16598)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2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 </a:t>
            </a:r>
            <a:r>
              <a:rPr lang="en-GB" dirty="0"/>
              <a:t>802.1AX-2014/Cor1 </a:t>
            </a:r>
            <a:r>
              <a:rPr lang="en-AU" dirty="0" smtClean="0"/>
              <a:t>is waiting for publication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90-day</a:t>
            </a:r>
            <a:r>
              <a:rPr lang="en-AU" dirty="0" smtClean="0"/>
              <a:t>  FDIS 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GB" dirty="0" smtClean="0"/>
              <a:t>802.1AX-2014/Cor1 </a:t>
            </a:r>
            <a:r>
              <a:rPr lang="en-AU" dirty="0" smtClean="0"/>
              <a:t>passed 90-day FDIS </a:t>
            </a:r>
            <a:r>
              <a:rPr lang="en-AU" dirty="0"/>
              <a:t>on 20 July </a:t>
            </a:r>
            <a:r>
              <a:rPr lang="en-AU" dirty="0" smtClean="0"/>
              <a:t>2017 (N16684)</a:t>
            </a:r>
            <a:endParaRPr lang="en-AU" dirty="0"/>
          </a:p>
          <a:p>
            <a:pPr lvl="2"/>
            <a:r>
              <a:rPr lang="en-AU" dirty="0" smtClean="0"/>
              <a:t>Passed 10/0/10</a:t>
            </a:r>
          </a:p>
          <a:p>
            <a:pPr lvl="2"/>
            <a:r>
              <a:rPr lang="en-AU" dirty="0" smtClean="0"/>
              <a:t>There were no comments</a:t>
            </a:r>
          </a:p>
          <a:p>
            <a:pPr lvl="1"/>
            <a:r>
              <a:rPr lang="en-AU" dirty="0" smtClean="0"/>
              <a:t>Will be published “soon</a:t>
            </a:r>
            <a:r>
              <a:rPr lang="en-AU" dirty="0"/>
              <a:t>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4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This presentation contains a status report on the PSDO process between </a:t>
            </a:r>
            <a:r>
              <a:rPr lang="en-AU" dirty="0"/>
              <a:t>IEEE 802 </a:t>
            </a:r>
            <a:r>
              <a:rPr lang="en-AU" dirty="0" smtClean="0"/>
              <a:t>&amp; </a:t>
            </a:r>
            <a:r>
              <a:rPr lang="en-AU" dirty="0"/>
              <a:t>ISO/IEC JTC1/SC6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and ISO have agreed on a process to ratify IEEE standards as ISO/IEC/IEEE standards using the PSDO agreement </a:t>
            </a:r>
          </a:p>
          <a:p>
            <a:pPr lvl="1"/>
            <a:r>
              <a:rPr lang="en-AU" dirty="0" smtClean="0"/>
              <a:t>IEEE 802 and ISO/IEC JTC1/SC6 agreed as part of the implementation of the PSDO agreement that IEEE 802 will provide SC6 with </a:t>
            </a:r>
            <a:r>
              <a:rPr lang="en-AU" dirty="0" smtClean="0"/>
              <a:t>an update </a:t>
            </a:r>
            <a:r>
              <a:rPr lang="en-AU" dirty="0" smtClean="0"/>
              <a:t>reports </a:t>
            </a:r>
            <a:r>
              <a:rPr lang="en-AU" dirty="0" smtClean="0"/>
              <a:t>at </a:t>
            </a:r>
            <a:r>
              <a:rPr lang="en-AU" dirty="0" smtClean="0"/>
              <a:t>each SC6 meeting</a:t>
            </a:r>
          </a:p>
          <a:p>
            <a:pPr lvl="1"/>
            <a:r>
              <a:rPr lang="en-AU" dirty="0" smtClean="0"/>
              <a:t>This presentation represents the agreed update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47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802.1Q-REV has been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802.1Q-REV/D2.0 </a:t>
            </a:r>
            <a:r>
              <a:rPr lang="en-AU" dirty="0" smtClean="0"/>
              <a:t>was liaised for information in Jul 2017 (N16688)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802.1Qcc will be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Liaison of draft approved in July 2017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5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802.1Qcp will be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Liaison of draft approved in July 2017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4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</a:t>
            </a:r>
            <a:r>
              <a:rPr lang="en-AU" dirty="0" smtClean="0">
                <a:cs typeface="Arial" panose="020B0604020202020204" pitchFamily="34" charset="0"/>
              </a:rPr>
              <a:t>1AR-Rev</a:t>
            </a:r>
            <a:r>
              <a:rPr lang="en-AU" dirty="0" smtClean="0"/>
              <a:t> will be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Liaison of draft approved in July 2017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7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802.3 has thirteen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8264208"/>
              </p:ext>
            </p:extLst>
          </p:nvPr>
        </p:nvGraphicFramePr>
        <p:xfrm>
          <a:off x="152399" y="1600200"/>
          <a:ext cx="8839199" cy="4937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.3bw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D3.3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Nov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19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Sep 16 </a:t>
                      </a:r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11</a:t>
                      </a:r>
                      <a:r>
                        <a:rPr lang="en-AU" sz="1600" baseline="0" dirty="0" smtClean="0">
                          <a:latin typeface="+mj-lt"/>
                        </a:rPr>
                        <a:t> Sep 17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Nov</a:t>
                      </a:r>
                      <a:r>
                        <a:rPr lang="en-AU" sz="1600" baseline="0" dirty="0" smtClean="0">
                          <a:latin typeface="+mj-lt"/>
                        </a:rPr>
                        <a:t> 16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Jan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18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Apr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  <a:r>
                        <a:rPr lang="en-AU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Jan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18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 Feb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Jan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18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D3.1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Oct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18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Aug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D3.2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Oct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D3.1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16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 Feb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.3/Cor1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D2.1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Feb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22 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Feb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1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802.3bw FDIS ballot </a:t>
            </a:r>
            <a:r>
              <a:rPr lang="en-AU" dirty="0"/>
              <a:t>passed but a response required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802.3bw was </a:t>
            </a:r>
            <a:r>
              <a:rPr lang="en-AU" dirty="0"/>
              <a:t>liaised to SC6  in </a:t>
            </a:r>
            <a:r>
              <a:rPr lang="en-AU" dirty="0" smtClean="0"/>
              <a:t>Nov 2015 </a:t>
            </a:r>
            <a:r>
              <a:rPr lang="en-AU" dirty="0"/>
              <a:t>to allow them to become familiar with it before submission for approval under the PSDO </a:t>
            </a:r>
            <a:r>
              <a:rPr lang="en-AU" dirty="0" smtClean="0"/>
              <a:t>process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 &amp; responses liaised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802.3bw passed 60-day ballot on 19 Sep 2016 (see N16478)</a:t>
            </a:r>
          </a:p>
          <a:p>
            <a:pPr lvl="2"/>
            <a:r>
              <a:rPr lang="en-AU" dirty="0" smtClean="0"/>
              <a:t>Support need for IS: passed 7/1/10</a:t>
            </a:r>
          </a:p>
          <a:p>
            <a:pPr lvl="2"/>
            <a:r>
              <a:rPr lang="en-AU" dirty="0" smtClean="0"/>
              <a:t>Support submission for this IS: </a:t>
            </a:r>
            <a:r>
              <a:rPr lang="en-AU" dirty="0"/>
              <a:t>passed </a:t>
            </a:r>
            <a:r>
              <a:rPr lang="en-AU" dirty="0" smtClean="0"/>
              <a:t>6/1/11</a:t>
            </a:r>
          </a:p>
          <a:p>
            <a:pPr lvl="1"/>
            <a:r>
              <a:rPr lang="en-AU" dirty="0"/>
              <a:t>China NB voted “no” </a:t>
            </a:r>
            <a:r>
              <a:rPr lang="en-AU" dirty="0" smtClean="0"/>
              <a:t>with comments</a:t>
            </a:r>
          </a:p>
          <a:p>
            <a:pPr lvl="2"/>
            <a:r>
              <a:rPr lang="en-AU" dirty="0" smtClean="0"/>
              <a:t>Response sent to SC6 in Dec 2016 (N16509)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/>
              <a:t> </a:t>
            </a:r>
            <a:r>
              <a:rPr lang="en-AU" dirty="0">
                <a:solidFill>
                  <a:schemeClr val="accent6"/>
                </a:solidFill>
              </a:rPr>
              <a:t>but response required</a:t>
            </a:r>
          </a:p>
          <a:p>
            <a:pPr lvl="1"/>
            <a:r>
              <a:rPr lang="en-AU" dirty="0"/>
              <a:t>Passed on 11 Sep 2017 by 15/0/13</a:t>
            </a:r>
          </a:p>
          <a:p>
            <a:pPr lvl="1"/>
            <a:r>
              <a:rPr lang="en-AU" dirty="0"/>
              <a:t>China NB voted “yes” with one </a:t>
            </a:r>
            <a:r>
              <a:rPr lang="en-AU" dirty="0" smtClean="0"/>
              <a:t>comment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7620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802.3bp </a:t>
            </a:r>
            <a:r>
              <a:rPr lang="en-AU" dirty="0"/>
              <a:t>FDIS ballot closes on </a:t>
            </a:r>
            <a:r>
              <a:rPr lang="en-AU" dirty="0" smtClean="0"/>
              <a:t>18 Oct 2017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D3.0 was </a:t>
            </a:r>
            <a:r>
              <a:rPr lang="en-AU" dirty="0"/>
              <a:t>liaised to SC6  in </a:t>
            </a:r>
            <a:r>
              <a:rPr lang="en-AU" dirty="0" smtClean="0"/>
              <a:t>Feb 2016 to </a:t>
            </a:r>
            <a:r>
              <a:rPr lang="en-AU" dirty="0"/>
              <a:t>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</a:t>
            </a:r>
            <a:r>
              <a:rPr lang="en-AU" dirty="0" smtClean="0">
                <a:solidFill>
                  <a:srgbClr val="00B050"/>
                </a:solidFill>
              </a:rPr>
              <a:t>resolved</a:t>
            </a:r>
          </a:p>
          <a:p>
            <a:pPr lvl="1"/>
            <a:r>
              <a:rPr lang="en-AU" dirty="0" smtClean="0"/>
              <a:t>Passed on 11 Jan </a:t>
            </a:r>
            <a:r>
              <a:rPr lang="en-AU" dirty="0"/>
              <a:t>2017 (N16537)</a:t>
            </a:r>
            <a:endParaRPr lang="en-AU" dirty="0" smtClean="0"/>
          </a:p>
          <a:p>
            <a:pPr lvl="2"/>
            <a:r>
              <a:rPr lang="en-AU" dirty="0"/>
              <a:t>Support need for IS: passed </a:t>
            </a:r>
            <a:r>
              <a:rPr lang="en-AU" dirty="0" smtClean="0"/>
              <a:t>9/0/10 </a:t>
            </a:r>
            <a:endParaRPr lang="en-AU" dirty="0"/>
          </a:p>
          <a:p>
            <a:pPr lvl="2"/>
            <a:r>
              <a:rPr lang="en-AU" dirty="0"/>
              <a:t>Support submission for this IS: passed </a:t>
            </a:r>
            <a:r>
              <a:rPr lang="en-AU" dirty="0" smtClean="0"/>
              <a:t>7/1/11 </a:t>
            </a:r>
            <a:endParaRPr lang="en-AU" dirty="0"/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two comments</a:t>
            </a:r>
          </a:p>
          <a:p>
            <a:pPr lvl="2"/>
            <a:r>
              <a:rPr lang="en-AU" dirty="0" smtClean="0"/>
              <a:t>IEEE 802.3 sent a response in March 2017 (N16590)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</a:t>
            </a:r>
            <a:r>
              <a:rPr lang="en-AU" dirty="0" smtClean="0">
                <a:solidFill>
                  <a:schemeClr val="accent2"/>
                </a:solidFill>
              </a:rPr>
              <a:t>18 Oct 2017</a:t>
            </a:r>
          </a:p>
        </p:txBody>
      </p:sp>
    </p:spTree>
    <p:extLst>
      <p:ext uri="{BB962C8B-B14F-4D97-AF65-F5344CB8AC3E}">
        <p14:creationId xmlns:p14="http://schemas.microsoft.com/office/powerpoint/2010/main" val="108280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802.3bn </a:t>
            </a:r>
            <a:r>
              <a:rPr lang="en-AU" dirty="0"/>
              <a:t>is waiting for start of FDIS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802.3bn D3.0 was </a:t>
            </a:r>
            <a:r>
              <a:rPr lang="en-AU" dirty="0"/>
              <a:t>liaised to SC6  in </a:t>
            </a:r>
            <a:r>
              <a:rPr lang="en-AU" dirty="0" smtClean="0"/>
              <a:t>Feb 2016 to </a:t>
            </a:r>
            <a:r>
              <a:rPr lang="en-AU" dirty="0"/>
              <a:t>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</a:t>
            </a:r>
            <a:r>
              <a:rPr lang="en-AU" dirty="0" smtClean="0"/>
              <a:t>02.3bn-2016 passed 60-day pre-ballot on 16 Apr </a:t>
            </a:r>
            <a:r>
              <a:rPr lang="en-AU" dirty="0"/>
              <a:t>2017 (N16546)</a:t>
            </a:r>
            <a:endParaRPr lang="en-AU" dirty="0" smtClean="0"/>
          </a:p>
          <a:p>
            <a:pPr lvl="2"/>
            <a:r>
              <a:rPr lang="en-AU" dirty="0" smtClean="0"/>
              <a:t>Need? 8/1/10</a:t>
            </a:r>
          </a:p>
          <a:p>
            <a:pPr lvl="2"/>
            <a:r>
              <a:rPr lang="en-AU" dirty="0" smtClean="0"/>
              <a:t>Submission? 8/1/10</a:t>
            </a:r>
          </a:p>
          <a:p>
            <a:pPr lvl="1"/>
            <a:r>
              <a:rPr lang="en-AU" dirty="0" smtClean="0"/>
              <a:t>China NB voted “no” with comments</a:t>
            </a:r>
          </a:p>
          <a:p>
            <a:pPr lvl="2"/>
            <a:r>
              <a:rPr lang="en-AU" dirty="0" smtClean="0"/>
              <a:t>A response was liaised on 7 June 2017 (6N16649)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FDIS will start “soon”</a:t>
            </a:r>
          </a:p>
        </p:txBody>
      </p:sp>
    </p:spTree>
    <p:extLst>
      <p:ext uri="{BB962C8B-B14F-4D97-AF65-F5344CB8AC3E}">
        <p14:creationId xmlns:p14="http://schemas.microsoft.com/office/powerpoint/2010/main" val="191011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802.3bq FDIS ballot closes on 18 Oct 2017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802.3bq </a:t>
            </a:r>
            <a:r>
              <a:rPr lang="en-AU" dirty="0" smtClean="0">
                <a:solidFill>
                  <a:schemeClr val="tx2"/>
                </a:solidFill>
              </a:rPr>
              <a:t>D3.0 was </a:t>
            </a:r>
            <a:r>
              <a:rPr lang="en-AU" dirty="0">
                <a:solidFill>
                  <a:schemeClr val="tx2"/>
                </a:solidFill>
              </a:rPr>
              <a:t>liaised to SC6  in </a:t>
            </a:r>
            <a:r>
              <a:rPr lang="en-AU" dirty="0" smtClean="0">
                <a:solidFill>
                  <a:schemeClr val="tx2"/>
                </a:solidFill>
              </a:rPr>
              <a:t>Feb 2016 to </a:t>
            </a:r>
            <a:r>
              <a:rPr lang="en-AU" dirty="0">
                <a:solidFill>
                  <a:schemeClr val="tx2"/>
                </a:solidFill>
              </a:rPr>
              <a:t>allow them to become familiar with it before submission for approval under the PSDO </a:t>
            </a:r>
            <a:r>
              <a:rPr lang="en-AU" dirty="0" smtClean="0">
                <a:solidFill>
                  <a:schemeClr val="tx2"/>
                </a:solidFill>
              </a:rPr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802.3bq </a:t>
            </a:r>
            <a:r>
              <a:rPr lang="en-AU" dirty="0" smtClean="0"/>
              <a:t>passed 60-day pre-ballot on </a:t>
            </a:r>
            <a:r>
              <a:rPr lang="en-AU" dirty="0"/>
              <a:t>11 Jan 2017 (N16536)</a:t>
            </a:r>
          </a:p>
          <a:p>
            <a:pPr lvl="2"/>
            <a:r>
              <a:rPr lang="en-AU" dirty="0"/>
              <a:t>Support need for IS: passed 9/0/10 </a:t>
            </a:r>
          </a:p>
          <a:p>
            <a:pPr lvl="2"/>
            <a:r>
              <a:rPr lang="en-AU" dirty="0"/>
              <a:t>Support submission for this IS: passed 7/1/11 </a:t>
            </a:r>
            <a:endParaRPr lang="en-AU" dirty="0" smtClean="0"/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two comments</a:t>
            </a:r>
          </a:p>
          <a:p>
            <a:pPr lvl="2"/>
            <a:r>
              <a:rPr lang="en-AU" dirty="0"/>
              <a:t>IEEE 802.3 sent a response in March </a:t>
            </a:r>
            <a:r>
              <a:rPr lang="en-AU" dirty="0" smtClean="0"/>
              <a:t>2017 (see 802.3bp response)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</a:t>
            </a:r>
            <a:r>
              <a:rPr lang="en-AU" dirty="0" smtClean="0">
                <a:solidFill>
                  <a:schemeClr val="accent2"/>
                </a:solidFill>
              </a:rPr>
              <a:t>18 </a:t>
            </a:r>
            <a:r>
              <a:rPr lang="en-AU" dirty="0">
                <a:solidFill>
                  <a:schemeClr val="accent2"/>
                </a:solidFill>
              </a:rPr>
              <a:t>Oct </a:t>
            </a:r>
            <a:r>
              <a:rPr lang="en-AU" dirty="0" smtClean="0">
                <a:solidFill>
                  <a:schemeClr val="accent2"/>
                </a:solidFill>
              </a:rPr>
              <a:t>2017</a:t>
            </a:r>
            <a:endParaRPr lang="en-A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40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802.3br </a:t>
            </a:r>
            <a:r>
              <a:rPr lang="en-AU" dirty="0"/>
              <a:t>FDIS ballot closes on </a:t>
            </a:r>
            <a:r>
              <a:rPr lang="en-AU" dirty="0" smtClean="0"/>
              <a:t>11 Oct </a:t>
            </a:r>
            <a:r>
              <a:rPr lang="en-AU" dirty="0"/>
              <a:t>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802.3br D3.0 was </a:t>
            </a:r>
            <a:r>
              <a:rPr lang="en-AU" dirty="0"/>
              <a:t>liaised to SC6  in </a:t>
            </a:r>
            <a:r>
              <a:rPr lang="en-AU" dirty="0" smtClean="0"/>
              <a:t>Feb 2016 to </a:t>
            </a:r>
            <a:r>
              <a:rPr lang="en-AU" dirty="0"/>
              <a:t>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802.3br passed 60-day pre-ballot on 16 Feb </a:t>
            </a:r>
            <a:r>
              <a:rPr lang="en-AU" dirty="0"/>
              <a:t>2017 (N16568)</a:t>
            </a:r>
          </a:p>
          <a:p>
            <a:pPr lvl="2"/>
            <a:r>
              <a:rPr lang="en-AU" dirty="0"/>
              <a:t>Support need for IS: passed </a:t>
            </a:r>
            <a:r>
              <a:rPr lang="en-AU" dirty="0" smtClean="0"/>
              <a:t>11/0/9</a:t>
            </a:r>
            <a:endParaRPr lang="en-AU" dirty="0"/>
          </a:p>
          <a:p>
            <a:pPr lvl="2"/>
            <a:r>
              <a:rPr lang="en-AU" dirty="0"/>
              <a:t>Support submission for this IS: passed </a:t>
            </a:r>
            <a:r>
              <a:rPr lang="en-AU" dirty="0" smtClean="0"/>
              <a:t>10/1/9</a:t>
            </a:r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one comment</a:t>
            </a:r>
          </a:p>
          <a:p>
            <a:pPr lvl="2"/>
            <a:r>
              <a:rPr lang="en-AU" dirty="0"/>
              <a:t>IEEE 802.3 sent a response in March </a:t>
            </a:r>
            <a:r>
              <a:rPr lang="en-AU" dirty="0" smtClean="0"/>
              <a:t>2017 (see </a:t>
            </a:r>
            <a:r>
              <a:rPr lang="en-AU" dirty="0"/>
              <a:t>IEEE 802.3bp </a:t>
            </a:r>
            <a:r>
              <a:rPr lang="en-AU" dirty="0" smtClean="0"/>
              <a:t>response)</a:t>
            </a:r>
            <a:endParaRPr lang="en-AU" dirty="0"/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>
                <a:solidFill>
                  <a:schemeClr val="accent2"/>
                </a:solidFill>
              </a:rPr>
              <a:t>closes </a:t>
            </a:r>
            <a:r>
              <a:rPr lang="en-AU" dirty="0" smtClean="0">
                <a:solidFill>
                  <a:schemeClr val="accent2"/>
                </a:solidFill>
              </a:rPr>
              <a:t>11 Oct 2017</a:t>
            </a:r>
            <a:endParaRPr lang="en-A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21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pushed 26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78433"/>
              </p:ext>
            </p:extLst>
          </p:nvPr>
        </p:nvGraphicFramePr>
        <p:xfrm>
          <a:off x="762000" y="160020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802.1AB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802.1AR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802.1BA</a:t>
                      </a:r>
                      <a:endParaRPr lang="en-AU" sz="1600" dirty="0"/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802.3by </a:t>
            </a:r>
            <a:r>
              <a:rPr lang="en-AU" dirty="0"/>
              <a:t>FDIS ballot closes on </a:t>
            </a:r>
            <a:r>
              <a:rPr lang="en-AU" dirty="0" smtClean="0"/>
              <a:t>18 </a:t>
            </a:r>
            <a:r>
              <a:rPr lang="en-AU" dirty="0"/>
              <a:t>Oct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802.3by D3.0 was </a:t>
            </a:r>
            <a:r>
              <a:rPr lang="en-AU" dirty="0"/>
              <a:t>liaised to SC6  in </a:t>
            </a:r>
            <a:r>
              <a:rPr lang="en-AU" dirty="0" smtClean="0"/>
              <a:t>Feb 2016 to </a:t>
            </a:r>
            <a:r>
              <a:rPr lang="en-AU" dirty="0"/>
              <a:t>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802.3by passed 60-day pre-ballot on </a:t>
            </a:r>
            <a:r>
              <a:rPr lang="en-AU" dirty="0"/>
              <a:t>11 Jan 2017 (N16535)</a:t>
            </a:r>
          </a:p>
          <a:p>
            <a:pPr lvl="2"/>
            <a:r>
              <a:rPr lang="en-AU" dirty="0"/>
              <a:t>Support need for IS: passed 9/0/10 </a:t>
            </a:r>
          </a:p>
          <a:p>
            <a:pPr lvl="2"/>
            <a:r>
              <a:rPr lang="en-AU" dirty="0"/>
              <a:t>Support submission for this IS: passed </a:t>
            </a:r>
            <a:r>
              <a:rPr lang="en-AU" dirty="0" smtClean="0"/>
              <a:t>7/1/11</a:t>
            </a:r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two comments</a:t>
            </a:r>
          </a:p>
          <a:p>
            <a:pPr lvl="2"/>
            <a:r>
              <a:rPr lang="en-AU" dirty="0"/>
              <a:t>IEEE 802.3 sent a response in March </a:t>
            </a:r>
            <a:r>
              <a:rPr lang="en-AU" dirty="0" smtClean="0"/>
              <a:t>2017 (see </a:t>
            </a:r>
            <a:r>
              <a:rPr lang="en-AU" dirty="0"/>
              <a:t>IEEE 802.3bp </a:t>
            </a:r>
            <a:r>
              <a:rPr lang="en-AU" dirty="0" smtClean="0"/>
              <a:t>response)</a:t>
            </a:r>
            <a:endParaRPr lang="en-AU" dirty="0"/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>
                <a:solidFill>
                  <a:schemeClr val="accent2"/>
                </a:solidFill>
              </a:rPr>
              <a:t>closes </a:t>
            </a:r>
            <a:r>
              <a:rPr lang="en-AU" dirty="0" smtClean="0">
                <a:solidFill>
                  <a:schemeClr val="accent2"/>
                </a:solidFill>
              </a:rPr>
              <a:t>18 </a:t>
            </a:r>
            <a:r>
              <a:rPr lang="en-AU" dirty="0">
                <a:solidFill>
                  <a:schemeClr val="accent2"/>
                </a:solidFill>
              </a:rPr>
              <a:t>Oct </a:t>
            </a:r>
            <a:r>
              <a:rPr lang="en-AU" dirty="0" smtClean="0">
                <a:solidFill>
                  <a:schemeClr val="accent2"/>
                </a:solidFill>
              </a:rPr>
              <a:t>2017</a:t>
            </a:r>
            <a:endParaRPr lang="en-A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76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</a:t>
            </a:r>
            <a:r>
              <a:rPr lang="en-AU" dirty="0"/>
              <a:t>802.3bv is waiting for start of FDIS ballot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802.3bv D3.1 was liaised to SC6  in Oct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802.3bv </a:t>
            </a:r>
            <a:r>
              <a:rPr lang="en-AU" dirty="0"/>
              <a:t>passed 60-day pre-ballot on 18 August 2017 (</a:t>
            </a:r>
            <a:r>
              <a:rPr lang="en-AU" dirty="0" smtClean="0"/>
              <a:t>N16694)</a:t>
            </a:r>
            <a:endParaRPr lang="en-AU" dirty="0"/>
          </a:p>
          <a:p>
            <a:pPr lvl="2"/>
            <a:r>
              <a:rPr lang="en-AU" dirty="0"/>
              <a:t>Support need for IS: passed 8/0/13 </a:t>
            </a:r>
          </a:p>
          <a:p>
            <a:pPr lvl="2"/>
            <a:r>
              <a:rPr lang="en-AU" dirty="0"/>
              <a:t>Support submission for this IS: passed 8/0/13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1785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802.3bu is waiting for start of FDIS ballot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802.3bu D3.2 was </a:t>
            </a:r>
            <a:r>
              <a:rPr lang="en-AU" dirty="0"/>
              <a:t>liaised to SC6  in Oct </a:t>
            </a:r>
            <a:r>
              <a:rPr lang="en-AU" dirty="0" smtClean="0"/>
              <a:t>2016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r>
              <a:rPr lang="en-AU" dirty="0" smtClean="0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en-AU" dirty="0" smtClean="0"/>
              <a:t>802.3bu </a:t>
            </a:r>
            <a:r>
              <a:rPr lang="en-AU" dirty="0"/>
              <a:t>passed 60-day pre-ballot on </a:t>
            </a:r>
            <a:r>
              <a:rPr lang="en-AU" dirty="0" smtClean="0"/>
              <a:t>18 August 2017 </a:t>
            </a:r>
            <a:r>
              <a:rPr lang="en-AU" dirty="0"/>
              <a:t>(</a:t>
            </a:r>
            <a:r>
              <a:rPr lang="en-AU" dirty="0" smtClean="0"/>
              <a:t>N16693)</a:t>
            </a:r>
            <a:endParaRPr lang="en-AU" dirty="0"/>
          </a:p>
          <a:p>
            <a:pPr lvl="2"/>
            <a:r>
              <a:rPr lang="en-AU" dirty="0"/>
              <a:t>Support need for IS: passed </a:t>
            </a:r>
            <a:r>
              <a:rPr lang="en-AU" dirty="0" smtClean="0"/>
              <a:t>8/0/13 </a:t>
            </a:r>
            <a:endParaRPr lang="en-AU" dirty="0"/>
          </a:p>
          <a:p>
            <a:pPr lvl="2"/>
            <a:r>
              <a:rPr lang="en-AU" dirty="0"/>
              <a:t>Support submission for this IS: passed </a:t>
            </a:r>
            <a:r>
              <a:rPr lang="en-AU" dirty="0" smtClean="0"/>
              <a:t>8/0/13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889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802.3bz </a:t>
            </a:r>
            <a:r>
              <a:rPr lang="en-AU" dirty="0"/>
              <a:t>FDIS ballot closes on </a:t>
            </a:r>
            <a:r>
              <a:rPr lang="en-AU" dirty="0" smtClean="0"/>
              <a:t>12 Oct </a:t>
            </a:r>
            <a:r>
              <a:rPr lang="en-AU" dirty="0"/>
              <a:t>2017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802.3bz was liaised in June 2016 (when in SB)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Passed on 16 Feb 2017 (N16567)</a:t>
            </a:r>
          </a:p>
          <a:p>
            <a:pPr lvl="2"/>
            <a:r>
              <a:rPr lang="en-AU" dirty="0"/>
              <a:t>Support need for IS: passed 11/0/9</a:t>
            </a:r>
          </a:p>
          <a:p>
            <a:pPr lvl="2"/>
            <a:r>
              <a:rPr lang="en-AU" dirty="0"/>
              <a:t>Support submission for this IS: passed 10/1/9 </a:t>
            </a:r>
            <a:endParaRPr lang="en-AU" dirty="0" smtClean="0"/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two comments</a:t>
            </a:r>
          </a:p>
          <a:p>
            <a:pPr lvl="2"/>
            <a:r>
              <a:rPr lang="en-AU" dirty="0"/>
              <a:t>IEEE 802.3 sent a response in March </a:t>
            </a:r>
            <a:r>
              <a:rPr lang="en-AU" dirty="0" smtClean="0"/>
              <a:t>2017 (see </a:t>
            </a:r>
            <a:r>
              <a:rPr lang="en-AU" dirty="0"/>
              <a:t>IEEE 802.3bp </a:t>
            </a:r>
            <a:r>
              <a:rPr lang="en-AU" dirty="0" smtClean="0"/>
              <a:t>response)</a:t>
            </a:r>
            <a:endParaRPr lang="en-AU" dirty="0"/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>
                <a:solidFill>
                  <a:schemeClr val="accent2"/>
                </a:solidFill>
              </a:rPr>
              <a:t>closes </a:t>
            </a:r>
            <a:r>
              <a:rPr lang="en-AU" dirty="0" smtClean="0">
                <a:solidFill>
                  <a:schemeClr val="accent2"/>
                </a:solidFill>
              </a:rPr>
              <a:t>12 </a:t>
            </a:r>
            <a:r>
              <a:rPr lang="en-AU" dirty="0">
                <a:solidFill>
                  <a:schemeClr val="accent2"/>
                </a:solidFill>
              </a:rPr>
              <a:t>Oct </a:t>
            </a:r>
            <a:r>
              <a:rPr lang="en-AU" dirty="0" smtClean="0">
                <a:solidFill>
                  <a:schemeClr val="accent2"/>
                </a:solidFill>
              </a:rPr>
              <a:t>2017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9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802.3/</a:t>
            </a:r>
            <a:r>
              <a:rPr lang="en-AU" dirty="0" err="1" smtClean="0"/>
              <a:t>Cor</a:t>
            </a:r>
            <a:r>
              <a:rPr lang="en-AU" dirty="0" smtClean="0"/>
              <a:t> 1 FDIS ballot closes 22 Nov 2017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802.3/</a:t>
            </a:r>
            <a:r>
              <a:rPr lang="en-AU" dirty="0" err="1" smtClean="0"/>
              <a:t>Cor</a:t>
            </a:r>
            <a:r>
              <a:rPr lang="en-AU" dirty="0" smtClean="0"/>
              <a:t>  1 D2.1 was liaised in Feb 2017</a:t>
            </a:r>
            <a:endParaRPr lang="en-AU" dirty="0"/>
          </a:p>
          <a:p>
            <a:r>
              <a:rPr lang="en-US" dirty="0"/>
              <a:t>9</a:t>
            </a:r>
            <a:r>
              <a:rPr lang="en-US" dirty="0" smtClean="0"/>
              <a:t>0-day</a:t>
            </a:r>
            <a:r>
              <a:rPr lang="en-AU" dirty="0" smtClean="0"/>
              <a:t> FDIS: </a:t>
            </a:r>
            <a:r>
              <a:rPr lang="en-AU" dirty="0" smtClean="0">
                <a:solidFill>
                  <a:schemeClr val="accent2"/>
                </a:solidFill>
              </a:rPr>
              <a:t>closes 22 Nov 2017</a:t>
            </a:r>
          </a:p>
        </p:txBody>
      </p:sp>
    </p:spTree>
    <p:extLst>
      <p:ext uri="{BB962C8B-B14F-4D97-AF65-F5344CB8AC3E}">
        <p14:creationId xmlns:p14="http://schemas.microsoft.com/office/powerpoint/2010/main" val="102848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802.3bs </a:t>
            </a:r>
            <a:r>
              <a:rPr lang="en-AU" dirty="0"/>
              <a:t>has been liaised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802.3bs D3.0 was liaised in Feb 2017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>
                <a:solidFill>
                  <a:schemeClr val="accent2"/>
                </a:solidFill>
              </a:rPr>
              <a:t>waiting for submission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Submission was planned </a:t>
            </a:r>
            <a:r>
              <a:rPr lang="en-AU" dirty="0"/>
              <a:t>for </a:t>
            </a:r>
            <a:r>
              <a:rPr lang="en-AU" dirty="0" smtClean="0"/>
              <a:t>after </a:t>
            </a:r>
            <a:r>
              <a:rPr lang="en-AU" dirty="0"/>
              <a:t>May </a:t>
            </a:r>
            <a:r>
              <a:rPr lang="en-AU" dirty="0" smtClean="0"/>
              <a:t>2017</a:t>
            </a:r>
          </a:p>
          <a:p>
            <a:r>
              <a:rPr lang="en-AU" dirty="0" smtClean="0"/>
              <a:t>FDIS ballot: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2831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802.3cb was liaised for information in June 2017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802.3cb D3.0 was liaised in June 2016 (when in SB)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chemeClr val="accent2"/>
              </a:solidFill>
            </a:endParaRP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802.3cc was liaised for information in June 2017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802.3cc D3.0 was liaised in June 2016 (when in SB)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chemeClr val="accent2"/>
              </a:solidFill>
            </a:endParaRP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31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802.11 has ten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405460"/>
              </p:ext>
            </p:extLst>
          </p:nvPr>
        </p:nvGraphicFramePr>
        <p:xfrm>
          <a:off x="152399" y="1600200"/>
          <a:ext cx="8839199" cy="41751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11mc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Oct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16</a:t>
                      </a:r>
                      <a:r>
                        <a:rPr lang="en-AU" sz="1600" b="0" baseline="0" smtClean="0">
                          <a:solidFill>
                            <a:schemeClr val="tx1"/>
                          </a:solidFill>
                          <a:latin typeface="+mj-lt"/>
                        </a:rPr>
                        <a:t> Apr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Jun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D9.0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Jul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11ai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Re-run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Sep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11aj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D5.0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11ak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11aq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802.11mc is waiting for start of FDIS ballot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802.11mc</a:t>
            </a:r>
            <a:r>
              <a:rPr lang="en-GB" dirty="0"/>
              <a:t> </a:t>
            </a:r>
            <a:r>
              <a:rPr lang="en-GB" dirty="0" smtClean="0"/>
              <a:t>drafts were liaised for information</a:t>
            </a:r>
          </a:p>
          <a:p>
            <a:pPr lvl="2"/>
            <a:r>
              <a:rPr lang="en-GB" dirty="0" smtClean="0"/>
              <a:t>D5.0 in Jan 2016</a:t>
            </a:r>
          </a:p>
          <a:p>
            <a:pPr lvl="2"/>
            <a:r>
              <a:rPr lang="en-GB" dirty="0" smtClean="0"/>
              <a:t>D6.0 in Jul 2016</a:t>
            </a:r>
          </a:p>
          <a:p>
            <a:pPr lvl="2"/>
            <a:r>
              <a:rPr lang="en-GB" dirty="0" smtClean="0"/>
              <a:t>D8.0 in Oct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 smtClean="0">
                <a:solidFill>
                  <a:srgbClr val="00B050"/>
                </a:solidFill>
              </a:rPr>
              <a:t>and comments liaised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802.11-2016 passed </a:t>
            </a:r>
            <a:r>
              <a:rPr lang="en-AU" dirty="0"/>
              <a:t>60-day pre-ballot (</a:t>
            </a:r>
            <a:r>
              <a:rPr lang="en-AU" dirty="0" smtClean="0"/>
              <a:t>N16607) </a:t>
            </a:r>
            <a:r>
              <a:rPr lang="en-AU" dirty="0"/>
              <a:t>on 16 April 2017</a:t>
            </a:r>
          </a:p>
          <a:p>
            <a:pPr lvl="2"/>
            <a:r>
              <a:rPr lang="en-AU" dirty="0"/>
              <a:t>Need? </a:t>
            </a:r>
            <a:r>
              <a:rPr lang="en-AU" dirty="0" smtClean="0"/>
              <a:t>10/0/10</a:t>
            </a:r>
            <a:endParaRPr lang="en-AU" dirty="0"/>
          </a:p>
          <a:p>
            <a:pPr lvl="2"/>
            <a:r>
              <a:rPr lang="en-AU" dirty="0"/>
              <a:t>Submission? 9/1/10</a:t>
            </a:r>
          </a:p>
          <a:p>
            <a:pPr lvl="1"/>
            <a:r>
              <a:rPr lang="en-AU" dirty="0"/>
              <a:t>China voted </a:t>
            </a:r>
            <a:r>
              <a:rPr lang="en-AU" dirty="0" smtClean="0"/>
              <a:t>“no” </a:t>
            </a:r>
            <a:r>
              <a:rPr lang="en-AU" dirty="0"/>
              <a:t>with </a:t>
            </a:r>
            <a:r>
              <a:rPr lang="en-AU" dirty="0" smtClean="0"/>
              <a:t>comments</a:t>
            </a:r>
          </a:p>
          <a:p>
            <a:pPr lvl="2"/>
            <a:r>
              <a:rPr lang="en-AU" dirty="0" smtClean="0"/>
              <a:t>Response liaised on 10 June (N16655)</a:t>
            </a:r>
            <a:endParaRPr lang="en-AU" dirty="0">
              <a:solidFill>
                <a:srgbClr val="FF0000"/>
              </a:solidFill>
            </a:endParaRP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FDIS will start “soon”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61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pushed 26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960447"/>
              </p:ext>
            </p:extLst>
          </p:nvPr>
        </p:nvGraphicFramePr>
        <p:xfrm>
          <a:off x="761999" y="1712148"/>
          <a:ext cx="7696200" cy="30705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802.1BR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802.1Qbv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802.1AB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802.1Qca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802.3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802.11ah passed 60-day pre-ballot and is waiting start of FDIS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802.11ah drafts were liaised for information </a:t>
            </a:r>
            <a:endParaRPr lang="en-GB" dirty="0" smtClean="0"/>
          </a:p>
          <a:p>
            <a:pPr lvl="2"/>
            <a:r>
              <a:rPr lang="en-GB" dirty="0" smtClean="0"/>
              <a:t>D5.0 in Oct 2015</a:t>
            </a:r>
          </a:p>
          <a:p>
            <a:pPr lvl="2"/>
            <a:r>
              <a:rPr lang="en-GB" dirty="0" smtClean="0"/>
              <a:t>D9.0 in Sep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802.11ah </a:t>
            </a:r>
            <a:r>
              <a:rPr lang="en-AU" dirty="0"/>
              <a:t>passed 60-day pre-ballot (</a:t>
            </a:r>
            <a:r>
              <a:rPr lang="en-AU" dirty="0" smtClean="0"/>
              <a:t>N16685) </a:t>
            </a:r>
            <a:r>
              <a:rPr lang="en-AU" dirty="0"/>
              <a:t>on </a:t>
            </a:r>
            <a:r>
              <a:rPr lang="en-AU" dirty="0" smtClean="0"/>
              <a:t>20 July 2017</a:t>
            </a:r>
            <a:endParaRPr lang="en-AU" dirty="0"/>
          </a:p>
          <a:p>
            <a:pPr lvl="2"/>
            <a:r>
              <a:rPr lang="en-AU" dirty="0"/>
              <a:t>Need? 10/0/10</a:t>
            </a:r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9/0/11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</a:t>
            </a:r>
            <a:r>
              <a:rPr lang="en-AU" dirty="0" smtClean="0">
                <a:solidFill>
                  <a:schemeClr val="accent6"/>
                </a:solidFill>
              </a:rPr>
              <a:t>for start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FDIS will start “soon”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8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802.11ai 60-day </a:t>
            </a:r>
            <a:r>
              <a:rPr lang="en-AU" dirty="0"/>
              <a:t>pre-ballot </a:t>
            </a:r>
            <a:r>
              <a:rPr lang="en-AU" dirty="0" smtClean="0"/>
              <a:t>re-run passed on 1 Sept 2017 </a:t>
            </a:r>
            <a:r>
              <a:rPr lang="en-AU" dirty="0"/>
              <a:t>but response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802.11ai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D6.0 </a:t>
            </a:r>
            <a:r>
              <a:rPr lang="en-GB" dirty="0"/>
              <a:t>in Oct </a:t>
            </a:r>
            <a:r>
              <a:rPr lang="en-GB" dirty="0" smtClean="0"/>
              <a:t>2015,  D8.0 </a:t>
            </a:r>
            <a:r>
              <a:rPr lang="en-GB" dirty="0"/>
              <a:t>in </a:t>
            </a:r>
            <a:r>
              <a:rPr lang="en-GB" dirty="0" smtClean="0"/>
              <a:t>Jul 2016,  D9.0 in Sep 2016</a:t>
            </a:r>
            <a:endParaRPr lang="en-GB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on 1 Sept 2017, </a:t>
            </a:r>
            <a:r>
              <a:rPr lang="en-AU" dirty="0" smtClean="0">
                <a:solidFill>
                  <a:schemeClr val="accent2"/>
                </a:solidFill>
              </a:rPr>
              <a:t>but response required</a:t>
            </a:r>
          </a:p>
          <a:p>
            <a:pPr lvl="1"/>
            <a:r>
              <a:rPr lang="en-AU" dirty="0" smtClean="0"/>
              <a:t>802.11ai-2016 passed 60-day </a:t>
            </a:r>
            <a:r>
              <a:rPr lang="en-AU" dirty="0"/>
              <a:t>pre-ballot </a:t>
            </a:r>
            <a:r>
              <a:rPr lang="en-AU" dirty="0" smtClean="0"/>
              <a:t>(N16608) on </a:t>
            </a:r>
            <a:r>
              <a:rPr lang="en-AU" dirty="0"/>
              <a:t>16 April </a:t>
            </a:r>
            <a:r>
              <a:rPr lang="en-AU" dirty="0" smtClean="0"/>
              <a:t>2017</a:t>
            </a:r>
          </a:p>
          <a:p>
            <a:pPr lvl="2"/>
            <a:r>
              <a:rPr lang="en-AU" dirty="0" smtClean="0"/>
              <a:t>Need? 9/1/10</a:t>
            </a:r>
          </a:p>
          <a:p>
            <a:pPr lvl="2"/>
            <a:r>
              <a:rPr lang="en-AU" dirty="0" smtClean="0"/>
              <a:t>Submission? 9/1/10</a:t>
            </a:r>
          </a:p>
          <a:p>
            <a:pPr lvl="1"/>
            <a:r>
              <a:rPr lang="en-AU" dirty="0" smtClean="0"/>
              <a:t>China voted “no” with comments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2"/>
              </a:rPr>
              <a:t>11-17-612-02</a:t>
            </a:r>
            <a:r>
              <a:rPr lang="en-AU" dirty="0" smtClean="0"/>
              <a:t> – was sent on 10 June 2017 (N16656)</a:t>
            </a:r>
          </a:p>
          <a:p>
            <a:pPr lvl="1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2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802.11ai 60-day pre-ballot re-run passed on 1 Sept 2017 but response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Unfortunately, errors in the publication process required a re-run of the 60-day pre-ballot, which passed on 1 Sept 2017</a:t>
            </a:r>
          </a:p>
          <a:p>
            <a:pPr lvl="2"/>
            <a:r>
              <a:rPr lang="en-AU" dirty="0"/>
              <a:t>Need? </a:t>
            </a:r>
            <a:r>
              <a:rPr lang="en-AU" dirty="0" smtClean="0"/>
              <a:t>9/1/11</a:t>
            </a:r>
            <a:endParaRPr lang="en-AU" dirty="0"/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9/1/11</a:t>
            </a:r>
          </a:p>
          <a:p>
            <a:pPr lvl="1"/>
            <a:r>
              <a:rPr lang="en-AU" dirty="0" smtClean="0">
                <a:solidFill>
                  <a:schemeClr val="tx2"/>
                </a:solidFill>
              </a:rPr>
              <a:t>China </a:t>
            </a:r>
            <a:r>
              <a:rPr lang="en-AU" dirty="0">
                <a:solidFill>
                  <a:schemeClr val="tx2"/>
                </a:solidFill>
              </a:rPr>
              <a:t>voted “no” with </a:t>
            </a:r>
            <a:r>
              <a:rPr lang="en-AU" dirty="0" smtClean="0">
                <a:solidFill>
                  <a:schemeClr val="tx2"/>
                </a:solidFill>
              </a:rPr>
              <a:t>comments</a:t>
            </a:r>
          </a:p>
          <a:p>
            <a:pPr lvl="2"/>
            <a:r>
              <a:rPr lang="en-AU" dirty="0" smtClean="0">
                <a:solidFill>
                  <a:schemeClr val="tx2"/>
                </a:solidFill>
              </a:rPr>
              <a:t>Response has been approved and will be sent soon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9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802.11aj has been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802.11aj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D5.0 </a:t>
            </a:r>
            <a:r>
              <a:rPr lang="en-GB" dirty="0"/>
              <a:t>in </a:t>
            </a:r>
            <a:r>
              <a:rPr lang="en-GB" dirty="0" smtClean="0"/>
              <a:t>Jun 2017</a:t>
            </a:r>
            <a:endParaRPr lang="en-AU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 for submission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b="0" dirty="0"/>
              <a:t>The standard is compete but publication by IEEE-SA has been </a:t>
            </a:r>
            <a:r>
              <a:rPr lang="en-AU" b="0" dirty="0" smtClean="0"/>
              <a:t>delayed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802.11ak </a:t>
            </a:r>
            <a:r>
              <a:rPr lang="en-AU" dirty="0"/>
              <a:t>has been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802.11ak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D4.0 </a:t>
            </a:r>
            <a:r>
              <a:rPr lang="en-GB" dirty="0"/>
              <a:t>in Jun 2017</a:t>
            </a:r>
            <a:endParaRPr lang="en-AU" dirty="0">
              <a:solidFill>
                <a:schemeClr val="accent2"/>
              </a:solidFill>
            </a:endParaRP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802.11aq has been liaised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 in March 2017</a:t>
            </a:r>
          </a:p>
          <a:p>
            <a:pPr lvl="1"/>
            <a:r>
              <a:rPr lang="en-AU" dirty="0" smtClean="0"/>
              <a:t>802.11aq D8.0 was sent for liaison in Mar 2017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4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802.11ax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0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802.11ay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2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802.11az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0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802.11ba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4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pushed 26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5298439"/>
              </p:ext>
            </p:extLst>
          </p:nvPr>
        </p:nvGraphicFramePr>
        <p:xfrm>
          <a:off x="761999" y="1712148"/>
          <a:ext cx="7696200" cy="30705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802.11aa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20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 has three standards in the pipeline for ratification under the PSDO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3020926"/>
              </p:ext>
            </p:extLst>
          </p:nvPr>
        </p:nvGraphicFramePr>
        <p:xfrm>
          <a:off x="152399" y="1600200"/>
          <a:ext cx="8839199" cy="165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+mn-cs"/>
                        </a:rPr>
                        <a:t>.15.3-revA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6800" marR="0"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23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Sent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Std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 Apr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.15.6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23 Nov 16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Sent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2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802.15.3-2016 FDIS ballot closes on 7 Sep 2017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802.15.3-revA D2.0 was </a:t>
            </a:r>
            <a:r>
              <a:rPr lang="en-GB" dirty="0"/>
              <a:t>liaised </a:t>
            </a:r>
            <a:r>
              <a:rPr lang="en-GB" dirty="0" smtClean="0"/>
              <a:t>in Dec 2015 for information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IEEE 802.15.3-2016</a:t>
            </a:r>
            <a:r>
              <a:rPr lang="en-AU" dirty="0" smtClean="0"/>
              <a:t> </a:t>
            </a:r>
            <a:r>
              <a:rPr lang="en-AU" dirty="0"/>
              <a:t>passed </a:t>
            </a:r>
            <a:r>
              <a:rPr lang="en-AU" dirty="0" smtClean="0"/>
              <a:t>60-day </a:t>
            </a:r>
            <a:r>
              <a:rPr lang="en-AU" dirty="0"/>
              <a:t>pre-ballot </a:t>
            </a:r>
            <a:r>
              <a:rPr lang="en-AU" dirty="0" smtClean="0"/>
              <a:t>on 23 Oct </a:t>
            </a:r>
            <a:r>
              <a:rPr lang="en-AU" dirty="0"/>
              <a:t>2016</a:t>
            </a:r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7/0/11 </a:t>
            </a:r>
            <a:r>
              <a:rPr lang="en-AU" dirty="0"/>
              <a:t>on support for submission to FDIS</a:t>
            </a:r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“yes” with </a:t>
            </a:r>
            <a:r>
              <a:rPr lang="en-AU" dirty="0"/>
              <a:t>one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Response was approved by 802 EC in Nov 2016 and sent in Feb 2017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2"/>
              </a:rPr>
              <a:t>15-16-0768-01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6"/>
                </a:solidFill>
              </a:rPr>
              <a:t>and is waiting for publication</a:t>
            </a:r>
          </a:p>
          <a:p>
            <a:pPr lvl="1"/>
            <a:r>
              <a:rPr lang="en-AU" dirty="0"/>
              <a:t>Passed on 7 Sep 2017 by 14/0/14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3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802.15.4-2015 is waiting for FDIS start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IEEE 802.15.4-2006 was adopted by ISO under JTC 1/SC 31 but JTC1/SC6 has responsibility as of June 2015 for IEEE 802.15 </a:t>
            </a:r>
            <a:r>
              <a:rPr lang="en-GB" dirty="0" smtClean="0"/>
              <a:t>standards</a:t>
            </a:r>
          </a:p>
          <a:p>
            <a:pPr lvl="1"/>
            <a:r>
              <a:rPr lang="en-AU" dirty="0" smtClean="0"/>
              <a:t>IEEE </a:t>
            </a:r>
            <a:r>
              <a:rPr lang="en-AU" dirty="0"/>
              <a:t>802.15.4-2015 </a:t>
            </a:r>
            <a:r>
              <a:rPr lang="en-GB" dirty="0" smtClean="0"/>
              <a:t>submission to the PSDO </a:t>
            </a:r>
            <a:r>
              <a:rPr lang="en-GB" dirty="0"/>
              <a:t>was approved in March </a:t>
            </a:r>
            <a:r>
              <a:rPr lang="en-GB" dirty="0" smtClean="0"/>
              <a:t>2016 but nothing much happened</a:t>
            </a:r>
          </a:p>
          <a:p>
            <a:pPr lvl="1"/>
            <a:r>
              <a:rPr lang="en-AU" dirty="0" smtClean="0"/>
              <a:t>IEEE </a:t>
            </a:r>
            <a:r>
              <a:rPr lang="en-AU" dirty="0"/>
              <a:t>802.15.4-2015 </a:t>
            </a:r>
            <a:r>
              <a:rPr lang="en-AU" dirty="0" smtClean="0"/>
              <a:t>was sent for information in Dec 2016</a:t>
            </a:r>
            <a:endParaRPr lang="en-GB" dirty="0" smtClean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IEEE </a:t>
            </a:r>
            <a:r>
              <a:rPr lang="en-AU" dirty="0" smtClean="0"/>
              <a:t>802.15.4-2015 60-day </a:t>
            </a:r>
            <a:r>
              <a:rPr lang="en-AU" dirty="0"/>
              <a:t>pre-ballot </a:t>
            </a:r>
            <a:r>
              <a:rPr lang="en-AU" dirty="0" smtClean="0"/>
              <a:t>closed </a:t>
            </a:r>
            <a:r>
              <a:rPr lang="en-AU" dirty="0"/>
              <a:t>on 20 </a:t>
            </a:r>
            <a:r>
              <a:rPr lang="en-AU" dirty="0" smtClean="0"/>
              <a:t>April 2017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8/0/11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8/0/11 </a:t>
            </a:r>
            <a:r>
              <a:rPr lang="en-AU" dirty="0"/>
              <a:t>on support for submission to FDIS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FDIS will start “soon”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42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802.15.6-2012 </a:t>
            </a:r>
            <a:r>
              <a:rPr lang="en-AU" dirty="0"/>
              <a:t>FDIS ballot </a:t>
            </a:r>
            <a:r>
              <a:rPr lang="en-AU" dirty="0"/>
              <a:t>passed but comments are required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The 802.15.6 standard was </a:t>
            </a:r>
            <a:r>
              <a:rPr lang="en-GB" dirty="0"/>
              <a:t>supposed to be liaised in Apr 2016 for </a:t>
            </a:r>
            <a:r>
              <a:rPr lang="en-GB" dirty="0" smtClean="0"/>
              <a:t>information but was eventually liaised in late July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&amp; responses sent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GB" dirty="0" smtClean="0"/>
              <a:t>The 60-day ballot passed on 23 Nov 2016</a:t>
            </a:r>
          </a:p>
          <a:p>
            <a:pPr lvl="2"/>
            <a:r>
              <a:rPr lang="en-GB" dirty="0" smtClean="0"/>
              <a:t>Need for IS on topic: 9/0/10</a:t>
            </a:r>
          </a:p>
          <a:p>
            <a:pPr lvl="2"/>
            <a:r>
              <a:rPr lang="en-GB" dirty="0" smtClean="0"/>
              <a:t>Submission of this proposal as IS: 6/3/10</a:t>
            </a:r>
          </a:p>
          <a:p>
            <a:pPr lvl="1"/>
            <a:r>
              <a:rPr lang="en-AU" dirty="0" smtClean="0"/>
              <a:t>Responses </a:t>
            </a:r>
            <a:r>
              <a:rPr lang="en-AU" dirty="0" smtClean="0"/>
              <a:t>were </a:t>
            </a:r>
            <a:r>
              <a:rPr lang="en-AU" dirty="0" smtClean="0"/>
              <a:t>to </a:t>
            </a:r>
            <a:r>
              <a:rPr lang="en-GB" dirty="0"/>
              <a:t>Germany, Japan &amp; UK </a:t>
            </a:r>
            <a:r>
              <a:rPr lang="en-GB" dirty="0" smtClean="0"/>
              <a:t>NB’s were </a:t>
            </a:r>
            <a:r>
              <a:rPr lang="en-AU" dirty="0" smtClean="0"/>
              <a:t>sent </a:t>
            </a:r>
            <a:r>
              <a:rPr lang="en-AU" dirty="0" smtClean="0"/>
              <a:t>in Feb 2017</a:t>
            </a:r>
          </a:p>
          <a:p>
            <a:pPr lvl="2"/>
            <a:r>
              <a:rPr lang="en-AU" dirty="0" smtClean="0"/>
              <a:t>See 15-17-0107-02</a:t>
            </a:r>
            <a:endParaRPr lang="en-GB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6"/>
                </a:solidFill>
              </a:rPr>
              <a:t>&amp; response required</a:t>
            </a:r>
          </a:p>
          <a:p>
            <a:pPr lvl="1"/>
            <a:r>
              <a:rPr lang="en-AU" dirty="0"/>
              <a:t>Passed on 7 Sep 17 by 12/2/14</a:t>
            </a:r>
          </a:p>
          <a:p>
            <a:pPr lvl="1"/>
            <a:r>
              <a:rPr lang="en-AU" dirty="0"/>
              <a:t>China NB and Japan NB voted “no” with comments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8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 has two standards in the pipeline for ratification under the PSDO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074487"/>
              </p:ext>
            </p:extLst>
          </p:nvPr>
        </p:nvGraphicFramePr>
        <p:xfrm>
          <a:off x="152399" y="1600200"/>
          <a:ext cx="8839199" cy="12983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+mn-cs"/>
                        </a:rPr>
                        <a:t>.21-2017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6800" marR="115147" marT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Jul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Jul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 Jul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802.21-2017 60-day ballot passed on 10 </a:t>
            </a:r>
            <a:r>
              <a:rPr lang="en-AU" dirty="0"/>
              <a:t>July 2017 </a:t>
            </a:r>
            <a:r>
              <a:rPr lang="en-AU" dirty="0" smtClean="0"/>
              <a:t>and is waiting for FDIS to start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</a:t>
            </a:r>
            <a:r>
              <a:rPr lang="en-AU" dirty="0" smtClean="0"/>
              <a:t>802.21-2017 was approved for liaison </a:t>
            </a:r>
            <a:r>
              <a:rPr lang="en-AU" dirty="0"/>
              <a:t>for information in July </a:t>
            </a:r>
            <a:r>
              <a:rPr lang="en-AU" dirty="0" smtClean="0"/>
              <a:t>2016</a:t>
            </a:r>
          </a:p>
          <a:p>
            <a:pPr lvl="2"/>
            <a:r>
              <a:rPr lang="en-AU" dirty="0" smtClean="0"/>
              <a:t>D7 was sent in Nov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IEEE 802.21-2017 </a:t>
            </a:r>
            <a:r>
              <a:rPr lang="en-AU" dirty="0"/>
              <a:t>60-day pre-ballot closed on </a:t>
            </a:r>
            <a:r>
              <a:rPr lang="en-AU" dirty="0" smtClean="0"/>
              <a:t>10 July 2017 (N16671)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6/1/14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6/1/14 on </a:t>
            </a:r>
            <a:r>
              <a:rPr lang="en-AU" dirty="0"/>
              <a:t>support for submission to FDIS</a:t>
            </a:r>
          </a:p>
          <a:p>
            <a:pPr lvl="1"/>
            <a:r>
              <a:rPr lang="en-AU" dirty="0" smtClean="0"/>
              <a:t>China NB voted “no” with security comment</a:t>
            </a:r>
          </a:p>
          <a:p>
            <a:pPr lvl="2"/>
            <a:r>
              <a:rPr lang="en-AU" dirty="0" smtClean="0"/>
              <a:t>A response was sent on 20 July 2017</a:t>
            </a:r>
          </a:p>
          <a:p>
            <a:pPr lvl="2"/>
            <a:r>
              <a:rPr lang="en-AU" dirty="0" smtClean="0"/>
              <a:t>See </a:t>
            </a:r>
            <a:r>
              <a:rPr lang="en-AU" dirty="0"/>
              <a:t>21-17-0036-00 (N16682)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 smtClean="0"/>
              <a:t>FDIS will start “soon</a:t>
            </a:r>
            <a:r>
              <a:rPr lang="en-AU" dirty="0"/>
              <a:t>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68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802.21.1 60-day </a:t>
            </a:r>
            <a:r>
              <a:rPr lang="en-AU" dirty="0"/>
              <a:t>ballot passed on 10 July </a:t>
            </a:r>
            <a:r>
              <a:rPr lang="en-AU" dirty="0" smtClean="0"/>
              <a:t>2017 </a:t>
            </a:r>
            <a:r>
              <a:rPr lang="en-AU" dirty="0"/>
              <a:t>and is waiting for FDIS to 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802.21.1 </a:t>
            </a:r>
            <a:r>
              <a:rPr lang="en-AU" dirty="0"/>
              <a:t>was approved for liaison for information in July 2016</a:t>
            </a:r>
          </a:p>
          <a:p>
            <a:pPr lvl="2"/>
            <a:r>
              <a:rPr lang="en-AU" dirty="0" smtClean="0"/>
              <a:t>D5 was sent in Nov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IEEE </a:t>
            </a:r>
            <a:r>
              <a:rPr lang="en-AU" dirty="0" smtClean="0"/>
              <a:t>802.21.1 </a:t>
            </a:r>
            <a:r>
              <a:rPr lang="en-AU" dirty="0"/>
              <a:t>60-day pre-ballot closed on 10 April 2017 (</a:t>
            </a:r>
            <a:r>
              <a:rPr lang="en-AU" dirty="0" smtClean="0"/>
              <a:t>N16672)</a:t>
            </a:r>
            <a:endParaRPr lang="en-AU" dirty="0"/>
          </a:p>
          <a:p>
            <a:pPr lvl="2"/>
            <a:r>
              <a:rPr lang="en-AU" dirty="0"/>
              <a:t>Passed 6/0/14 on need for ISO standard</a:t>
            </a:r>
          </a:p>
          <a:p>
            <a:pPr lvl="2"/>
            <a:r>
              <a:rPr lang="en-AU" dirty="0"/>
              <a:t>Passed 6/0/14 on support for submission to FDIS</a:t>
            </a:r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“no” with </a:t>
            </a:r>
            <a:r>
              <a:rPr lang="en-AU" dirty="0" smtClean="0"/>
              <a:t>comments</a:t>
            </a:r>
            <a:endParaRPr lang="en-AU" dirty="0"/>
          </a:p>
          <a:p>
            <a:pPr lvl="2"/>
            <a:r>
              <a:rPr lang="en-AU" dirty="0" smtClean="0"/>
              <a:t>A </a:t>
            </a:r>
            <a:r>
              <a:rPr lang="en-AU" dirty="0"/>
              <a:t>response was sent on 20 July 2017</a:t>
            </a:r>
          </a:p>
          <a:p>
            <a:pPr lvl="2"/>
            <a:r>
              <a:rPr lang="en-AU" dirty="0"/>
              <a:t>See </a:t>
            </a:r>
            <a:r>
              <a:rPr lang="en-AU" dirty="0" smtClean="0"/>
              <a:t>21-17-0036-00 (N16682)</a:t>
            </a:r>
            <a:endParaRPr lang="en-AU" dirty="0" smtClean="0">
              <a:solidFill>
                <a:schemeClr val="accent2"/>
              </a:solidFill>
            </a:endParaRP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 smtClean="0"/>
              <a:t>ISO is about to open the ballot (as of 4 Sept 2017)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23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802.22 has two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424767"/>
              </p:ext>
            </p:extLst>
          </p:nvPr>
        </p:nvGraphicFramePr>
        <p:xfrm>
          <a:off x="152399" y="1600200"/>
          <a:ext cx="8839199" cy="12983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.22a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Jul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Apr 16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25 Jul</a:t>
                      </a:r>
                      <a:r>
                        <a:rPr lang="en-AU" sz="1600" baseline="0" dirty="0" smtClean="0">
                          <a:latin typeface="+mj-lt"/>
                        </a:rPr>
                        <a:t> 17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.22b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Jul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Apr 16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27</a:t>
                      </a:r>
                      <a:r>
                        <a:rPr lang="en-AU" sz="1600" baseline="0" dirty="0" smtClean="0">
                          <a:latin typeface="+mj-lt"/>
                        </a:rPr>
                        <a:t> </a:t>
                      </a:r>
                      <a:r>
                        <a:rPr lang="en-AU" sz="1600" dirty="0" smtClean="0">
                          <a:latin typeface="+mj-lt"/>
                        </a:rPr>
                        <a:t>Jul</a:t>
                      </a:r>
                      <a:r>
                        <a:rPr lang="en-AU" sz="1600" baseline="0" dirty="0" smtClean="0">
                          <a:latin typeface="+mj-lt"/>
                        </a:rPr>
                        <a:t> 17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Waiting</a:t>
                      </a:r>
                      <a:endParaRPr lang="en-AU" sz="1600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802.22a is waiting for publication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</a:t>
            </a:r>
            <a:r>
              <a:rPr lang="en-AU" dirty="0"/>
              <a:t>802.22a was liaised in July 2015 to SC6  to 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  &amp; response sent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IEEE 802.22a was </a:t>
            </a:r>
            <a:r>
              <a:rPr lang="en-AU" dirty="0" smtClean="0"/>
              <a:t>submitted for </a:t>
            </a:r>
            <a:r>
              <a:rPr lang="en-US" dirty="0" smtClean="0"/>
              <a:t>60-day</a:t>
            </a:r>
            <a:r>
              <a:rPr lang="en-AU" dirty="0" smtClean="0"/>
              <a:t> ballot in December 2015, and after a delay the ballot passed on 3 April 2016 (N16414)</a:t>
            </a:r>
          </a:p>
          <a:p>
            <a:pPr lvl="2"/>
            <a:r>
              <a:rPr lang="en-AU" dirty="0"/>
              <a:t>Support need for ISO standard? Passed </a:t>
            </a:r>
            <a:r>
              <a:rPr lang="en-AU" dirty="0" smtClean="0"/>
              <a:t>10/0/8</a:t>
            </a:r>
            <a:endParaRPr lang="en-AU" dirty="0"/>
          </a:p>
          <a:p>
            <a:pPr lvl="2"/>
            <a:r>
              <a:rPr lang="en-AU" dirty="0"/>
              <a:t>Support this submission being sent to FDIS? </a:t>
            </a:r>
            <a:r>
              <a:rPr lang="en-AU" dirty="0" smtClean="0"/>
              <a:t>9/1/8</a:t>
            </a:r>
            <a:endParaRPr lang="en-AU" dirty="0"/>
          </a:p>
          <a:p>
            <a:pPr lvl="1"/>
            <a:r>
              <a:rPr lang="en-AU" dirty="0"/>
              <a:t>China NB voted “no” with security </a:t>
            </a:r>
            <a:r>
              <a:rPr lang="en-AU" dirty="0" smtClean="0"/>
              <a:t>comment</a:t>
            </a:r>
          </a:p>
          <a:p>
            <a:pPr lvl="2"/>
            <a:r>
              <a:rPr lang="en-AU" dirty="0"/>
              <a:t>802.22 WG response </a:t>
            </a:r>
            <a:r>
              <a:rPr lang="en-AU" dirty="0" smtClean="0"/>
              <a:t>was sent in Nov 2016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rgbClr val="00B050"/>
                </a:solidFill>
              </a:rPr>
              <a:t>passed </a:t>
            </a:r>
            <a:r>
              <a:rPr lang="en-AU" dirty="0" smtClean="0">
                <a:solidFill>
                  <a:schemeClr val="accent6"/>
                </a:solidFill>
              </a:rPr>
              <a:t>&amp; waiting for publication</a:t>
            </a:r>
          </a:p>
          <a:p>
            <a:pPr lvl="1"/>
            <a:r>
              <a:rPr lang="en-AU" dirty="0" smtClean="0"/>
              <a:t>Passed on 27 July 2017 (12/0/17) with no comments</a:t>
            </a:r>
          </a:p>
          <a:p>
            <a:pPr lvl="1"/>
            <a:r>
              <a:rPr lang="en-AU" dirty="0" smtClean="0"/>
              <a:t>Final standard will be published “soon</a:t>
            </a:r>
            <a:r>
              <a:rPr lang="en-AU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561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802.22b </a:t>
            </a:r>
            <a:r>
              <a:rPr lang="en-AU" dirty="0"/>
              <a:t>FDIS ballot </a:t>
            </a:r>
            <a:r>
              <a:rPr lang="en-AU" dirty="0" smtClean="0"/>
              <a:t>passed but a response is required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</a:t>
            </a:r>
            <a:r>
              <a:rPr lang="en-AU" dirty="0" smtClean="0"/>
              <a:t>802.22b </a:t>
            </a:r>
            <a:r>
              <a:rPr lang="en-AU" dirty="0"/>
              <a:t>was liaised in July 2015 to SC6  to allow them to become familiar with it before submission for approval under the PSDO 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pre-ballot: </a:t>
            </a:r>
            <a:r>
              <a:rPr lang="en-AU" dirty="0">
                <a:solidFill>
                  <a:srgbClr val="00B050"/>
                </a:solidFill>
              </a:rPr>
              <a:t>passed on 3 April 2016 and </a:t>
            </a:r>
            <a:r>
              <a:rPr lang="en-AU" dirty="0" smtClean="0">
                <a:solidFill>
                  <a:srgbClr val="00B050"/>
                </a:solidFill>
              </a:rPr>
              <a:t>response sent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IEEE </a:t>
            </a:r>
            <a:r>
              <a:rPr lang="en-AU" dirty="0" smtClean="0"/>
              <a:t>802.22b </a:t>
            </a:r>
            <a:r>
              <a:rPr lang="en-AU" dirty="0"/>
              <a:t>was submitted for </a:t>
            </a:r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ballot in December 2015, and after a delay the ballot passed on 3 April </a:t>
            </a:r>
            <a:r>
              <a:rPr lang="en-AU" dirty="0" smtClean="0"/>
              <a:t>2016 (N16415)</a:t>
            </a:r>
            <a:endParaRPr lang="en-AU" dirty="0"/>
          </a:p>
          <a:p>
            <a:pPr lvl="2"/>
            <a:r>
              <a:rPr lang="en-AU" dirty="0"/>
              <a:t>Support need for ISO standard? Passed </a:t>
            </a:r>
            <a:r>
              <a:rPr lang="en-AU" dirty="0" smtClean="0"/>
              <a:t>9/1/8</a:t>
            </a:r>
            <a:endParaRPr lang="en-AU" dirty="0"/>
          </a:p>
          <a:p>
            <a:pPr lvl="2"/>
            <a:r>
              <a:rPr lang="en-AU" dirty="0"/>
              <a:t>Support this submission being sent to FDIS? </a:t>
            </a:r>
            <a:r>
              <a:rPr lang="en-AU" dirty="0" smtClean="0"/>
              <a:t>8/2/8</a:t>
            </a:r>
            <a:endParaRPr lang="en-AU" dirty="0"/>
          </a:p>
          <a:p>
            <a:pPr lvl="1"/>
            <a:r>
              <a:rPr lang="en-AU" dirty="0" smtClean="0"/>
              <a:t>China NB &amp; Japan NB voted “no”</a:t>
            </a:r>
          </a:p>
          <a:p>
            <a:pPr lvl="2"/>
            <a:r>
              <a:rPr lang="en-AU" dirty="0"/>
              <a:t>802.22 WG response </a:t>
            </a:r>
            <a:r>
              <a:rPr lang="en-AU" dirty="0" smtClean="0"/>
              <a:t>was sent </a:t>
            </a:r>
            <a:r>
              <a:rPr lang="en-AU" dirty="0"/>
              <a:t>in Nov 2016</a:t>
            </a: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 smtClean="0">
                <a:solidFill>
                  <a:srgbClr val="00B050"/>
                </a:solidFill>
              </a:rPr>
              <a:t>passed 27 July 2018 </a:t>
            </a:r>
            <a:r>
              <a:rPr lang="en-AU" dirty="0" smtClean="0">
                <a:solidFill>
                  <a:schemeClr val="accent6"/>
                </a:solidFill>
              </a:rPr>
              <a:t>with response required</a:t>
            </a:r>
          </a:p>
          <a:p>
            <a:pPr lvl="1"/>
            <a:r>
              <a:rPr lang="en-AU" dirty="0"/>
              <a:t>Passed on 27 July 2017 </a:t>
            </a:r>
            <a:r>
              <a:rPr lang="en-AU" dirty="0" smtClean="0"/>
              <a:t>by 12/1/16</a:t>
            </a:r>
          </a:p>
          <a:p>
            <a:pPr lvl="1"/>
            <a:r>
              <a:rPr lang="en-AU" dirty="0" smtClean="0"/>
              <a:t>China NB voted “no” with two comments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84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 has sixteen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16262"/>
              </p:ext>
            </p:extLst>
          </p:nvPr>
        </p:nvGraphicFramePr>
        <p:xfrm>
          <a:off x="152399" y="156864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.1Qbu</a:t>
                      </a:r>
                      <a:endParaRPr lang="en-A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 Feb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.1Qbz</a:t>
                      </a:r>
                      <a:endParaRPr lang="en-A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D2.3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Feb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 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.1AC-Rev</a:t>
                      </a:r>
                      <a:endParaRPr lang="en-A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24 May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.1Qcd-2015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May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Oct 16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 Dec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Nov</a:t>
                      </a:r>
                      <a:r>
                        <a:rPr lang="en-AU" sz="1600" b="0" baseline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802d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Jun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.1AEcg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D1.4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 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.1CB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.1Qci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Oct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.1Qch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.1Q-Cor 1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 Mar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5381769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50876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8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 has sixteen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548790"/>
              </p:ext>
            </p:extLst>
          </p:nvPr>
        </p:nvGraphicFramePr>
        <p:xfrm>
          <a:off x="152399" y="1583880"/>
          <a:ext cx="8839199" cy="225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.1AX-Cor 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 Jul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.1Qcp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.1AR-Rev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86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802.1Qbu FDIS ballot closes 11 Oct 2017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marL="285750" lvl="1" indent="-285750"/>
            <a:r>
              <a:rPr lang="en-AU" dirty="0" smtClean="0"/>
              <a:t>802.1Qbu D3.0 </a:t>
            </a:r>
            <a:r>
              <a:rPr lang="en-AU" dirty="0"/>
              <a:t>was liaised for information in Nov </a:t>
            </a:r>
            <a:r>
              <a:rPr lang="en-AU" dirty="0" smtClean="0"/>
              <a:t>2015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r>
              <a:rPr lang="en-AU" dirty="0" smtClean="0">
                <a:solidFill>
                  <a:schemeClr val="accent2"/>
                </a:solidFill>
              </a:rPr>
              <a:t> </a:t>
            </a:r>
            <a:r>
              <a:rPr lang="en-AU" dirty="0" smtClean="0">
                <a:solidFill>
                  <a:srgbClr val="00B050"/>
                </a:solidFill>
              </a:rPr>
              <a:t>&amp; response liaised</a:t>
            </a:r>
          </a:p>
          <a:p>
            <a:pPr lvl="1"/>
            <a:r>
              <a:rPr lang="en-AU" dirty="0" smtClean="0"/>
              <a:t>802.1Qbu-2016 passed its 60-day </a:t>
            </a:r>
            <a:r>
              <a:rPr lang="en-AU" dirty="0"/>
              <a:t>ballot </a:t>
            </a:r>
            <a:r>
              <a:rPr lang="en-AU" dirty="0" smtClean="0"/>
              <a:t>on </a:t>
            </a:r>
            <a:r>
              <a:rPr lang="en-AU" dirty="0"/>
              <a:t>7 Feb </a:t>
            </a:r>
            <a:r>
              <a:rPr lang="en-AU" dirty="0" smtClean="0"/>
              <a:t>2017 (N16541)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9/0/11 on </a:t>
            </a:r>
            <a:r>
              <a:rPr lang="en-AU" dirty="0"/>
              <a:t>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7/1/12 on </a:t>
            </a:r>
            <a:r>
              <a:rPr lang="en-AU" dirty="0"/>
              <a:t>support for submission to FDIS</a:t>
            </a:r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“no” </a:t>
            </a:r>
            <a:r>
              <a:rPr lang="en-AU" dirty="0"/>
              <a:t>with one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Response sent to China NB comments (N16601)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closes 11 Oct 2017</a:t>
            </a:r>
          </a:p>
        </p:txBody>
      </p:sp>
    </p:spTree>
    <p:extLst>
      <p:ext uri="{BB962C8B-B14F-4D97-AF65-F5344CB8AC3E}">
        <p14:creationId xmlns:p14="http://schemas.microsoft.com/office/powerpoint/2010/main" val="182246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802.1Qbz </a:t>
            </a:r>
            <a:r>
              <a:rPr lang="en-AU" dirty="0"/>
              <a:t>FDIS ballot closes </a:t>
            </a:r>
            <a:r>
              <a:rPr lang="en-AU" dirty="0" smtClean="0"/>
              <a:t>11 </a:t>
            </a:r>
            <a:r>
              <a:rPr lang="en-AU" dirty="0"/>
              <a:t>Oct 2017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marL="342900" lvl="1" indent="-342900"/>
            <a:r>
              <a:rPr lang="en-AU" dirty="0"/>
              <a:t>IEEE </a:t>
            </a:r>
            <a:r>
              <a:rPr lang="en-AU" dirty="0" smtClean="0"/>
              <a:t>802.1Qbz D3.0 </a:t>
            </a:r>
            <a:r>
              <a:rPr lang="en-AU" dirty="0"/>
              <a:t>was liaised for information in </a:t>
            </a:r>
            <a:r>
              <a:rPr lang="en-AU" dirty="0" smtClean="0"/>
              <a:t>Dec 2015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liaised</a:t>
            </a:r>
            <a:endParaRPr lang="en-AU" dirty="0"/>
          </a:p>
          <a:p>
            <a:pPr lvl="1"/>
            <a:r>
              <a:rPr lang="en-AU" dirty="0"/>
              <a:t>IEEE </a:t>
            </a:r>
            <a:r>
              <a:rPr lang="en-AU" dirty="0" smtClean="0"/>
              <a:t>802.1Qbz-2016 </a:t>
            </a:r>
            <a:r>
              <a:rPr lang="en-AU" dirty="0"/>
              <a:t>passed its 60-day ballot on 7 Feb </a:t>
            </a:r>
            <a:r>
              <a:rPr lang="en-AU" dirty="0" smtClean="0"/>
              <a:t>2017 (N16540)</a:t>
            </a:r>
            <a:endParaRPr lang="en-AU" dirty="0"/>
          </a:p>
          <a:p>
            <a:pPr lvl="2"/>
            <a:r>
              <a:rPr lang="en-AU" dirty="0"/>
              <a:t>Passed 9/0/11 on need for ISO standard</a:t>
            </a:r>
          </a:p>
          <a:p>
            <a:pPr lvl="2"/>
            <a:r>
              <a:rPr lang="en-AU" dirty="0"/>
              <a:t>Passed 7/1/12 on support for submission to FDIS</a:t>
            </a:r>
          </a:p>
          <a:p>
            <a:pPr lvl="1"/>
            <a:r>
              <a:rPr lang="en-AU" dirty="0" smtClean="0"/>
              <a:t>China NB voted “no” with one comment</a:t>
            </a:r>
          </a:p>
          <a:p>
            <a:pPr lvl="2"/>
            <a:r>
              <a:rPr lang="en-AU" dirty="0" smtClean="0"/>
              <a:t>Response </a:t>
            </a:r>
            <a:r>
              <a:rPr lang="en-AU" dirty="0"/>
              <a:t>sent </a:t>
            </a:r>
            <a:r>
              <a:rPr lang="en-AU" dirty="0" smtClean="0"/>
              <a:t>in March 2017 to </a:t>
            </a:r>
            <a:r>
              <a:rPr lang="en-AU" dirty="0"/>
              <a:t>China NB </a:t>
            </a:r>
            <a:r>
              <a:rPr lang="en-AU" dirty="0" smtClean="0"/>
              <a:t>comments (N16601)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</a:t>
            </a:r>
            <a:r>
              <a:rPr lang="en-AU" dirty="0" smtClean="0">
                <a:solidFill>
                  <a:schemeClr val="accent2"/>
                </a:solidFill>
              </a:rPr>
              <a:t>11 </a:t>
            </a:r>
            <a:r>
              <a:rPr lang="en-AU" dirty="0">
                <a:solidFill>
                  <a:schemeClr val="accent2"/>
                </a:solidFill>
              </a:rPr>
              <a:t>Oct 2017</a:t>
            </a:r>
            <a:endParaRPr lang="en-AU" dirty="0" smtClean="0">
              <a:solidFill>
                <a:schemeClr val="accent2"/>
              </a:solidFill>
            </a:endParaRPr>
          </a:p>
          <a:p>
            <a:endParaRPr lang="en-A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3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4543</Words>
  <Application>Microsoft Office PowerPoint</Application>
  <PresentationFormat>On-screen Show (4:3)</PresentationFormat>
  <Paragraphs>1062</Paragraphs>
  <Slides>59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2" baseType="lpstr">
      <vt:lpstr>Arial</vt:lpstr>
      <vt:lpstr>Times New Roman</vt:lpstr>
      <vt:lpstr>802-11-Submission</vt:lpstr>
      <vt:lpstr>IEEE 802 status report for ISO/IEC JTC1/SC6 meeting on 30 Oct 2017 </vt:lpstr>
      <vt:lpstr>This presentation contains a status report on the PSDO process between IEEE 802 &amp; ISO/IEC JTC1/SC6 </vt:lpstr>
      <vt:lpstr>IEEE 802 has pushed 26 standards completely through the PSDO ratification process</vt:lpstr>
      <vt:lpstr>IEEE 802 has pushed 26 standards completely through the PSDO ratification process</vt:lpstr>
      <vt:lpstr>IEEE 802 has pushed 26 standards completely through the PSDO ratification process</vt:lpstr>
      <vt:lpstr>IEEE 802.1 has sixteen standards in the pipeline for ratification under the PSDO</vt:lpstr>
      <vt:lpstr>IEEE 802.1 has sixteen standards in the pipeline for ratification under the PSDO</vt:lpstr>
      <vt:lpstr>IEEE 802.1Qbu FDIS ballot closes 11 Oct 2017</vt:lpstr>
      <vt:lpstr>IEEE 802.1Qbz FDIS ballot closes 11 Oct 2017</vt:lpstr>
      <vt:lpstr>IEEE 802.1AC-Rev is waiting start of FDIS ballot</vt:lpstr>
      <vt:lpstr>IEEE 802.1Qcd-2015 FDIS ballot closes 1 Dec 2017</vt:lpstr>
      <vt:lpstr>IEEE 802d 60-day ballot is waiting for start of FDIS ballot</vt:lpstr>
      <vt:lpstr>IEEE 802.1AEcg 60-day ballot passed on 7 Sept 2017 and requires comment resolution</vt:lpstr>
      <vt:lpstr>IEEE 802.1CB will be submitted to PSDO soon</vt:lpstr>
      <vt:lpstr>IEEE 802.1Qci will be submitted to PSDO soon</vt:lpstr>
      <vt:lpstr>IEEE 802.1Qch will be submitted to PSDO soon</vt:lpstr>
      <vt:lpstr>IEEE 802.1Q-2014/Cor 1-2015 is waiting for publication</vt:lpstr>
      <vt:lpstr>IEEE 802c will be submitted to PSDO</vt:lpstr>
      <vt:lpstr>IEEE 802.1AX-2014/Cor1 is waiting for publication</vt:lpstr>
      <vt:lpstr>IEEE 802.1Q-REV has been liaised for information</vt:lpstr>
      <vt:lpstr>IEEE 802.1Qcc will be liaised for information</vt:lpstr>
      <vt:lpstr>IEEE 802.1Qcp will be liaised for information</vt:lpstr>
      <vt:lpstr>IEEE 802.1AR-Rev will be liaised for information</vt:lpstr>
      <vt:lpstr>IEEE 802.3 has thirteen standards in the pipeline for ratification under the PSDO</vt:lpstr>
      <vt:lpstr>IEEE 802.3bw FDIS ballot passed but a response required</vt:lpstr>
      <vt:lpstr>IEEE 802.3bp FDIS ballot closes on 18 Oct 2017</vt:lpstr>
      <vt:lpstr>IEEE 802.3bn is waiting for start of FDIS</vt:lpstr>
      <vt:lpstr>IEEE 802.3bq FDIS ballot closes on 18 Oct 2017</vt:lpstr>
      <vt:lpstr>IEEE 802.3br FDIS ballot closes on 11 Oct 2017</vt:lpstr>
      <vt:lpstr>IEEE 802.3by FDIS ballot closes on 18 Oct 2017</vt:lpstr>
      <vt:lpstr>IEEE 802.3bv is waiting for start of FDIS ballot</vt:lpstr>
      <vt:lpstr>IEEE 802.3bu is waiting for start of FDIS ballot</vt:lpstr>
      <vt:lpstr>IEEE 802.3bz FDIS ballot closes on 12 Oct 2017</vt:lpstr>
      <vt:lpstr>IEEE 802.3/Cor 1 FDIS ballot closes 22 Nov 2017</vt:lpstr>
      <vt:lpstr>IEEE 802.3bs has been liaised</vt:lpstr>
      <vt:lpstr>IEEE 802.3cb was liaised for information in June 2017</vt:lpstr>
      <vt:lpstr>IEEE 802.3cc was liaised for information in June 2017</vt:lpstr>
      <vt:lpstr>IEEE 802.11 has ten standards in the pipeline for ratification under the PSDO</vt:lpstr>
      <vt:lpstr>IEEE 802.11mc is waiting for start of FDIS ballot</vt:lpstr>
      <vt:lpstr>IEEE 802.11ah passed 60-day pre-ballot and is waiting start of FDIS</vt:lpstr>
      <vt:lpstr>IEEE 802.11ai 60-day pre-ballot re-run passed on 1 Sept 2017 but response required</vt:lpstr>
      <vt:lpstr>IEEE 802.11ai 60-day pre-ballot re-run passed on 1 Sept 2017 but response required</vt:lpstr>
      <vt:lpstr>IEEE 802.11aj has been liaised for information</vt:lpstr>
      <vt:lpstr>IEEE 802.11ak has been liaised for information</vt:lpstr>
      <vt:lpstr>IEEE 802.11aq has been liaised</vt:lpstr>
      <vt:lpstr>IEEE 802.11ax will be liaised when appropriate</vt:lpstr>
      <vt:lpstr>IEEE 802.11ay will be liaised when appropriate</vt:lpstr>
      <vt:lpstr>IEEE 802.11az will be liaised when appropriate</vt:lpstr>
      <vt:lpstr>IEEE 802.11ba will be liaised when appropriate</vt:lpstr>
      <vt:lpstr>IEEE 802.15 has three standards in the pipeline for ratification under the PSDO</vt:lpstr>
      <vt:lpstr>IEEE 802.15.3-2016 FDIS ballot closes on 7 Sep 2017</vt:lpstr>
      <vt:lpstr>IEEE 802.15.4-2015 is waiting for FDIS start</vt:lpstr>
      <vt:lpstr>IEEE 802.15.6-2012 FDIS ballot passed but comments are required</vt:lpstr>
      <vt:lpstr>IEEE 802.21 has two standards in the pipeline for ratification under the PSDO</vt:lpstr>
      <vt:lpstr>IEEE 802.21-2017 60-day ballot passed on 10 July 2017 and is waiting for FDIS to start</vt:lpstr>
      <vt:lpstr>IEEE 802.21.1 60-day ballot passed on 10 July 2017 and is waiting for FDIS to start</vt:lpstr>
      <vt:lpstr>IEEE 802.22 has two standards in the pipeline for ratification under the PSDO</vt:lpstr>
      <vt:lpstr>IEEE 802.22a is waiting for publication</vt:lpstr>
      <vt:lpstr>IEEE 802.22b FDIS ballot passed but a response is required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2017-09-17T23:12:33Z</dcterms:modified>
</cp:coreProperties>
</file>