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9" r:id="rId2"/>
    <p:sldId id="1991" r:id="rId3"/>
    <p:sldId id="1101" r:id="rId4"/>
    <p:sldId id="1581" r:id="rId5"/>
    <p:sldId id="1981" r:id="rId6"/>
    <p:sldId id="1657" r:id="rId7"/>
    <p:sldId id="1895" r:id="rId8"/>
    <p:sldId id="1684" r:id="rId9"/>
    <p:sldId id="1685" r:id="rId10"/>
    <p:sldId id="1686" r:id="rId11"/>
    <p:sldId id="1687" r:id="rId12"/>
    <p:sldId id="1745" r:id="rId13"/>
    <p:sldId id="1746" r:id="rId14"/>
    <p:sldId id="1747" r:id="rId15"/>
    <p:sldId id="1769" r:id="rId16"/>
    <p:sldId id="1786" r:id="rId17"/>
    <p:sldId id="1773" r:id="rId18"/>
    <p:sldId id="1894" r:id="rId19"/>
    <p:sldId id="1896" r:id="rId20"/>
    <p:sldId id="1965" r:id="rId21"/>
    <p:sldId id="1967" r:id="rId22"/>
    <p:sldId id="1968" r:id="rId23"/>
    <p:sldId id="1969" r:id="rId24"/>
    <p:sldId id="1689" r:id="rId25"/>
    <p:sldId id="1691" r:id="rId26"/>
    <p:sldId id="1692" r:id="rId27"/>
    <p:sldId id="1694" r:id="rId28"/>
    <p:sldId id="1695" r:id="rId29"/>
    <p:sldId id="1696" r:id="rId30"/>
    <p:sldId id="1697" r:id="rId31"/>
    <p:sldId id="1716" r:id="rId32"/>
    <p:sldId id="1717" r:id="rId33"/>
    <p:sldId id="1718" r:id="rId34"/>
    <p:sldId id="1851" r:id="rId35"/>
    <p:sldId id="1864" r:id="rId36"/>
    <p:sldId id="1945" r:id="rId37"/>
    <p:sldId id="1946" r:id="rId38"/>
    <p:sldId id="1688" r:id="rId39"/>
    <p:sldId id="1702" r:id="rId40"/>
    <p:sldId id="1703" r:id="rId41"/>
    <p:sldId id="1704" r:id="rId42"/>
    <p:sldId id="1978" r:id="rId43"/>
    <p:sldId id="1705" r:id="rId44"/>
    <p:sldId id="1706" r:id="rId45"/>
    <p:sldId id="1707" r:id="rId46"/>
    <p:sldId id="1708" r:id="rId47"/>
    <p:sldId id="1709" r:id="rId48"/>
    <p:sldId id="1710" r:id="rId49"/>
    <p:sldId id="1790" r:id="rId50"/>
    <p:sldId id="1698" r:id="rId51"/>
    <p:sldId id="1699" r:id="rId52"/>
    <p:sldId id="1700" r:id="rId53"/>
    <p:sldId id="1701" r:id="rId54"/>
    <p:sldId id="1711" r:id="rId55"/>
    <p:sldId id="1712" r:id="rId56"/>
    <p:sldId id="1713" r:id="rId57"/>
    <p:sldId id="1679" r:id="rId58"/>
    <p:sldId id="1583" r:id="rId59"/>
    <p:sldId id="1629" r:id="rId6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4" autoAdjust="0"/>
    <p:restoredTop sz="94660" autoAdjust="0"/>
  </p:normalViewPr>
  <p:slideViewPr>
    <p:cSldViewPr>
      <p:cViewPr varScale="1">
        <p:scale>
          <a:sx n="84" d="100"/>
          <a:sy n="84" d="100"/>
        </p:scale>
        <p:origin x="1795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802.11-17/0896r2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802.11-17/0896r2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802.11-17/1490r0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768-01-0000-response-to-iso-iec-jtc-1-sc-6-60-day-ballot.pdf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802 status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ISO/IEC JTC1/SC6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30 Oct 2017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September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5207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802.1AC-Rev is waiting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802.1AC-Rev D3.0 was liaised for information in Dec 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liaised</a:t>
            </a:r>
          </a:p>
          <a:p>
            <a:pPr lvl="1"/>
            <a:r>
              <a:rPr lang="en-AU" dirty="0" smtClean="0"/>
              <a:t>802.1AC-Rev </a:t>
            </a:r>
            <a:r>
              <a:rPr lang="en-AU" dirty="0"/>
              <a:t>60-day </a:t>
            </a:r>
            <a:r>
              <a:rPr lang="en-AU" dirty="0" smtClean="0"/>
              <a:t>ballot passed on 24 May 2017 (N16647)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11/0/8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10/1/9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Response (N16687) was liaised in July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FDIS </a:t>
            </a:r>
            <a:r>
              <a:rPr lang="en-AU" dirty="0" smtClean="0"/>
              <a:t>will start “soon”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802.1Qcd-2015 FDIS ballot </a:t>
            </a:r>
            <a:r>
              <a:rPr lang="en-AU" dirty="0" smtClean="0"/>
              <a:t>closes 1 Dec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802.1Qcd-2015 was liaised for information on 26 May </a:t>
            </a:r>
            <a:r>
              <a:rPr lang="en-AU" dirty="0" smtClean="0">
                <a:solidFill>
                  <a:schemeClr val="tx2"/>
                </a:solidFill>
              </a:rPr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802.1Qcd-2015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on 23 Oct </a:t>
            </a:r>
            <a:r>
              <a:rPr lang="en-AU" dirty="0" smtClean="0"/>
              <a:t>2016 (N16496)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8/0/10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6/1/11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was sent in Nov 2016 (N16505)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 Dec 2017</a:t>
            </a:r>
          </a:p>
          <a:p>
            <a:pPr lvl="1"/>
            <a:r>
              <a:rPr lang="en-AU" dirty="0" smtClean="0"/>
              <a:t>Apparently the closing date </a:t>
            </a:r>
            <a:r>
              <a:rPr lang="en-AU" dirty="0" smtClean="0"/>
              <a:t>was extended from 8 Sept 2017 because of a systems error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802d </a:t>
            </a:r>
            <a:r>
              <a:rPr lang="en-AU" dirty="0"/>
              <a:t>60-day ballot </a:t>
            </a:r>
            <a:r>
              <a:rPr lang="en-AU" dirty="0" smtClean="0"/>
              <a:t>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802d D1.0 (</a:t>
            </a:r>
            <a:r>
              <a:rPr lang="en-GB" dirty="0"/>
              <a:t>Overview and Architecture—Amendment: Allocation of Uniform Resource Name (URN) values in IEEE 802 </a:t>
            </a:r>
            <a:r>
              <a:rPr lang="en-GB" dirty="0" smtClean="0"/>
              <a:t>standards) </a:t>
            </a:r>
            <a:r>
              <a:rPr lang="en-AU" dirty="0" smtClean="0"/>
              <a:t>was liaised for information in Oct 2016 (see 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with no response required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802.1Qd passed </a:t>
            </a:r>
            <a:r>
              <a:rPr lang="en-AU" dirty="0"/>
              <a:t>60-day pre-ballot on </a:t>
            </a:r>
            <a:r>
              <a:rPr lang="en-AU" dirty="0" smtClean="0"/>
              <a:t>15 June 2017 (N16657)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FDIS </a:t>
            </a:r>
            <a:r>
              <a:rPr lang="en-AU" dirty="0"/>
              <a:t>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60-day ballot passed on 7 Sept 2017 and requires comment resolution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</a:t>
            </a:r>
            <a:r>
              <a:rPr lang="en-AU" dirty="0" smtClean="0">
                <a:solidFill>
                  <a:schemeClr val="accent6"/>
                </a:solidFill>
              </a:rPr>
              <a:t>but comment needs resolution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 smtClean="0"/>
              <a:t>802.1 WG respond soon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be sent when published</a:t>
            </a:r>
          </a:p>
          <a:p>
            <a:pPr lvl="2"/>
            <a:r>
              <a:rPr lang="en-AU" dirty="0" smtClean="0"/>
              <a:t>Publication scheduled for 28 September</a:t>
            </a:r>
          </a:p>
          <a:p>
            <a:r>
              <a:rPr lang="en-AU" dirty="0" smtClean="0"/>
              <a:t>FDIS ballot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802.1Qci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802.1Qci D2.0 was submitted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sent when </a:t>
            </a:r>
            <a:r>
              <a:rPr lang="en-AU" dirty="0" smtClean="0"/>
              <a:t>published</a:t>
            </a:r>
          </a:p>
          <a:p>
            <a:pPr lvl="2"/>
            <a:r>
              <a:rPr lang="en-AU" dirty="0" smtClean="0"/>
              <a:t>Was published on 31 May 2017</a:t>
            </a:r>
          </a:p>
          <a:p>
            <a:pPr lvl="2"/>
            <a:r>
              <a:rPr lang="en-AU" dirty="0" smtClean="0"/>
              <a:t>Action required by 802.1 </a:t>
            </a:r>
            <a:r>
              <a:rPr lang="en-AU" dirty="0" smtClean="0"/>
              <a:t>WG to progress</a:t>
            </a:r>
            <a:endParaRPr lang="en-AU" dirty="0" smtClean="0"/>
          </a:p>
          <a:p>
            <a:r>
              <a:rPr lang="en-AU" dirty="0" smtClean="0"/>
              <a:t>FDIS ballot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sent when published</a:t>
            </a:r>
          </a:p>
          <a:p>
            <a:pPr lvl="2"/>
            <a:r>
              <a:rPr lang="en-AU" dirty="0"/>
              <a:t>Was published on </a:t>
            </a:r>
            <a:r>
              <a:rPr lang="en-AU" dirty="0" smtClean="0"/>
              <a:t>28 June 2017</a:t>
            </a:r>
            <a:endParaRPr lang="en-AU" dirty="0"/>
          </a:p>
          <a:p>
            <a:pPr lvl="2"/>
            <a:r>
              <a:rPr lang="en-AU" dirty="0"/>
              <a:t>Action required by 802.1 </a:t>
            </a:r>
            <a:r>
              <a:rPr lang="en-AU" dirty="0" smtClean="0"/>
              <a:t>WG to progress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802.1Q-2014/</a:t>
            </a:r>
            <a:r>
              <a:rPr lang="en-GB" dirty="0" err="1"/>
              <a:t>Cor</a:t>
            </a:r>
            <a:r>
              <a:rPr lang="en-GB" dirty="0"/>
              <a:t> 1-2015</a:t>
            </a:r>
            <a:r>
              <a:rPr lang="en-AU" dirty="0" smtClean="0"/>
              <a:t>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802.1Q-2014/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1-2015 </a:t>
            </a:r>
            <a:r>
              <a:rPr lang="en-AU" dirty="0" smtClean="0"/>
              <a:t>was submitted to PSDO using a special process for corrigenda</a:t>
            </a:r>
          </a:p>
          <a:p>
            <a:pPr lvl="1"/>
            <a:r>
              <a:rPr lang="en-AU" dirty="0" smtClean="0"/>
              <a:t>The ballot passed on 16 March 2017 (N16589)</a:t>
            </a:r>
          </a:p>
          <a:p>
            <a:pPr lvl="2"/>
            <a:r>
              <a:rPr lang="en-AU" dirty="0"/>
              <a:t>Do you support the need for a corrigendum to the subject ISO/IEC/IEEE International Standard? </a:t>
            </a:r>
            <a:r>
              <a:rPr lang="en-AU" dirty="0" smtClean="0"/>
              <a:t> 9/0/11</a:t>
            </a:r>
          </a:p>
          <a:p>
            <a:pPr lvl="2"/>
            <a:r>
              <a:rPr lang="en-AU" dirty="0" smtClean="0"/>
              <a:t>Do </a:t>
            </a:r>
            <a:r>
              <a:rPr lang="en-AU" dirty="0"/>
              <a:t>you approve the draft for publication? </a:t>
            </a:r>
            <a:r>
              <a:rPr lang="en-AU" dirty="0" smtClean="0"/>
              <a:t> 8/1/11</a:t>
            </a:r>
          </a:p>
          <a:p>
            <a:pPr lvl="1"/>
            <a:r>
              <a:rPr lang="en-AU" dirty="0" smtClean="0"/>
              <a:t>China NB voted “no” with </a:t>
            </a:r>
            <a:r>
              <a:rPr lang="en-AU" dirty="0" smtClean="0"/>
              <a:t>an objection based on security</a:t>
            </a:r>
            <a:endParaRPr lang="en-AU" dirty="0" smtClean="0"/>
          </a:p>
          <a:p>
            <a:pPr lvl="2"/>
            <a:r>
              <a:rPr lang="en-AU" dirty="0"/>
              <a:t>Response (</a:t>
            </a:r>
            <a:r>
              <a:rPr lang="en-AU" dirty="0" smtClean="0"/>
              <a:t>N16687) </a:t>
            </a:r>
            <a:r>
              <a:rPr lang="en-AU" dirty="0"/>
              <a:t>was liaised in July </a:t>
            </a:r>
            <a:r>
              <a:rPr lang="en-AU" dirty="0" smtClean="0"/>
              <a:t>2017</a:t>
            </a:r>
          </a:p>
          <a:p>
            <a:pPr lvl="1"/>
            <a:r>
              <a:rPr lang="en-AU" dirty="0"/>
              <a:t>Will be published “soon”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will be submitted to PSDO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AU" dirty="0" smtClean="0"/>
              <a:t>Will be published “soon</a:t>
            </a:r>
            <a:r>
              <a:rPr lang="en-AU" dirty="0"/>
              <a:t>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This presentation contains a status report on the PSDO process between </a:t>
            </a:r>
            <a:r>
              <a:rPr lang="en-AU" dirty="0"/>
              <a:t>IEEE 802 </a:t>
            </a:r>
            <a:r>
              <a:rPr lang="en-AU" dirty="0" smtClean="0"/>
              <a:t>&amp; </a:t>
            </a:r>
            <a:r>
              <a:rPr lang="en-AU" dirty="0"/>
              <a:t>ISO/IEC JTC1/SC6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and ISO have agreed on a process to ratify IEEE standards as ISO/IEC/IEEE standards using the PSDO agreement </a:t>
            </a:r>
          </a:p>
          <a:p>
            <a:pPr lvl="1"/>
            <a:r>
              <a:rPr lang="en-AU" dirty="0" smtClean="0"/>
              <a:t>IEEE 802 and ISO/IEC JTC1/SC6 agreed as part of the implementation of the PSDO agreement that IEEE 802 will provide SC6 with update reports as each SC6 meeting</a:t>
            </a:r>
          </a:p>
          <a:p>
            <a:pPr lvl="1"/>
            <a:r>
              <a:rPr lang="en-AU" dirty="0" smtClean="0"/>
              <a:t>This presentation represents the agreed update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thirteen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264208"/>
              </p:ext>
            </p:extLst>
          </p:nvPr>
        </p:nvGraphicFramePr>
        <p:xfrm>
          <a:off x="152399" y="16002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16 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11</a:t>
                      </a:r>
                      <a:r>
                        <a:rPr lang="en-AU" sz="1600" baseline="0" dirty="0" smtClean="0">
                          <a:latin typeface="+mj-lt"/>
                        </a:rPr>
                        <a:t> Sep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</a:t>
                      </a:r>
                      <a:r>
                        <a:rPr lang="en-AU" sz="1600" baseline="0" dirty="0" smtClean="0">
                          <a:latin typeface="+mj-lt"/>
                        </a:rPr>
                        <a:t>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802.3bw FDIS ballot closes on 11 Sep 2017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802.3bw was </a:t>
            </a:r>
            <a:r>
              <a:rPr lang="en-AU" dirty="0"/>
              <a:t>liaised to SC6  in </a:t>
            </a:r>
            <a:r>
              <a:rPr lang="en-AU" dirty="0" smtClean="0"/>
              <a:t>Nov 2015 </a:t>
            </a:r>
            <a:r>
              <a:rPr lang="en-AU" dirty="0"/>
              <a:t>to allow them to become familiar with it before submission for approval under the PSDO </a:t>
            </a:r>
            <a:r>
              <a:rPr lang="en-AU" dirty="0" smtClean="0"/>
              <a:t>process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&amp; responses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802.3bw passed 60-day ballot on 19 Sep 2016 (see N16478)</a:t>
            </a:r>
          </a:p>
          <a:p>
            <a:pPr lvl="2"/>
            <a:r>
              <a:rPr lang="en-AU" dirty="0" smtClean="0"/>
              <a:t>Support need for IS: passed </a:t>
            </a:r>
            <a:r>
              <a:rPr lang="en-AU" dirty="0" smtClean="0"/>
              <a:t>7/1/10</a:t>
            </a:r>
            <a:endParaRPr lang="en-AU" dirty="0" smtClean="0"/>
          </a:p>
          <a:p>
            <a:pPr lvl="2"/>
            <a:r>
              <a:rPr lang="en-AU" dirty="0" smtClean="0"/>
              <a:t>Support submission for this IS: </a:t>
            </a:r>
            <a:r>
              <a:rPr lang="en-AU" dirty="0"/>
              <a:t>passed </a:t>
            </a:r>
            <a:r>
              <a:rPr lang="en-AU" dirty="0" smtClean="0"/>
              <a:t>6/1/11</a:t>
            </a:r>
            <a:endParaRPr lang="en-AU" dirty="0" smtClean="0"/>
          </a:p>
          <a:p>
            <a:pPr lvl="1"/>
            <a:r>
              <a:rPr lang="en-AU" dirty="0"/>
              <a:t>China NB voted “no” </a:t>
            </a:r>
            <a:r>
              <a:rPr lang="en-AU" dirty="0" smtClean="0"/>
              <a:t>with comments</a:t>
            </a:r>
          </a:p>
          <a:p>
            <a:pPr lvl="2"/>
            <a:r>
              <a:rPr lang="en-AU" dirty="0" smtClean="0"/>
              <a:t>Response </a:t>
            </a:r>
            <a:r>
              <a:rPr lang="en-AU" dirty="0" smtClean="0"/>
              <a:t>sent to SC6 in Dec 2016 </a:t>
            </a:r>
            <a:r>
              <a:rPr lang="en-AU" dirty="0" smtClean="0"/>
              <a:t>(N16509</a:t>
            </a:r>
            <a:r>
              <a:rPr lang="en-AU" dirty="0" smtClean="0"/>
              <a:t>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11 Sep 2017</a:t>
            </a:r>
          </a:p>
        </p:txBody>
      </p:sp>
    </p:spTree>
    <p:extLst>
      <p:ext uri="{BB962C8B-B14F-4D97-AF65-F5344CB8AC3E}">
        <p14:creationId xmlns:p14="http://schemas.microsoft.com/office/powerpoint/2010/main" val="16762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802.3bp </a:t>
            </a:r>
            <a:r>
              <a:rPr lang="en-AU" dirty="0"/>
              <a:t>FDIS ballot closes on </a:t>
            </a:r>
            <a:r>
              <a:rPr lang="en-AU" dirty="0" smtClean="0"/>
              <a:t>18 Oct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</a:t>
            </a:r>
            <a:r>
              <a:rPr lang="en-AU" dirty="0" smtClean="0">
                <a:solidFill>
                  <a:srgbClr val="00B050"/>
                </a:solidFill>
              </a:rPr>
              <a:t>resolved</a:t>
            </a:r>
          </a:p>
          <a:p>
            <a:pPr lvl="1"/>
            <a:r>
              <a:rPr lang="en-AU" dirty="0" smtClean="0"/>
              <a:t>Passed on 11 Jan </a:t>
            </a:r>
            <a:r>
              <a:rPr lang="en-AU" dirty="0"/>
              <a:t>2017 (N16537)</a:t>
            </a:r>
            <a:endParaRPr lang="en-AU" dirty="0" smtClean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9/0/10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 </a:t>
            </a:r>
            <a:endParaRPr lang="en-AU" dirty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 smtClean="0"/>
              <a:t>IEEE 802.3 sent a response in March 2017 (N16590)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Oct 2017</a:t>
            </a:r>
          </a:p>
        </p:txBody>
      </p:sp>
    </p:spTree>
    <p:extLst>
      <p:ext uri="{BB962C8B-B14F-4D97-AF65-F5344CB8AC3E}">
        <p14:creationId xmlns:p14="http://schemas.microsoft.com/office/powerpoint/2010/main" val="10828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</a:t>
            </a:r>
            <a:r>
              <a:rPr lang="en-AU" dirty="0"/>
              <a:t>is waiting for start of FDIS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</a:t>
            </a:r>
            <a:r>
              <a:rPr lang="en-AU" dirty="0" smtClean="0"/>
              <a:t>“no” with comments</a:t>
            </a:r>
            <a:endParaRPr lang="en-AU" dirty="0" smtClean="0"/>
          </a:p>
          <a:p>
            <a:pPr lvl="2"/>
            <a:r>
              <a:rPr lang="en-AU" dirty="0" smtClean="0"/>
              <a:t>A response was </a:t>
            </a:r>
            <a:r>
              <a:rPr lang="en-AU" dirty="0" smtClean="0"/>
              <a:t>liaised </a:t>
            </a:r>
            <a:r>
              <a:rPr lang="en-AU" dirty="0" smtClean="0"/>
              <a:t>on 7 June 2017 (6N16649)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802.3bq FDIS ballot closes on 18 Oct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802.3bq </a:t>
            </a:r>
            <a:r>
              <a:rPr lang="en-AU" dirty="0" smtClean="0">
                <a:solidFill>
                  <a:schemeClr val="tx2"/>
                </a:solidFill>
              </a:rPr>
              <a:t>D3.0 was </a:t>
            </a:r>
            <a:r>
              <a:rPr lang="en-AU" dirty="0">
                <a:solidFill>
                  <a:schemeClr val="tx2"/>
                </a:solidFill>
              </a:rPr>
              <a:t>liaised to SC6  in </a:t>
            </a:r>
            <a:r>
              <a:rPr lang="en-AU" dirty="0" smtClean="0">
                <a:solidFill>
                  <a:schemeClr val="tx2"/>
                </a:solidFill>
              </a:rPr>
              <a:t>Feb 2016 to </a:t>
            </a:r>
            <a:r>
              <a:rPr lang="en-AU" dirty="0">
                <a:solidFill>
                  <a:schemeClr val="tx2"/>
                </a:solidFill>
              </a:rPr>
              <a:t>allow them to become familiar with it before submission for approval under the PSDO </a:t>
            </a:r>
            <a:r>
              <a:rPr lang="en-AU" dirty="0" smtClean="0">
                <a:solidFill>
                  <a:schemeClr val="tx2"/>
                </a:solidFill>
              </a:rPr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802.3bq </a:t>
            </a:r>
            <a:r>
              <a:rPr lang="en-AU" dirty="0" smtClean="0"/>
              <a:t>passed 60-day pre-ballot on </a:t>
            </a:r>
            <a:r>
              <a:rPr lang="en-AU" dirty="0"/>
              <a:t>11 Jan 2017 (N16536)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7/1/11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802.3bp 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802.3br </a:t>
            </a:r>
            <a:r>
              <a:rPr lang="en-AU" dirty="0"/>
              <a:t>FDIS ballot closes on </a:t>
            </a:r>
            <a:r>
              <a:rPr lang="en-AU" dirty="0" smtClean="0"/>
              <a:t>11 Oct </a:t>
            </a:r>
            <a:r>
              <a:rPr lang="en-AU" dirty="0"/>
              <a:t>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802.3br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802.3br passed 60-day pre-ballot on 16 Feb </a:t>
            </a:r>
            <a:r>
              <a:rPr lang="en-AU" dirty="0"/>
              <a:t>2017 (N16568)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11/0/9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10/1/9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one comment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11 Oct 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802.3by </a:t>
            </a:r>
            <a:r>
              <a:rPr lang="en-AU" dirty="0"/>
              <a:t>FDIS ballot closes on </a:t>
            </a:r>
            <a:r>
              <a:rPr lang="en-AU" dirty="0" smtClean="0"/>
              <a:t>18 </a:t>
            </a:r>
            <a:r>
              <a:rPr lang="en-AU" dirty="0"/>
              <a:t>Oct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802.3by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802.3by passed 60-day pre-ballot on </a:t>
            </a:r>
            <a:r>
              <a:rPr lang="en-AU" dirty="0"/>
              <a:t>11 Jan 2017 (N16535)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is waiting for start of FDIS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is waiting for start of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802.3bz </a:t>
            </a:r>
            <a:r>
              <a:rPr lang="en-AU" dirty="0"/>
              <a:t>FDIS ballot closes on </a:t>
            </a:r>
            <a:r>
              <a:rPr lang="en-AU" dirty="0" smtClean="0"/>
              <a:t>12 Oct </a:t>
            </a:r>
            <a:r>
              <a:rPr lang="en-AU" dirty="0"/>
              <a:t>2017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802.3bz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16 Feb 2017 (N16567)</a:t>
            </a:r>
          </a:p>
          <a:p>
            <a:pPr lvl="2"/>
            <a:r>
              <a:rPr lang="en-AU" dirty="0"/>
              <a:t>Support need for IS: passed 11/0/9</a:t>
            </a:r>
          </a:p>
          <a:p>
            <a:pPr lvl="2"/>
            <a:r>
              <a:rPr lang="en-AU" dirty="0"/>
              <a:t>Support submission for this IS: passed 10/1/9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12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closes 22 Nov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22 Nov 2017</a:t>
            </a: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has been liaised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Submission </a:t>
            </a:r>
            <a:r>
              <a:rPr lang="en-AU" dirty="0" smtClean="0"/>
              <a:t>was planned </a:t>
            </a:r>
            <a:r>
              <a:rPr lang="en-AU" dirty="0"/>
              <a:t>for </a:t>
            </a:r>
            <a:r>
              <a:rPr lang="en-AU" dirty="0" smtClean="0"/>
              <a:t>after </a:t>
            </a:r>
            <a:r>
              <a:rPr lang="en-AU" dirty="0"/>
              <a:t>May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</a:t>
            </a:r>
            <a:r>
              <a:rPr lang="en-AU" dirty="0" smtClean="0"/>
              <a:t>ballot: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05460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Re-run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802.11mc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802.11mc</a:t>
            </a:r>
            <a:r>
              <a:rPr lang="en-GB" dirty="0"/>
              <a:t> </a:t>
            </a:r>
            <a:r>
              <a:rPr lang="en-GB" dirty="0" smtClean="0"/>
              <a:t>drafts were liaised for information</a:t>
            </a:r>
          </a:p>
          <a:p>
            <a:pPr lvl="2"/>
            <a:r>
              <a:rPr lang="en-GB" dirty="0" smtClean="0"/>
              <a:t>D5.0 in Jan 2016</a:t>
            </a:r>
          </a:p>
          <a:p>
            <a:pPr lvl="2"/>
            <a:r>
              <a:rPr lang="en-GB" dirty="0" smtClean="0"/>
              <a:t>D6.0 in Jul 2016</a:t>
            </a:r>
          </a:p>
          <a:p>
            <a:pPr lvl="2"/>
            <a:r>
              <a:rPr lang="en-GB" dirty="0" smtClean="0"/>
              <a:t>D8.0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rgbClr val="00B050"/>
                </a:solidFill>
              </a:rPr>
              <a:t>and comments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802.11-2016 passed </a:t>
            </a:r>
            <a:r>
              <a:rPr lang="en-AU" dirty="0"/>
              <a:t>60-day pre-ballot (</a:t>
            </a:r>
            <a:r>
              <a:rPr lang="en-AU" dirty="0" smtClean="0"/>
              <a:t>N16607) </a:t>
            </a:r>
            <a:r>
              <a:rPr lang="en-AU" dirty="0"/>
              <a:t>on 16 April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10/0/10</a:t>
            </a:r>
            <a:endParaRPr lang="en-AU" dirty="0"/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</a:t>
            </a:r>
            <a:r>
              <a:rPr lang="en-AU" dirty="0" smtClean="0"/>
              <a:t>“no” </a:t>
            </a:r>
            <a:r>
              <a:rPr lang="en-AU" dirty="0"/>
              <a:t>with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 smtClean="0"/>
              <a:t>Response liaised on </a:t>
            </a:r>
            <a:r>
              <a:rPr lang="en-AU" dirty="0" smtClean="0"/>
              <a:t>10 </a:t>
            </a:r>
            <a:r>
              <a:rPr lang="en-AU" dirty="0" smtClean="0"/>
              <a:t>June (N16655)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60447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</a:t>
            </a:r>
            <a:r>
              <a:rPr lang="en-AU" dirty="0" smtClean="0">
                <a:solidFill>
                  <a:schemeClr val="accent6"/>
                </a:solidFill>
              </a:rPr>
              <a:t>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60-day </a:t>
            </a:r>
            <a:r>
              <a:rPr lang="en-AU" dirty="0"/>
              <a:t>pre-ballot </a:t>
            </a:r>
            <a:r>
              <a:rPr lang="en-AU" dirty="0" smtClean="0"/>
              <a:t>re-run passed on 1 Sept 2017 </a:t>
            </a:r>
            <a:r>
              <a:rPr lang="en-AU" dirty="0"/>
              <a:t>but response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</a:t>
            </a:r>
            <a:r>
              <a:rPr lang="en-AU" dirty="0" smtClean="0">
                <a:solidFill>
                  <a:schemeClr val="accent2"/>
                </a:solidFill>
              </a:rPr>
              <a:t>but response required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</a:t>
            </a:r>
            <a:r>
              <a:rPr lang="en-AU" dirty="0" smtClean="0"/>
              <a:t>comments</a:t>
            </a:r>
            <a:endParaRPr lang="en-AU" dirty="0" smtClean="0"/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60-day pre-ballot re-run passed on 1 Sept 2017 but response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</a:t>
            </a:r>
            <a:r>
              <a:rPr lang="en-AU" dirty="0" smtClean="0">
                <a:solidFill>
                  <a:schemeClr val="tx2"/>
                </a:solidFill>
              </a:rPr>
              <a:t>comments</a:t>
            </a:r>
          </a:p>
          <a:p>
            <a:pPr lvl="2"/>
            <a:r>
              <a:rPr lang="en-AU" dirty="0" smtClean="0">
                <a:solidFill>
                  <a:schemeClr val="tx2"/>
                </a:solidFill>
              </a:rPr>
              <a:t>Response has been approved and will be sent soon</a:t>
            </a:r>
            <a:endParaRPr lang="en-AU" dirty="0" smtClean="0">
              <a:solidFill>
                <a:schemeClr val="tx2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2017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 in March 2017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29843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20926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Apr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802.15.3-2016 FDIS ballot closes on 7 Sep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802.15.3-revA D2.0 was </a:t>
            </a:r>
            <a:r>
              <a:rPr lang="en-GB" dirty="0"/>
              <a:t>liaised </a:t>
            </a:r>
            <a:r>
              <a:rPr lang="en-GB" dirty="0" smtClean="0"/>
              <a:t>in Dec 2015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802.15.3-2016</a:t>
            </a:r>
            <a:r>
              <a:rPr lang="en-AU" dirty="0" smtClean="0"/>
              <a:t>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</a:t>
            </a:r>
            <a:r>
              <a:rPr lang="en-AU" dirty="0" smtClean="0"/>
              <a:t>on 23 Oct </a:t>
            </a:r>
            <a:r>
              <a:rPr lang="en-AU" dirty="0"/>
              <a:t>2016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7/0/11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“yes” </a:t>
            </a:r>
            <a:r>
              <a:rPr lang="en-AU" dirty="0" smtClean="0"/>
              <a:t>with </a:t>
            </a:r>
            <a:r>
              <a:rPr lang="en-AU" dirty="0"/>
              <a:t>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was approved by 802 EC in Nov 2016 and sent in Feb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15-16-0768-01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on 7 Sep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802.15.4-2015 is waiting for FDIS start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IEEE 802.15.4-2006 was adopted by ISO under JTC 1/SC 31 but JTC1/SC6 has responsibility as of June 2015 for IEEE 802.15 </a:t>
            </a:r>
            <a:r>
              <a:rPr lang="en-GB" dirty="0" smtClean="0"/>
              <a:t>standards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GB" dirty="0" smtClean="0"/>
              <a:t>submission to the PSDO </a:t>
            </a:r>
            <a:r>
              <a:rPr lang="en-GB" dirty="0"/>
              <a:t>was approved in March </a:t>
            </a:r>
            <a:r>
              <a:rPr lang="en-GB" dirty="0" smtClean="0"/>
              <a:t>2016 but nothing much happened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AU" dirty="0" smtClean="0"/>
              <a:t>was sent for information in Dec 2016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802.15.4-2015 60-day </a:t>
            </a:r>
            <a:r>
              <a:rPr lang="en-AU" dirty="0"/>
              <a:t>pre-ballot </a:t>
            </a:r>
            <a:r>
              <a:rPr lang="en-AU" dirty="0" smtClean="0"/>
              <a:t>closed </a:t>
            </a:r>
            <a:r>
              <a:rPr lang="en-AU" dirty="0"/>
              <a:t>on 20 </a:t>
            </a:r>
            <a:r>
              <a:rPr lang="en-AU" dirty="0" smtClean="0"/>
              <a:t>April 2017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support for submission to FDIS</a:t>
            </a:r>
          </a:p>
          <a:p>
            <a:r>
              <a:rPr lang="en-AU" dirty="0" smtClean="0"/>
              <a:t>FDIS </a:t>
            </a:r>
            <a:r>
              <a:rPr lang="en-AU" dirty="0" smtClean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</a:t>
            </a:r>
            <a:r>
              <a:rPr lang="en-AU" dirty="0"/>
              <a:t>FDIS ballot closes </a:t>
            </a:r>
            <a:r>
              <a:rPr lang="en-AU" dirty="0" smtClean="0"/>
              <a:t>on 7 Sep </a:t>
            </a:r>
            <a:r>
              <a:rPr lang="en-AU" dirty="0"/>
              <a:t>2017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</a:t>
            </a:r>
            <a:r>
              <a:rPr lang="en-GB" dirty="0" smtClean="0"/>
              <a:t>6/3/10</a:t>
            </a:r>
          </a:p>
          <a:p>
            <a:pPr lvl="1"/>
            <a:r>
              <a:rPr lang="en-GB" dirty="0" smtClean="0"/>
              <a:t>Germany</a:t>
            </a:r>
            <a:r>
              <a:rPr lang="en-GB" dirty="0"/>
              <a:t>, Japan &amp; </a:t>
            </a:r>
            <a:r>
              <a:rPr lang="en-GB" dirty="0" smtClean="0"/>
              <a:t>UK voted “no” with comments</a:t>
            </a:r>
            <a:endParaRPr lang="en-GB" dirty="0"/>
          </a:p>
          <a:p>
            <a:pPr lvl="2"/>
            <a:r>
              <a:rPr lang="en-AU" dirty="0" smtClean="0"/>
              <a:t>Responses </a:t>
            </a:r>
            <a:r>
              <a:rPr lang="en-AU" dirty="0" smtClean="0"/>
              <a:t>were sent in Feb 2017</a:t>
            </a:r>
          </a:p>
          <a:p>
            <a:pPr lvl="2"/>
            <a:r>
              <a:rPr lang="en-AU" dirty="0" smtClean="0"/>
              <a:t>See 15-17-0107-02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on 7 Sep 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two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07448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.21-2017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 60-day ballot passed on 10 </a:t>
            </a:r>
            <a:r>
              <a:rPr lang="en-AU" dirty="0"/>
              <a:t>July 2017 </a:t>
            </a:r>
            <a:r>
              <a:rPr lang="en-AU" dirty="0" smtClean="0"/>
              <a:t>and is waiting for FDIS to start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802.21-2017 was approved for liaison </a:t>
            </a:r>
            <a:r>
              <a:rPr lang="en-AU" dirty="0"/>
              <a:t>for information in July </a:t>
            </a:r>
            <a:r>
              <a:rPr lang="en-AU" dirty="0" smtClean="0"/>
              <a:t>2016</a:t>
            </a:r>
          </a:p>
          <a:p>
            <a:pPr lvl="2"/>
            <a:r>
              <a:rPr lang="en-AU" dirty="0" smtClean="0"/>
              <a:t>D7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IEEE 802.21-2017 </a:t>
            </a:r>
            <a:r>
              <a:rPr lang="en-AU" dirty="0"/>
              <a:t>60-day pre-ballot closed on </a:t>
            </a:r>
            <a:r>
              <a:rPr lang="en-AU" dirty="0" smtClean="0"/>
              <a:t>10 </a:t>
            </a:r>
            <a:r>
              <a:rPr lang="en-AU" dirty="0" smtClean="0"/>
              <a:t>July </a:t>
            </a:r>
            <a:r>
              <a:rPr lang="en-AU" dirty="0" smtClean="0"/>
              <a:t>2017 (N16671)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 smtClean="0"/>
              <a:t>China NB voted “no” with security comment</a:t>
            </a:r>
            <a:endParaRPr lang="en-AU" dirty="0" smtClean="0"/>
          </a:p>
          <a:p>
            <a:pPr lvl="2"/>
            <a:r>
              <a:rPr lang="en-AU" dirty="0" smtClean="0"/>
              <a:t>A response was sent on 20 July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/>
              <a:t>21-17-0036-00 (N16682)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FDIS will start “soon</a:t>
            </a:r>
            <a:r>
              <a:rPr lang="en-AU" dirty="0"/>
              <a:t>”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802.21.1 60-day </a:t>
            </a:r>
            <a:r>
              <a:rPr lang="en-AU" dirty="0"/>
              <a:t>ballot passed on 10 July </a:t>
            </a:r>
            <a:r>
              <a:rPr lang="en-AU" dirty="0" smtClean="0"/>
              <a:t>2017 </a:t>
            </a:r>
            <a:r>
              <a:rPr lang="en-AU" dirty="0"/>
              <a:t>and is waiting for FDIS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802.21.1 </a:t>
            </a:r>
            <a:r>
              <a:rPr lang="en-AU" dirty="0"/>
              <a:t>was approved for liaison for information in July 2016</a:t>
            </a:r>
          </a:p>
          <a:p>
            <a:pPr lvl="2"/>
            <a:r>
              <a:rPr lang="en-AU" dirty="0" smtClean="0"/>
              <a:t>D5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802.21.1 </a:t>
            </a:r>
            <a:r>
              <a:rPr lang="en-AU" dirty="0"/>
              <a:t>60-day pre-ballot closed on 10 April 2017 (</a:t>
            </a:r>
            <a:r>
              <a:rPr lang="en-AU" dirty="0" smtClean="0"/>
              <a:t>N16672)</a:t>
            </a:r>
            <a:endParaRPr lang="en-AU" dirty="0"/>
          </a:p>
          <a:p>
            <a:pPr lvl="2"/>
            <a:r>
              <a:rPr lang="en-AU" dirty="0"/>
              <a:t>Passed 6/0/14 on need for ISO standard</a:t>
            </a:r>
          </a:p>
          <a:p>
            <a:pPr lvl="2"/>
            <a:r>
              <a:rPr lang="en-AU" dirty="0"/>
              <a:t>Passed 6/0/14 on support for submission to FDIS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“no” with </a:t>
            </a:r>
            <a:r>
              <a:rPr lang="en-AU" dirty="0" smtClean="0"/>
              <a:t>comments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response was sent on 20 July 2017</a:t>
            </a:r>
          </a:p>
          <a:p>
            <a:pPr lvl="2"/>
            <a:r>
              <a:rPr lang="en-AU" dirty="0"/>
              <a:t>See </a:t>
            </a:r>
            <a:r>
              <a:rPr lang="en-AU" dirty="0" smtClean="0"/>
              <a:t>21-17-0036-00 (N16682)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ISO is about to open the ballot (as of 4 Sept 2017)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476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25 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27</a:t>
                      </a:r>
                      <a:r>
                        <a:rPr lang="en-AU" sz="1600" baseline="0" dirty="0" smtClean="0">
                          <a:latin typeface="+mj-lt"/>
                        </a:rPr>
                        <a:t> </a:t>
                      </a:r>
                      <a:r>
                        <a:rPr lang="en-AU" sz="1600" dirty="0" smtClean="0">
                          <a:latin typeface="+mj-lt"/>
                        </a:rPr>
                        <a:t>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802.22a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802.22a was liaised in July 2015 to SC6  to 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 &amp; 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802.22a was </a:t>
            </a:r>
            <a:r>
              <a:rPr lang="en-AU" dirty="0" smtClean="0"/>
              <a:t>submitted for </a:t>
            </a:r>
            <a:r>
              <a:rPr lang="en-US" dirty="0" smtClean="0"/>
              <a:t>60-day</a:t>
            </a:r>
            <a:r>
              <a:rPr lang="en-AU" dirty="0" smtClean="0"/>
              <a:t> ballot in December 2015, and after a delay the ballot passed on 3 April 2016 (N16414)</a:t>
            </a:r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10/0/8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9/1/8</a:t>
            </a:r>
            <a:endParaRPr lang="en-AU" dirty="0"/>
          </a:p>
          <a:p>
            <a:pPr lvl="1"/>
            <a:r>
              <a:rPr lang="en-AU" dirty="0"/>
              <a:t>China NB voted “no” with security </a:t>
            </a:r>
            <a:r>
              <a:rPr lang="en-AU" dirty="0" smtClean="0"/>
              <a:t>comment</a:t>
            </a:r>
            <a:endParaRPr lang="en-AU" dirty="0" smtClean="0"/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in Nov 2016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  <a:endParaRPr lang="en-AU" dirty="0" smtClean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Passed on 27 July 2017 (12/0/17) with no comments</a:t>
            </a:r>
          </a:p>
          <a:p>
            <a:pPr lvl="1"/>
            <a:r>
              <a:rPr lang="en-AU" dirty="0" smtClean="0"/>
              <a:t>Final standard will be published </a:t>
            </a:r>
            <a:r>
              <a:rPr lang="en-AU" dirty="0" smtClean="0"/>
              <a:t>“soon</a:t>
            </a:r>
            <a:r>
              <a:rPr lang="en-A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6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802.22b </a:t>
            </a:r>
            <a:r>
              <a:rPr lang="en-AU" dirty="0"/>
              <a:t>FDIS ballot </a:t>
            </a:r>
            <a:r>
              <a:rPr lang="en-AU" dirty="0" smtClean="0"/>
              <a:t>passed but a response is required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liaised in July 2015 to SC6  to allow them to become familiar with it before submission for approval under the PSDO 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on 3 April 2016 and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submitted for </a:t>
            </a:r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ballot in December 2015, and after a delay the ballot passed on 3 April </a:t>
            </a:r>
            <a:r>
              <a:rPr lang="en-AU" dirty="0" smtClean="0"/>
              <a:t>2016 (N16415)</a:t>
            </a:r>
            <a:endParaRPr lang="en-AU" dirty="0"/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9/1/8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8/2/8</a:t>
            </a:r>
            <a:endParaRPr lang="en-AU" dirty="0"/>
          </a:p>
          <a:p>
            <a:pPr lvl="1"/>
            <a:r>
              <a:rPr lang="en-AU" dirty="0" smtClean="0"/>
              <a:t>China </a:t>
            </a:r>
            <a:r>
              <a:rPr lang="en-AU" dirty="0" smtClean="0"/>
              <a:t>NB &amp; Japan </a:t>
            </a:r>
            <a:r>
              <a:rPr lang="en-AU" dirty="0" smtClean="0"/>
              <a:t>NB voted “no”</a:t>
            </a:r>
            <a:endParaRPr lang="en-AU" dirty="0" smtClean="0"/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</a:t>
            </a:r>
            <a:r>
              <a:rPr lang="en-AU" dirty="0"/>
              <a:t>in Nov 2016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rgbClr val="00B050"/>
                </a:solidFill>
              </a:rPr>
              <a:t>passed 27 July 2018 </a:t>
            </a:r>
            <a:r>
              <a:rPr lang="en-AU" dirty="0" smtClean="0">
                <a:solidFill>
                  <a:schemeClr val="accent6"/>
                </a:solidFill>
              </a:rPr>
              <a:t>with response required</a:t>
            </a:r>
          </a:p>
          <a:p>
            <a:pPr lvl="1"/>
            <a:r>
              <a:rPr lang="en-AU" dirty="0"/>
              <a:t>Passed on 27 July 2017 </a:t>
            </a:r>
            <a:r>
              <a:rPr lang="en-AU" dirty="0" smtClean="0"/>
              <a:t>by </a:t>
            </a:r>
            <a:r>
              <a:rPr lang="en-AU" dirty="0" smtClean="0"/>
              <a:t>12/1/16</a:t>
            </a:r>
          </a:p>
          <a:p>
            <a:pPr lvl="1"/>
            <a:r>
              <a:rPr lang="en-AU" dirty="0" smtClean="0"/>
              <a:t>China NB voted “no” with </a:t>
            </a:r>
            <a:r>
              <a:rPr lang="en-AU" dirty="0" smtClean="0"/>
              <a:t>two comments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16262"/>
              </p:ext>
            </p:extLst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Feb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 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 May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16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Dec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802d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.1Q-Cor 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Mar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81769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48790"/>
              </p:ext>
            </p:extLst>
          </p:nvPr>
        </p:nvGraphicFramePr>
        <p:xfrm>
          <a:off x="152399" y="158388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8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802.1Qbu FDIS ballot closes 11 Oct 2017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285750" lvl="1" indent="-285750"/>
            <a:r>
              <a:rPr lang="en-AU" dirty="0" smtClean="0"/>
              <a:t>802.1Qbu D3.0 </a:t>
            </a:r>
            <a:r>
              <a:rPr lang="en-AU" dirty="0"/>
              <a:t>was liaised for information in Nov </a:t>
            </a:r>
            <a:r>
              <a:rPr lang="en-AU" dirty="0" smtClean="0"/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&amp; response liaised</a:t>
            </a:r>
          </a:p>
          <a:p>
            <a:pPr lvl="1"/>
            <a:r>
              <a:rPr lang="en-AU" dirty="0" smtClean="0"/>
              <a:t>802.1Qbu-2016 passed its 60-day </a:t>
            </a:r>
            <a:r>
              <a:rPr lang="en-AU" dirty="0"/>
              <a:t>ballot </a:t>
            </a:r>
            <a:r>
              <a:rPr lang="en-AU" dirty="0" smtClean="0"/>
              <a:t>on </a:t>
            </a:r>
            <a:r>
              <a:rPr lang="en-AU" dirty="0"/>
              <a:t>7 Feb </a:t>
            </a:r>
            <a:r>
              <a:rPr lang="en-AU" dirty="0" smtClean="0"/>
              <a:t>2017 (N16541)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on </a:t>
            </a:r>
            <a:r>
              <a:rPr lang="en-AU" dirty="0"/>
              <a:t>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7/1/12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to China NB comments (N16601)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11 Oct 2017</a:t>
            </a:r>
          </a:p>
        </p:txBody>
      </p:sp>
    </p:spTree>
    <p:extLst>
      <p:ext uri="{BB962C8B-B14F-4D97-AF65-F5344CB8AC3E}">
        <p14:creationId xmlns:p14="http://schemas.microsoft.com/office/powerpoint/2010/main" val="18224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802.1Qbz </a:t>
            </a:r>
            <a:r>
              <a:rPr lang="en-AU" dirty="0"/>
              <a:t>FDIS ballot closes </a:t>
            </a:r>
            <a:r>
              <a:rPr lang="en-AU" dirty="0" smtClean="0"/>
              <a:t>11 </a:t>
            </a:r>
            <a:r>
              <a:rPr lang="en-AU" dirty="0"/>
              <a:t>Oct 2017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342900" lvl="1" indent="-342900"/>
            <a:r>
              <a:rPr lang="en-AU" dirty="0"/>
              <a:t>IEEE </a:t>
            </a:r>
            <a:r>
              <a:rPr lang="en-AU" dirty="0" smtClean="0"/>
              <a:t>802.1Qbz D3.0 </a:t>
            </a:r>
            <a:r>
              <a:rPr lang="en-AU" dirty="0"/>
              <a:t>was liaised for information in </a:t>
            </a:r>
            <a:r>
              <a:rPr lang="en-AU" dirty="0" smtClean="0"/>
              <a:t>Dec 2015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liaised</a:t>
            </a:r>
            <a:endParaRPr lang="en-AU" dirty="0"/>
          </a:p>
          <a:p>
            <a:pPr lvl="1"/>
            <a:r>
              <a:rPr lang="en-AU" dirty="0"/>
              <a:t>IEEE </a:t>
            </a:r>
            <a:r>
              <a:rPr lang="en-AU" dirty="0" smtClean="0"/>
              <a:t>802.1Qbz-2016 </a:t>
            </a:r>
            <a:r>
              <a:rPr lang="en-AU" dirty="0"/>
              <a:t>passed its 60-day ballot on 7 Feb </a:t>
            </a:r>
            <a:r>
              <a:rPr lang="en-AU" dirty="0" smtClean="0"/>
              <a:t>2017 (N16540)</a:t>
            </a:r>
            <a:endParaRPr lang="en-AU" dirty="0"/>
          </a:p>
          <a:p>
            <a:pPr lvl="2"/>
            <a:r>
              <a:rPr lang="en-AU" dirty="0"/>
              <a:t>Passed 9/0/11 on need for ISO standard</a:t>
            </a:r>
          </a:p>
          <a:p>
            <a:pPr lvl="2"/>
            <a:r>
              <a:rPr lang="en-AU" dirty="0"/>
              <a:t>Passed 7/1/12 on support for submission to FDIS</a:t>
            </a:r>
          </a:p>
          <a:p>
            <a:pPr lvl="1"/>
            <a:r>
              <a:rPr lang="en-AU" dirty="0" smtClean="0"/>
              <a:t>China NB voted </a:t>
            </a:r>
            <a:r>
              <a:rPr lang="en-AU" dirty="0" smtClean="0"/>
              <a:t>“no” </a:t>
            </a:r>
            <a:r>
              <a:rPr lang="en-AU" dirty="0" smtClean="0"/>
              <a:t>with one comment</a:t>
            </a:r>
          </a:p>
          <a:p>
            <a:pPr lvl="2"/>
            <a:r>
              <a:rPr lang="en-AU" dirty="0" smtClean="0"/>
              <a:t>Response </a:t>
            </a:r>
            <a:r>
              <a:rPr lang="en-AU" dirty="0"/>
              <a:t>sent </a:t>
            </a:r>
            <a:r>
              <a:rPr lang="en-AU" dirty="0" smtClean="0"/>
              <a:t>in March 2017 to </a:t>
            </a:r>
            <a:r>
              <a:rPr lang="en-AU" dirty="0"/>
              <a:t>China NB </a:t>
            </a:r>
            <a:r>
              <a:rPr lang="en-AU" dirty="0" smtClean="0"/>
              <a:t>comments (N16601)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11 </a:t>
            </a:r>
            <a:r>
              <a:rPr lang="en-AU" dirty="0">
                <a:solidFill>
                  <a:schemeClr val="accent2"/>
                </a:solidFill>
              </a:rPr>
              <a:t>Oct 2017</a:t>
            </a:r>
            <a:endParaRPr lang="en-AU" dirty="0" smtClean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4483</Words>
  <Application>Microsoft Office PowerPoint</Application>
  <PresentationFormat>On-screen Show (4:3)</PresentationFormat>
  <Paragraphs>1057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Times New Roman</vt:lpstr>
      <vt:lpstr>802-11-Submission</vt:lpstr>
      <vt:lpstr>IEEE 802 status report for ISO/IEC JTC1/SC6 meeting on 30 Oct 2017 </vt:lpstr>
      <vt:lpstr>This presentation contains a status report on the PSDO process between IEEE 802 &amp; ISO/IEC JTC1/SC6 </vt:lpstr>
      <vt:lpstr>IEEE 802 has pushed 26 standards completely through the PSDO ratification process</vt:lpstr>
      <vt:lpstr>IEEE 802 has pushed 26 standards completely through the PSDO ratification process</vt:lpstr>
      <vt:lpstr>IEEE 802 has pushed 26 standards completely through the PSDO ratification process</vt:lpstr>
      <vt:lpstr>IEEE 802.1 has sixteen standards in the pipeline for ratification under the PSDO</vt:lpstr>
      <vt:lpstr>IEEE 802.1 has sixteen standards in the pipeline for ratification under the PSDO</vt:lpstr>
      <vt:lpstr>IEEE 802.1Qbu FDIS ballot closes 11 Oct 2017</vt:lpstr>
      <vt:lpstr>IEEE 802.1Qbz FDIS ballot closes 11 Oct 2017</vt:lpstr>
      <vt:lpstr>IEEE 802.1AC-Rev is waiting start of FDIS ballot</vt:lpstr>
      <vt:lpstr>IEEE 802.1Qcd-2015 FDIS ballot closes 1 Dec 2017</vt:lpstr>
      <vt:lpstr>IEEE 802d 60-day ballot is waiting for start of FDIS ballot</vt:lpstr>
      <vt:lpstr>IEEE 802.1AEcg 60-day ballot passed on 7 Sept 2017 and requires comment resolution</vt:lpstr>
      <vt:lpstr>IEEE 802.1CB will be submitted to PSDO soon</vt:lpstr>
      <vt:lpstr>IEEE 802.1Qci will be submitted to PSDO soon</vt:lpstr>
      <vt:lpstr>IEEE 802.1Qch will be submitted to PSDO soon</vt:lpstr>
      <vt:lpstr>IEEE 802.1Q-2014/Cor 1-2015 is waiting for publication</vt:lpstr>
      <vt:lpstr>IEEE 802c will be submitted to PSDO</vt:lpstr>
      <vt:lpstr>IEEE 802.1AX-2014/Cor1 is waiting for publication</vt:lpstr>
      <vt:lpstr>IEEE 802.1Q-REV has been liaised for information</vt:lpstr>
      <vt:lpstr>IEEE 802.1Qcc will be liaised for information</vt:lpstr>
      <vt:lpstr>IEEE 802.1Qcp will be liaised for information</vt:lpstr>
      <vt:lpstr>IEEE 802.1AR-Rev will be liaised for information</vt:lpstr>
      <vt:lpstr>IEEE 802.3 has thirteen standards in the pipeline for ratification under the PSDO</vt:lpstr>
      <vt:lpstr>IEEE 802.3bw FDIS ballot closes on 11 Sep 2017</vt:lpstr>
      <vt:lpstr>IEEE 802.3bp FDIS ballot closes on 18 Oct 2017</vt:lpstr>
      <vt:lpstr>IEEE 802.3bn is waiting for start of FDIS</vt:lpstr>
      <vt:lpstr>IEEE 802.3bq FDIS ballot closes on 18 Oct 2017</vt:lpstr>
      <vt:lpstr>IEEE 802.3br FDIS ballot closes on 11 Oct 2017</vt:lpstr>
      <vt:lpstr>IEEE 802.3by FDIS ballot closes on 18 Oct 2017</vt:lpstr>
      <vt:lpstr>IEEE 802.3bv is waiting for start of FDIS ballot</vt:lpstr>
      <vt:lpstr>IEEE 802.3bu is waiting for start of FDIS ballot</vt:lpstr>
      <vt:lpstr>IEEE 802.3bz FDIS ballot closes on 12 Oct 2017</vt:lpstr>
      <vt:lpstr>IEEE 802.3/Cor 1 FDIS ballot closes 22 Nov 2017</vt:lpstr>
      <vt:lpstr>IEEE 802.3bs has been liaised</vt:lpstr>
      <vt:lpstr>IEEE 802.3cb was liaised for information in June 2017</vt:lpstr>
      <vt:lpstr>IEEE 802.3cc was liaised for information in June 2017</vt:lpstr>
      <vt:lpstr>IEEE 802.11 has ten standards in the pipeline for ratification under the PSDO</vt:lpstr>
      <vt:lpstr>IEEE 802.11mc is waiting for start of FDIS ballot</vt:lpstr>
      <vt:lpstr>IEEE 802.11ah passed 60-day pre-ballot and is waiting start of FDIS</vt:lpstr>
      <vt:lpstr>IEEE 802.11ai 60-day pre-ballot re-run passed on 1 Sept 2017 but response required</vt:lpstr>
      <vt:lpstr>IEEE 802.11ai 60-day pre-ballot re-run passed on 1 Sept 2017 but response required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802.15 has three standards in the pipeline for ratification under the PSDO</vt:lpstr>
      <vt:lpstr>IEEE 802.15.3-2016 FDIS ballot closes on 7 Sep 2017</vt:lpstr>
      <vt:lpstr>IEEE 802.15.4-2015 is waiting for FDIS start</vt:lpstr>
      <vt:lpstr>IEEE 802.15.6-2012 FDIS ballot closes on 7 Sep 2017</vt:lpstr>
      <vt:lpstr>IEEE 802.21 has two standards in the pipeline for ratification under the PSDO</vt:lpstr>
      <vt:lpstr>IEEE 802.21-2017 60-day ballot passed on 10 July 2017 and is waiting for FDIS to start</vt:lpstr>
      <vt:lpstr>IEEE 802.21.1 60-day ballot passed on 10 July 2017 and is waiting for FDIS to start</vt:lpstr>
      <vt:lpstr>IEEE 802.22 has two standards in the pipeline for ratification under the PSDO</vt:lpstr>
      <vt:lpstr>IEEE 802.22a is waiting for publication</vt:lpstr>
      <vt:lpstr>IEEE 802.22b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2017-09-13T03:42:56Z</dcterms:modified>
</cp:coreProperties>
</file>