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16" autoAdjust="0"/>
  </p:normalViewPr>
  <p:slideViewPr>
    <p:cSldViewPr>
      <p:cViewPr varScale="1">
        <p:scale>
          <a:sx n="92" d="100"/>
          <a:sy n="92" d="100"/>
        </p:scale>
        <p:origin x="-1338" y="-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31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  <a:endParaRPr lang="en-GB" altLang="en-US" sz="1400" smtClean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9/13/2017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9/13/2017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9/13/2017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9/13/2017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9/13/2017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9/13/2017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38" y="6475413"/>
            <a:ext cx="19827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802.11-17/1486r0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-fi-alliance-delivers-wi-fi-certified-home-design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wi-fi.org/news-events/newsroom/new-features-in-wi-fi-certified-vantage-improve-performance-in-managed-networks" TargetMode="External"/><Relationship Id="rId4" Type="http://schemas.openxmlformats.org/officeDocument/2006/relationships/hyperlink" Target="https://www.wi-fi.org/news-events/newsroom/wi-fi-certified-miracast-delivers-high-resolution-multimedia-experienc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Sep 2017</a:t>
            </a:r>
            <a:endParaRPr lang="en-GB" altLang="en-US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Ian Sherlock, Texas Instruments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Wi-Fi Alliance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2017-09-13</a:t>
            </a:r>
          </a:p>
        </p:txBody>
      </p:sp>
      <p:graphicFrame>
        <p:nvGraphicFramePr>
          <p:cNvPr id="4103" name="Object 5"/>
          <p:cNvGraphicFramePr>
            <a:graphicFrameLocks noChangeAspect="1"/>
          </p:cNvGraphicFramePr>
          <p:nvPr/>
        </p:nvGraphicFramePr>
        <p:xfrm>
          <a:off x="534988" y="2351088"/>
          <a:ext cx="78136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Document" r:id="rId4" imgW="8156175" imgH="2330354" progId="Word.Document.8">
                  <p:embed/>
                </p:oleObj>
              </mc:Choice>
              <mc:Fallback>
                <p:oleObj name="Document" r:id="rId4" imgW="8156175" imgH="2330354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51088"/>
                        <a:ext cx="781367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4704"/>
            <a:ext cx="8062913" cy="540000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en-US" sz="2000" b="0" dirty="0" smtClean="0"/>
              <a:t>The last WFA member meeting was held in the week of 5</a:t>
            </a:r>
            <a:r>
              <a:rPr lang="en-US" altLang="en-US" sz="2000" b="0" baseline="30000" dirty="0" smtClean="0"/>
              <a:t>th</a:t>
            </a:r>
            <a:r>
              <a:rPr lang="en-US" altLang="en-US" sz="2000" b="0" dirty="0" smtClean="0"/>
              <a:t> </a:t>
            </a:r>
            <a:r>
              <a:rPr lang="en-US" altLang="en-US" sz="2000" b="0" dirty="0"/>
              <a:t>Jun 2017 in Vancouver, Canada.</a:t>
            </a:r>
          </a:p>
          <a:p>
            <a:pPr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Recent Items of note</a:t>
            </a:r>
          </a:p>
          <a:p>
            <a:pPr lvl="1">
              <a:defRPr/>
            </a:pPr>
            <a:r>
              <a:rPr lang="en-US" altLang="en-US" sz="1600" dirty="0" smtClean="0"/>
              <a:t>14</a:t>
            </a:r>
            <a:r>
              <a:rPr lang="en-US" altLang="en-US" sz="1600" baseline="30000" dirty="0" smtClean="0"/>
              <a:t>th</a:t>
            </a:r>
            <a:r>
              <a:rPr lang="en-US" altLang="en-US" sz="1600" dirty="0" smtClean="0"/>
              <a:t> Jun 2017 Wi-Fi </a:t>
            </a:r>
            <a:r>
              <a:rPr lang="en-US" altLang="en-US" sz="1600" dirty="0"/>
              <a:t>Alliance® delivers Wi-Fi CERTIFIED™ home </a:t>
            </a:r>
            <a:r>
              <a:rPr lang="en-US" altLang="en-US" sz="1600" dirty="0" smtClean="0"/>
              <a:t>designs</a:t>
            </a:r>
          </a:p>
          <a:p>
            <a:pPr lvl="2">
              <a:defRPr/>
            </a:pPr>
            <a:r>
              <a:rPr lang="en-US" altLang="en-US" sz="1400" dirty="0">
                <a:hlinkClick r:id="rId3"/>
              </a:rPr>
              <a:t>https://</a:t>
            </a:r>
            <a:r>
              <a:rPr lang="en-US" altLang="en-US" sz="1400" dirty="0" smtClean="0">
                <a:hlinkClick r:id="rId3"/>
              </a:rPr>
              <a:t>www.wi-fi.org/news-events/newsroom/wi-fi-alliance-delivers-wi-fi-certified-home-designs</a:t>
            </a:r>
            <a:r>
              <a:rPr lang="en-US" altLang="en-US" sz="1400" dirty="0" smtClean="0"/>
              <a:t> </a:t>
            </a:r>
          </a:p>
          <a:p>
            <a:pPr lvl="1">
              <a:defRPr/>
            </a:pPr>
            <a:r>
              <a:rPr lang="en-US" altLang="en-US" sz="1600" dirty="0"/>
              <a:t>2</a:t>
            </a:r>
            <a:r>
              <a:rPr lang="en-US" altLang="en-US" sz="1600" dirty="0" smtClean="0"/>
              <a:t>6</a:t>
            </a:r>
            <a:r>
              <a:rPr lang="en-US" altLang="en-US" sz="1600" baseline="30000" dirty="0" smtClean="0"/>
              <a:t>th</a:t>
            </a:r>
            <a:r>
              <a:rPr lang="en-US" altLang="en-US" sz="1600" dirty="0" smtClean="0"/>
              <a:t> </a:t>
            </a:r>
            <a:r>
              <a:rPr lang="en-US" altLang="en-US" sz="1600" dirty="0"/>
              <a:t>Jul 2017 Wi-Fi CERTIFIED Miracast™ delivers high-resolution multimedia </a:t>
            </a:r>
            <a:r>
              <a:rPr lang="en-US" altLang="en-US" sz="1600" dirty="0" smtClean="0"/>
              <a:t>experience</a:t>
            </a:r>
          </a:p>
          <a:p>
            <a:pPr lvl="2">
              <a:defRPr/>
            </a:pPr>
            <a:r>
              <a:rPr lang="en-US" altLang="en-US" sz="1400" dirty="0">
                <a:hlinkClick r:id="rId4"/>
              </a:rPr>
              <a:t>https://</a:t>
            </a:r>
            <a:r>
              <a:rPr lang="en-US" altLang="en-US" sz="1400" dirty="0" smtClean="0">
                <a:hlinkClick r:id="rId4"/>
              </a:rPr>
              <a:t>www.wi-fi.org/news-events/newsroom/wi-fi-certified-miracast-delivers-high-resolution-multimedia-experience</a:t>
            </a:r>
            <a:r>
              <a:rPr lang="en-US" altLang="en-US" sz="1400" dirty="0" smtClean="0"/>
              <a:t> </a:t>
            </a:r>
            <a:endParaRPr lang="en-US" altLang="en-US" sz="1400" dirty="0"/>
          </a:p>
          <a:p>
            <a:pPr lvl="1">
              <a:defRPr/>
            </a:pPr>
            <a:r>
              <a:rPr lang="en-US" altLang="en-US" sz="1600" dirty="0" smtClean="0"/>
              <a:t>7</a:t>
            </a:r>
            <a:r>
              <a:rPr lang="en-US" altLang="en-US" sz="1600" baseline="30000" dirty="0" smtClean="0"/>
              <a:t>th</a:t>
            </a:r>
            <a:r>
              <a:rPr lang="en-US" altLang="en-US" sz="1600" dirty="0" smtClean="0"/>
              <a:t> </a:t>
            </a:r>
            <a:r>
              <a:rPr lang="en-US" altLang="en-US" sz="1600" dirty="0"/>
              <a:t>Sept 2017 New features in Wi-Fi CERTIFIED Vantage™ improve performance in managed </a:t>
            </a:r>
            <a:r>
              <a:rPr lang="en-US" altLang="en-US" sz="1600" dirty="0" smtClean="0"/>
              <a:t>networks</a:t>
            </a:r>
          </a:p>
          <a:p>
            <a:pPr lvl="2">
              <a:defRPr/>
            </a:pPr>
            <a:r>
              <a:rPr lang="en-US" altLang="en-US" sz="1400" dirty="0">
                <a:hlinkClick r:id="rId5"/>
              </a:rPr>
              <a:t>https://</a:t>
            </a:r>
            <a:r>
              <a:rPr lang="en-US" altLang="en-US" sz="1400" dirty="0" smtClean="0">
                <a:hlinkClick r:id="rId5"/>
              </a:rPr>
              <a:t>www.wi-fi.org/news-events/newsroom/new-features-in-wi-fi-certified-vantage-improve-performance-in-managed-networks</a:t>
            </a:r>
            <a:r>
              <a:rPr lang="en-US" altLang="en-US" sz="1400" dirty="0" smtClean="0"/>
              <a:t> </a:t>
            </a:r>
          </a:p>
          <a:p>
            <a:pPr lvl="1">
              <a:defRPr/>
            </a:pPr>
            <a:endParaRPr lang="en-US" altLang="en-US" sz="1600" dirty="0"/>
          </a:p>
          <a:p>
            <a:pPr>
              <a:defRPr/>
            </a:pPr>
            <a:r>
              <a:rPr lang="en-US" altLang="en-US" sz="2000" b="0" dirty="0" smtClean="0"/>
              <a:t>Ongoing technical activity at WFA leading to certification, based on IEEE programs</a:t>
            </a:r>
          </a:p>
          <a:p>
            <a:pPr marL="457200" lvl="1" indent="0">
              <a:buNone/>
              <a:defRPr/>
            </a:pPr>
            <a:r>
              <a:rPr lang="en-US" altLang="en-US" sz="1600" dirty="0" smtClean="0"/>
              <a:t>  </a:t>
            </a:r>
          </a:p>
          <a:p>
            <a:pPr lvl="1">
              <a:defRPr/>
            </a:pPr>
            <a:r>
              <a:rPr lang="en-US" altLang="en-US" sz="1600" dirty="0" smtClean="0"/>
              <a:t>60GHz</a:t>
            </a:r>
          </a:p>
          <a:p>
            <a:pPr lvl="1">
              <a:defRPr/>
            </a:pPr>
            <a:r>
              <a:rPr lang="en-US" altLang="en-US" sz="1600" dirty="0" err="1" smtClean="0"/>
              <a:t>HaLow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Timing Measurement  (</a:t>
            </a:r>
            <a:r>
              <a:rPr lang="en-US" altLang="en-US" sz="1600" dirty="0" err="1" smtClean="0"/>
              <a:t>TimeSync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)</a:t>
            </a:r>
          </a:p>
          <a:p>
            <a:pPr lvl="1">
              <a:defRPr/>
            </a:pPr>
            <a:r>
              <a:rPr lang="en-US" altLang="en-US" sz="1600" dirty="0" smtClean="0"/>
              <a:t>Pre Association </a:t>
            </a:r>
            <a:r>
              <a:rPr lang="en-US" altLang="en-US" sz="1600" dirty="0"/>
              <a:t>I</a:t>
            </a:r>
            <a:r>
              <a:rPr lang="en-US" altLang="en-US" sz="1600" dirty="0" smtClean="0"/>
              <a:t>nfrastructure Service Discovery</a:t>
            </a:r>
          </a:p>
          <a:p>
            <a:pPr lvl="1">
              <a:defRPr/>
            </a:pPr>
            <a:r>
              <a:rPr lang="en-US" altLang="en-US" sz="1600" dirty="0" smtClean="0"/>
              <a:t>Optimized Connectivity Experience</a:t>
            </a:r>
          </a:p>
          <a:p>
            <a:pPr lvl="1">
              <a:defRPr/>
            </a:pPr>
            <a:r>
              <a:rPr lang="en-US" altLang="en-US" sz="1600" dirty="0" smtClean="0"/>
              <a:t>Multiband Operations</a:t>
            </a:r>
          </a:p>
          <a:p>
            <a:pPr lvl="1">
              <a:defRPr/>
            </a:pPr>
            <a:r>
              <a:rPr lang="en-US" altLang="en-US" sz="1600" dirty="0" err="1" smtClean="0"/>
              <a:t>IoT</a:t>
            </a:r>
            <a:r>
              <a:rPr lang="en-US" altLang="en-US" sz="1600" dirty="0" smtClean="0"/>
              <a:t> </a:t>
            </a:r>
            <a:r>
              <a:rPr lang="en-US" altLang="en-US" sz="1600" dirty="0"/>
              <a:t>Low </a:t>
            </a:r>
            <a:r>
              <a:rPr lang="en-US" altLang="en-US" sz="1600" dirty="0" smtClean="0"/>
              <a:t>Power</a:t>
            </a:r>
          </a:p>
          <a:p>
            <a:pPr lvl="1">
              <a:defRPr/>
            </a:pPr>
            <a:r>
              <a:rPr lang="en-US" altLang="en-US" sz="1600" dirty="0" smtClean="0"/>
              <a:t>DSRC</a:t>
            </a:r>
          </a:p>
          <a:p>
            <a:pPr lvl="1">
              <a:defRPr/>
            </a:pPr>
            <a:r>
              <a:rPr lang="en-US" altLang="en-US" sz="1600" dirty="0" smtClean="0"/>
              <a:t>ax</a:t>
            </a:r>
            <a:endParaRPr lang="en-US" altLang="en-US" sz="1600" dirty="0"/>
          </a:p>
          <a:p>
            <a:pPr lvl="1">
              <a:defRPr/>
            </a:pP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Sep 2017</a:t>
            </a:r>
            <a:endParaRPr lang="en-GB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Examples of other technical work ongoing in WFA</a:t>
            </a:r>
          </a:p>
          <a:p>
            <a:pPr lvl="1">
              <a:defRPr/>
            </a:pPr>
            <a:r>
              <a:rPr lang="en-US" altLang="en-US" sz="1600" dirty="0" smtClean="0"/>
              <a:t>Neighbor Awareness Networking – low power </a:t>
            </a:r>
            <a:r>
              <a:rPr lang="en-US" altLang="en-US" sz="1600" dirty="0"/>
              <a:t>discovery, many-to-many </a:t>
            </a:r>
            <a:r>
              <a:rPr lang="en-US" altLang="en-US" sz="1600" dirty="0" smtClean="0"/>
              <a:t>data </a:t>
            </a:r>
            <a:r>
              <a:rPr lang="en-US" altLang="en-US" sz="1600" dirty="0"/>
              <a:t>connectivity, </a:t>
            </a:r>
            <a:r>
              <a:rPr lang="en-US" altLang="en-US" sz="1600" dirty="0" smtClean="0"/>
              <a:t>and accurate ranging</a:t>
            </a:r>
          </a:p>
          <a:p>
            <a:pPr lvl="1">
              <a:defRPr/>
            </a:pPr>
            <a:r>
              <a:rPr lang="en-US" altLang="en-US" sz="1600" dirty="0" smtClean="0"/>
              <a:t>Display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Security </a:t>
            </a:r>
          </a:p>
          <a:p>
            <a:pPr lvl="1">
              <a:defRPr/>
            </a:pPr>
            <a:r>
              <a:rPr lang="en-US" altLang="en-US" sz="1600" dirty="0" smtClean="0"/>
              <a:t>Device Provisioning Protocol</a:t>
            </a:r>
          </a:p>
          <a:p>
            <a:pPr lvl="1">
              <a:defRPr/>
            </a:pPr>
            <a:r>
              <a:rPr lang="en-US" altLang="en-US" sz="1600" dirty="0" smtClean="0"/>
              <a:t>Application Services</a:t>
            </a:r>
          </a:p>
          <a:p>
            <a:pPr lvl="1">
              <a:defRPr/>
            </a:pPr>
            <a:r>
              <a:rPr lang="en-US" altLang="en-US" sz="1600" dirty="0" err="1" smtClean="0"/>
              <a:t>Passpoint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Home Experience</a:t>
            </a:r>
          </a:p>
          <a:p>
            <a:pPr marL="457200" lvl="1" indent="0">
              <a:buNone/>
              <a:defRPr/>
            </a:pPr>
            <a:endParaRPr lang="en-US" altLang="en-US" sz="1600" dirty="0"/>
          </a:p>
          <a:p>
            <a:pPr lvl="1"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sz="2000" b="0" dirty="0" smtClean="0"/>
              <a:t>Examples of WFA Activity in other areas, potentially leading to technical work </a:t>
            </a:r>
          </a:p>
          <a:p>
            <a:pPr lvl="1">
              <a:defRPr/>
            </a:pPr>
            <a:r>
              <a:rPr lang="en-US" altLang="en-US" sz="1600" dirty="0" smtClean="0"/>
              <a:t>Automotive</a:t>
            </a:r>
          </a:p>
          <a:p>
            <a:pPr lvl="1">
              <a:defRPr/>
            </a:pPr>
            <a:r>
              <a:rPr lang="en-US" altLang="en-US" sz="1600" dirty="0" smtClean="0"/>
              <a:t>Healthcare</a:t>
            </a:r>
          </a:p>
          <a:p>
            <a:pPr marL="0" indent="0">
              <a:buFontTx/>
              <a:buNone/>
              <a:defRPr/>
            </a:pPr>
            <a:endParaRPr lang="en-GB" altLang="en-US" sz="2000" b="0" dirty="0" smtClean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Sep 2017</a:t>
            </a:r>
            <a:endParaRPr lang="en-GB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For more information on current areas of work see</a:t>
            </a:r>
          </a:p>
          <a:p>
            <a:pPr lvl="1">
              <a:defRPr/>
            </a:pPr>
            <a:r>
              <a:rPr lang="en-US" altLang="en-US" sz="1600" dirty="0">
                <a:hlinkClick r:id="rId3"/>
              </a:rPr>
              <a:t>http://</a:t>
            </a:r>
            <a:r>
              <a:rPr lang="en-US" altLang="en-US" sz="1600" dirty="0" smtClean="0">
                <a:hlinkClick r:id="rId3"/>
              </a:rPr>
              <a:t>www.wi-fi.org/who-we-are/current-work-areas</a:t>
            </a:r>
            <a:endParaRPr lang="en-US" altLang="en-US" sz="1600" dirty="0" smtClean="0"/>
          </a:p>
          <a:p>
            <a:pPr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If those sound like interesting topics please plan to attend the next member meeting which is scheduled for the week of 23</a:t>
            </a:r>
            <a:r>
              <a:rPr lang="en-US" altLang="en-US" sz="2000" b="0" baseline="30000" dirty="0" smtClean="0"/>
              <a:t>rd</a:t>
            </a:r>
            <a:r>
              <a:rPr lang="en-US" altLang="en-US" sz="2000" b="0" dirty="0" smtClean="0"/>
              <a:t> Oct 2017 in Bucharest, Romania.</a:t>
            </a:r>
          </a:p>
          <a:p>
            <a:pPr>
              <a:defRPr/>
            </a:pPr>
            <a:endParaRPr lang="en-GB" altLang="en-US" sz="2000" b="0" dirty="0" smtClean="0"/>
          </a:p>
          <a:p>
            <a:pPr>
              <a:defRPr/>
            </a:pPr>
            <a:r>
              <a:rPr lang="en-GB" altLang="en-US" sz="2000" b="0" dirty="0" smtClean="0"/>
              <a:t>Further general information at </a:t>
            </a:r>
            <a:r>
              <a:rPr lang="en-GB" altLang="en-US" sz="2000" b="0" dirty="0" smtClean="0">
                <a:hlinkClick r:id="rId4"/>
              </a:rPr>
              <a:t>http://www.wi-fi.org/</a:t>
            </a:r>
            <a:r>
              <a:rPr lang="en-GB" altLang="en-US" sz="2000" b="0" dirty="0" smtClean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Sep 2017</a:t>
            </a:r>
            <a:endParaRPr lang="en-GB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275</Words>
  <Application>Microsoft Office PowerPoint</Application>
  <PresentationFormat>On-screen Show (4:3)</PresentationFormat>
  <Paragraphs>67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802-11-Submission</vt:lpstr>
      <vt:lpstr>Custom Design</vt:lpstr>
      <vt:lpstr>Document</vt:lpstr>
      <vt:lpstr>Wi-Fi Alliance Liaison Update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2017-09-13T18:50:21Z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