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2" r:id="rId3"/>
    <p:sldId id="290" r:id="rId4"/>
    <p:sldId id="319" r:id="rId5"/>
    <p:sldId id="305" r:id="rId6"/>
    <p:sldId id="320" r:id="rId7"/>
    <p:sldId id="317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01" autoAdjust="0"/>
    <p:restoredTop sz="89323" autoAdjust="0"/>
  </p:normalViewPr>
  <p:slideViewPr>
    <p:cSldViewPr snapToGrid="0">
      <p:cViewPr varScale="1">
        <p:scale>
          <a:sx n="67" d="100"/>
          <a:sy n="67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3738" y="647382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802.11-17/1474r0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September</a:t>
            </a:r>
            <a:r>
              <a:rPr lang="en-GB" b="1" baseline="0" dirty="0" smtClean="0">
                <a:solidFill>
                  <a:srgbClr val="000000"/>
                </a:solidFill>
                <a:cs typeface="Arial Unicode MS" charset="0"/>
              </a:rPr>
              <a:t>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2017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106" y="865314"/>
            <a:ext cx="7772400" cy="1400704"/>
          </a:xfrm>
        </p:spPr>
        <p:txBody>
          <a:bodyPr/>
          <a:lstStyle/>
          <a:p>
            <a:r>
              <a:rPr lang="en-US" sz="3600" dirty="0" smtClean="0"/>
              <a:t>Distributed </a:t>
            </a:r>
            <a:r>
              <a:rPr lang="en-US" sz="3600" dirty="0"/>
              <a:t>S</a:t>
            </a:r>
            <a:r>
              <a:rPr lang="en-US" sz="3600" dirty="0" smtClean="0"/>
              <a:t>cheduling</a:t>
            </a:r>
            <a:br>
              <a:rPr lang="en-US" sz="3600" dirty="0" smtClean="0"/>
            </a:br>
            <a:r>
              <a:rPr lang="en-US" sz="2400" dirty="0" smtClean="0"/>
              <a:t>(Eliminating Need for Clustering)</a:t>
            </a:r>
            <a:endParaRPr lang="ru-RU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80573"/>
              </p:ext>
            </p:extLst>
          </p:nvPr>
        </p:nvGraphicFramePr>
        <p:xfrm>
          <a:off x="539405" y="3429000"/>
          <a:ext cx="800293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884"/>
                <a:gridCol w="1212707"/>
                <a:gridCol w="1841504"/>
                <a:gridCol w="1206873"/>
                <a:gridCol w="21919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Kerstin</a:t>
                      </a:r>
                      <a:r>
                        <a:rPr lang="en-US" sz="1600" baseline="0" dirty="0" smtClean="0"/>
                        <a:t> Johnsson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2200 Mission College Blvd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Santa Clara, CA 95404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+1 650 3870777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kerstin.johnsson@intel.com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325" y="2237581"/>
            <a:ext cx="85060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kumimoji="1"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 New Roman" panose="02020603050405020304" pitchFamily="18" charset="0"/>
              <a:buNone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1" sz="1800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 2017-09-12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000" dirty="0"/>
              <a:t>This </a:t>
            </a:r>
            <a:r>
              <a:rPr lang="en-US" sz="2000" dirty="0" smtClean="0"/>
              <a:t>contribution proposes a distributed scheduling protocol that </a:t>
            </a:r>
            <a:r>
              <a:rPr lang="en-US" sz="2000" dirty="0"/>
              <a:t>enables </a:t>
            </a:r>
            <a:r>
              <a:rPr lang="en-US" sz="2000" dirty="0" smtClean="0"/>
              <a:t>neighboring </a:t>
            </a:r>
            <a:r>
              <a:rPr lang="en-US" sz="2000" dirty="0"/>
              <a:t>PCP/APs to establish and maintain non-overlapping </a:t>
            </a:r>
            <a:r>
              <a:rPr lang="en-US" sz="2000" dirty="0" smtClean="0"/>
              <a:t>control and data schedules quickly </a:t>
            </a:r>
            <a:r>
              <a:rPr lang="en-US" sz="2000" u="sng" dirty="0" smtClean="0"/>
              <a:t>without clustering’s edge effects.</a:t>
            </a:r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 smtClean="0"/>
              <a:t>The </a:t>
            </a:r>
            <a:r>
              <a:rPr lang="en-US" sz="2000" dirty="0"/>
              <a:t>protocol is robust to </a:t>
            </a:r>
            <a:r>
              <a:rPr lang="en-US" sz="2000" u="sng" dirty="0"/>
              <a:t>highly dynamic </a:t>
            </a:r>
            <a:r>
              <a:rPr lang="en-US" sz="2000" u="sng" dirty="0" smtClean="0"/>
              <a:t>topologies</a:t>
            </a:r>
            <a:r>
              <a:rPr lang="en-US" sz="2000" u="sng" dirty="0"/>
              <a:t> </a:t>
            </a:r>
            <a:r>
              <a:rPr lang="en-US" sz="2000" u="sng" dirty="0" smtClean="0"/>
              <a:t>with delay sensitive traffic </a:t>
            </a:r>
            <a:r>
              <a:rPr lang="en-US" sz="2000" dirty="0" smtClean="0"/>
              <a:t>and </a:t>
            </a:r>
            <a:r>
              <a:rPr lang="en-US" sz="2000" dirty="0"/>
              <a:t>guarantees fair resource allocation among PCP/APs </a:t>
            </a:r>
            <a:r>
              <a:rPr lang="en-US" sz="2000" dirty="0" smtClean="0"/>
              <a:t>with overlapping coverage areas.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ru-RU" sz="2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3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044" y="831575"/>
            <a:ext cx="7770813" cy="582959"/>
          </a:xfrm>
        </p:spPr>
        <p:txBody>
          <a:bodyPr/>
          <a:lstStyle/>
          <a:p>
            <a:r>
              <a:rPr lang="en-US" dirty="0" smtClean="0"/>
              <a:t>Distributed Scheduling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8" y="1815548"/>
            <a:ext cx="8662087" cy="4664432"/>
          </a:xfrm>
        </p:spPr>
        <p:txBody>
          <a:bodyPr/>
          <a:lstStyle/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decode </a:t>
            </a:r>
            <a:r>
              <a:rPr lang="en-US" sz="2000" u="sng" dirty="0" smtClean="0"/>
              <a:t>relevant</a:t>
            </a:r>
            <a:r>
              <a:rPr lang="en-US" sz="2000" dirty="0" smtClean="0"/>
              <a:t> beacons from neighboring PCP/APs to determine their schedules</a:t>
            </a:r>
          </a:p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schedule their fair share of SPs </a:t>
            </a:r>
            <a:r>
              <a:rPr lang="en-US" sz="2000" u="sng" dirty="0" smtClean="0"/>
              <a:t>randomly</a:t>
            </a:r>
            <a:r>
              <a:rPr lang="en-US" sz="2000" dirty="0" smtClean="0"/>
              <a:t> over time periods in the following order: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Unoccupied </a:t>
            </a:r>
            <a:r>
              <a:rPr lang="en-US" dirty="0"/>
              <a:t>time periods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CBAPs </a:t>
            </a:r>
          </a:p>
          <a:p>
            <a:pPr marL="692150" lvl="1" indent="-346075">
              <a:spcBef>
                <a:spcPts val="600"/>
              </a:spcBef>
              <a:buFont typeface="+mj-lt"/>
              <a:buAutoNum type="arabicPeriod"/>
            </a:pPr>
            <a:r>
              <a:rPr lang="en-US" dirty="0" smtClean="0"/>
              <a:t>SPs of neighbors not complying with the DS protocol</a:t>
            </a:r>
          </a:p>
          <a:p>
            <a:pPr marL="346075" indent="-346075">
              <a:spcBef>
                <a:spcPts val="1200"/>
              </a:spcBef>
            </a:pPr>
            <a:r>
              <a:rPr lang="en-US" sz="2000" dirty="0" smtClean="0"/>
              <a:t>PCP/APs schedule CBAPs </a:t>
            </a:r>
            <a:r>
              <a:rPr lang="en-US" sz="2000" u="sng" dirty="0" smtClean="0"/>
              <a:t>randomly</a:t>
            </a:r>
            <a:r>
              <a:rPr lang="en-US" sz="2000" dirty="0" smtClean="0"/>
              <a:t> over any leftover time periods not occupied by neighbor beacons, taking care not to traverse the start of DS-compliant SPs.</a:t>
            </a:r>
          </a:p>
          <a:p>
            <a:pPr marL="0" lvl="3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1200"/>
              </a:spcBef>
              <a:buNone/>
            </a:pPr>
            <a:endParaRPr lang="en-US" sz="1800" dirty="0" smtClean="0"/>
          </a:p>
          <a:p>
            <a:pPr marL="166075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412712" y="6502378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90475" y="6479981"/>
            <a:ext cx="3184520" cy="180975"/>
          </a:xfrm>
        </p:spPr>
        <p:txBody>
          <a:bodyPr/>
          <a:lstStyle/>
          <a:p>
            <a:r>
              <a:rPr lang="en-US" altLang="zh-TW" dirty="0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9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91549" y="1510748"/>
            <a:ext cx="8719930" cy="532820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u="sng" dirty="0" smtClean="0"/>
              <a:t>Relevant beacons</a:t>
            </a:r>
            <a:r>
              <a:rPr lang="en-US" sz="1800" dirty="0" smtClean="0"/>
              <a:t> = a </a:t>
            </a:r>
            <a:r>
              <a:rPr lang="en-US" sz="1800" dirty="0"/>
              <a:t>neighbor </a:t>
            </a:r>
            <a:r>
              <a:rPr lang="en-US" sz="1800" dirty="0" smtClean="0"/>
              <a:t>beacon </a:t>
            </a:r>
            <a:r>
              <a:rPr lang="en-US" sz="1800" dirty="0"/>
              <a:t>that contains scheduling info that impacts the PCP/AP’s scheduling decisions </a:t>
            </a:r>
            <a:endParaRPr lang="en-US" sz="18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u="sng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/>
          </a:p>
          <a:p>
            <a:pPr>
              <a:spcBef>
                <a:spcPts val="1800"/>
              </a:spcBef>
            </a:pPr>
            <a:r>
              <a:rPr lang="en-US" sz="1800" u="sng" dirty="0" smtClean="0"/>
              <a:t>Fair </a:t>
            </a:r>
            <a:r>
              <a:rPr lang="en-US" sz="1800" u="sng" dirty="0"/>
              <a:t>share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fair share of SPs = (BI length)/(# neighbors + 1) – (control messages)</a:t>
            </a:r>
          </a:p>
          <a:p>
            <a:pPr>
              <a:spcBef>
                <a:spcPts val="2400"/>
              </a:spcBef>
            </a:pPr>
            <a:r>
              <a:rPr lang="en-US" sz="1800" u="sng" dirty="0" smtClean="0"/>
              <a:t>Compliant SP </a:t>
            </a:r>
            <a:r>
              <a:rPr lang="en-US" sz="1800" dirty="0" smtClean="0"/>
              <a:t>= SP belonging to a neighbor that is complying with DS protocol</a:t>
            </a:r>
          </a:p>
          <a:p>
            <a:pPr marL="0" indent="0">
              <a:spcBef>
                <a:spcPts val="1200"/>
              </a:spcBef>
              <a:buNone/>
              <a:tabLst>
                <a:tab pos="173038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A neighbor’s DS compliance can be checked as follows: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Does neighbor have DS bit set?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Is neighbor using ≤ 50% of channel resources? 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Is neighbor scheduling orthogonally to my beacons and SP allocations?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65308" y="2160309"/>
            <a:ext cx="8778692" cy="1404904"/>
            <a:chOff x="629901" y="1562485"/>
            <a:chExt cx="8778692" cy="1803134"/>
          </a:xfrm>
        </p:grpSpPr>
        <p:sp>
          <p:nvSpPr>
            <p:cNvPr id="8" name="TextBox 7"/>
            <p:cNvSpPr txBox="1"/>
            <p:nvPr/>
          </p:nvSpPr>
          <p:spPr>
            <a:xfrm>
              <a:off x="25273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291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09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32700" y="1701800"/>
              <a:ext cx="1168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0699" y="2565400"/>
              <a:ext cx="476480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53203" y="2569447"/>
              <a:ext cx="569555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cxnSp>
          <p:nvCxnSpPr>
            <p:cNvPr id="26" name="Straight Arrow Connector 25"/>
            <p:cNvCxnSpPr>
              <a:endCxn id="43" idx="0"/>
            </p:cNvCxnSpPr>
            <p:nvPr/>
          </p:nvCxnSpPr>
          <p:spPr>
            <a:xfrm>
              <a:off x="2447960" y="2071131"/>
              <a:ext cx="339822" cy="438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42" idx="1"/>
            </p:cNvCxnSpPr>
            <p:nvPr/>
          </p:nvCxnSpPr>
          <p:spPr>
            <a:xfrm>
              <a:off x="7372378" y="2071133"/>
              <a:ext cx="501202" cy="4981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8546011" y="2411512"/>
              <a:ext cx="857540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551053" y="1562485"/>
              <a:ext cx="857540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667136" y="2567186"/>
              <a:ext cx="862047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21826" y="1705372"/>
              <a:ext cx="569555" cy="3657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4834" y="2411512"/>
              <a:ext cx="503642" cy="7041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 smtClean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14834" y="1568359"/>
              <a:ext cx="503642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…</a:t>
              </a:r>
            </a:p>
            <a:p>
              <a:endParaRPr lang="en-US" sz="2800" b="1" dirty="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9901" y="1644974"/>
              <a:ext cx="595035" cy="4740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0025" y="2550291"/>
              <a:ext cx="595035" cy="4740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AP2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7092032" y="1624730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791722" y="2492659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508302" y="2509131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988680" y="1614845"/>
              <a:ext cx="558960" cy="523472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Straight Arrow Connector 45"/>
          <p:cNvCxnSpPr>
            <a:stCxn id="43" idx="7"/>
          </p:cNvCxnSpPr>
          <p:nvPr/>
        </p:nvCxnSpPr>
        <p:spPr>
          <a:xfrm flipV="1">
            <a:off x="2720811" y="2556620"/>
            <a:ext cx="758367" cy="4009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741628" y="2567468"/>
            <a:ext cx="2462892" cy="4117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3" idx="7"/>
          </p:cNvCxnSpPr>
          <p:nvPr/>
        </p:nvCxnSpPr>
        <p:spPr>
          <a:xfrm flipV="1">
            <a:off x="2720811" y="2600652"/>
            <a:ext cx="4187176" cy="3569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5979" y="2266375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22672" y="2264010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18533" y="2262166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45823" y="2946540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48098" y="2262783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29795" y="2929954"/>
            <a:ext cx="539496" cy="2926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096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60119"/>
          </a:xfrm>
        </p:spPr>
        <p:txBody>
          <a:bodyPr/>
          <a:lstStyle/>
          <a:p>
            <a:r>
              <a:rPr lang="en-US" dirty="0" smtClean="0"/>
              <a:t>System Level Simulations</a:t>
            </a:r>
            <a:br>
              <a:rPr lang="en-US" dirty="0" smtClean="0"/>
            </a:br>
            <a:r>
              <a:rPr lang="en-US" dirty="0" smtClean="0"/>
              <a:t> for Performance Comparison w/ 11ad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94656" y="1857676"/>
            <a:ext cx="7554687" cy="4716378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1600" dirty="0" smtClean="0"/>
              <a:t>A fixed time unit of 1 slot = 1500 us is used for time progression in the SLS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All BSSs use same BI length = 60 slots, BTI length = 1 slot, and SP length = 1 slot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SLS environment is a 200x200m room that contains an increasing number of BSSs; BSSs are composed of 4 </a:t>
            </a:r>
            <a:r>
              <a:rPr lang="en-US" sz="1600" dirty="0"/>
              <a:t>STAs </a:t>
            </a:r>
            <a:r>
              <a:rPr lang="en-US" sz="1600" dirty="0" smtClean="0"/>
              <a:t>dropped randomly 5-15 m from their AP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Channel </a:t>
            </a:r>
            <a:r>
              <a:rPr lang="en-US" sz="1600" dirty="0"/>
              <a:t>model is a stochastic multipath over multiple </a:t>
            </a:r>
            <a:r>
              <a:rPr lang="en-US" sz="1600" dirty="0" smtClean="0"/>
              <a:t>rays (as </a:t>
            </a:r>
            <a:r>
              <a:rPr lang="en-US" sz="1600" dirty="0"/>
              <a:t>specified in </a:t>
            </a:r>
            <a:r>
              <a:rPr lang="en-US" sz="1600" dirty="0" err="1" smtClean="0"/>
              <a:t>eval</a:t>
            </a:r>
            <a:r>
              <a:rPr lang="en-US" sz="1600" dirty="0" smtClean="0"/>
              <a:t> methodology for indoor scenarios)</a:t>
            </a:r>
          </a:p>
          <a:p>
            <a:pPr marL="180000" lvl="1">
              <a:spcBef>
                <a:spcPts val="9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TX power is 15 </a:t>
            </a:r>
            <a:r>
              <a:rPr lang="en-US" sz="1600" dirty="0" err="1"/>
              <a:t>dBm</a:t>
            </a:r>
            <a:r>
              <a:rPr lang="en-US" sz="1600" dirty="0"/>
              <a:t> for all </a:t>
            </a:r>
            <a:r>
              <a:rPr lang="en-US" sz="1600" dirty="0" smtClean="0"/>
              <a:t>transmissions; control PHY </a:t>
            </a:r>
            <a:r>
              <a:rPr lang="en-US" sz="1600" dirty="0"/>
              <a:t>uses an additional 15dB coding gain on top of </a:t>
            </a:r>
            <a:r>
              <a:rPr lang="en-US" sz="1600" dirty="0" smtClean="0"/>
              <a:t>data transmissions</a:t>
            </a:r>
            <a:endParaRPr lang="en-US" sz="1600" dirty="0"/>
          </a:p>
          <a:p>
            <a:pPr>
              <a:spcBef>
                <a:spcPts val="900"/>
              </a:spcBef>
            </a:pPr>
            <a:r>
              <a:rPr lang="en-US" sz="1600" dirty="0" smtClean="0"/>
              <a:t>Antenna </a:t>
            </a:r>
            <a:r>
              <a:rPr lang="en-US" sz="1600" dirty="0"/>
              <a:t>gain is 7dBi for BF transmission (-10 </a:t>
            </a:r>
            <a:r>
              <a:rPr lang="en-US" sz="1600" dirty="0" err="1"/>
              <a:t>dBi</a:t>
            </a:r>
            <a:r>
              <a:rPr lang="en-US" sz="1600" dirty="0"/>
              <a:t> isolation), 0dBi for omni transmission</a:t>
            </a:r>
          </a:p>
          <a:p>
            <a:pPr lvl="1">
              <a:spcBef>
                <a:spcPts val="900"/>
              </a:spcBef>
            </a:pPr>
            <a:r>
              <a:rPr lang="en-US" sz="1600" dirty="0"/>
              <a:t>There are 6 </a:t>
            </a:r>
            <a:r>
              <a:rPr lang="en-US" sz="1600" dirty="0" smtClean="0"/>
              <a:t>horizontal sectors one ach STA. There </a:t>
            </a:r>
            <a:r>
              <a:rPr lang="en-US" sz="1600" dirty="0"/>
              <a:t>is no vertical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.</a:t>
            </a:r>
          </a:p>
          <a:p>
            <a:pPr lvl="1">
              <a:spcBef>
                <a:spcPts val="900"/>
              </a:spcBef>
            </a:pPr>
            <a:r>
              <a:rPr lang="en-US" sz="1600" dirty="0" smtClean="0"/>
              <a:t>STAs always use correct beamforming </a:t>
            </a:r>
            <a:r>
              <a:rPr lang="en-US" sz="1600" dirty="0"/>
              <a:t>configuration for data </a:t>
            </a:r>
            <a:r>
              <a:rPr lang="en-US" sz="1600" dirty="0" smtClean="0"/>
              <a:t>transmissions</a:t>
            </a:r>
          </a:p>
          <a:p>
            <a:pPr>
              <a:spcBef>
                <a:spcPts val="900"/>
              </a:spcBef>
            </a:pPr>
            <a:r>
              <a:rPr lang="en-US" sz="1600" dirty="0" smtClean="0"/>
              <a:t>STAs </a:t>
            </a:r>
            <a:r>
              <a:rPr lang="en-US" sz="1600" dirty="0"/>
              <a:t>have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uplink traffic; APs have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downlink traffic to their STAs; Round Robin scheduling in both directions.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0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Usage, Successes, and Failures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01"/>
          <a:stretch/>
        </p:blipFill>
        <p:spPr>
          <a:xfrm>
            <a:off x="71957" y="1777264"/>
            <a:ext cx="9074698" cy="469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899" y="631745"/>
            <a:ext cx="7770813" cy="618963"/>
          </a:xfrm>
        </p:spPr>
        <p:txBody>
          <a:bodyPr/>
          <a:lstStyle/>
          <a:p>
            <a:r>
              <a:rPr lang="en-US" sz="3600" dirty="0" smtClean="0"/>
              <a:t>Straw poll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23899" y="1588770"/>
            <a:ext cx="7818440" cy="488664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dirty="0" smtClean="0"/>
              <a:t>Do </a:t>
            </a:r>
            <a:r>
              <a:rPr lang="en-US" sz="2000" dirty="0"/>
              <a:t>you agree to </a:t>
            </a:r>
            <a:r>
              <a:rPr lang="en-US" sz="2000" dirty="0" smtClean="0"/>
              <a:t>include </a:t>
            </a:r>
            <a:r>
              <a:rPr lang="en-US" sz="2000" dirty="0" smtClean="0"/>
              <a:t>Distributed </a:t>
            </a:r>
            <a:r>
              <a:rPr lang="en-US" sz="2000" dirty="0" smtClean="0"/>
              <a:t>Scheduling </a:t>
            </a:r>
            <a:r>
              <a:rPr lang="en-US" sz="2000" dirty="0" smtClean="0"/>
              <a:t>in the </a:t>
            </a:r>
            <a:r>
              <a:rPr lang="en-US" sz="2000" dirty="0" smtClean="0"/>
              <a:t>specification as defined </a:t>
            </a:r>
            <a:r>
              <a:rPr lang="en-US" sz="2000" dirty="0" smtClean="0"/>
              <a:t>by the text in </a:t>
            </a:r>
            <a:r>
              <a:rPr lang="en-US" sz="2000" dirty="0" smtClean="0"/>
              <a:t>“</a:t>
            </a:r>
            <a:r>
              <a:rPr lang="en-US" sz="2000" dirty="0"/>
              <a:t>11-17-1446-00-00ay-Distributed-Scheduling.docx</a:t>
            </a:r>
            <a:r>
              <a:rPr lang="en-US" sz="2000" dirty="0" smtClean="0"/>
              <a:t>”?</a:t>
            </a:r>
            <a:endParaRPr lang="en-US" dirty="0"/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Y/N/A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Kerstin Johnsson,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2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36392</TotalTime>
  <Words>453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802-11-Submission</vt:lpstr>
      <vt:lpstr>Distributed Scheduling (Eliminating Need for Clustering)</vt:lpstr>
      <vt:lpstr>Abstract</vt:lpstr>
      <vt:lpstr>Distributed Scheduling Protocol</vt:lpstr>
      <vt:lpstr>Terminology</vt:lpstr>
      <vt:lpstr>System Level Simulations  for Performance Comparison w/ 11ad</vt:lpstr>
      <vt:lpstr>TX Usage, Successes, and Failures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CTPClassification=CTP_PUBLIC:VisualMarkings=</cp:keywords>
  <cp:lastModifiedBy>Johnsson, Kerstin</cp:lastModifiedBy>
  <cp:revision>772</cp:revision>
  <cp:lastPrinted>2016-09-05T15:53:10Z</cp:lastPrinted>
  <dcterms:created xsi:type="dcterms:W3CDTF">2016-08-30T18:48:17Z</dcterms:created>
  <dcterms:modified xsi:type="dcterms:W3CDTF">2017-09-12T18:53:05Z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6405970e-6155-443f-9943-560b2a89adbd</vt:lpwstr>
  </property>
  <property fmtid="{D5CDD505-2E9C-101B-9397-08002B2CF9AE}" pid="3" name="CTP_TimeStamp">
    <vt:lpwstr>2016-10-26 21:58:00Z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