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69" r:id="rId5"/>
    <p:sldId id="304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4" r:id="rId22"/>
    <p:sldId id="303" r:id="rId23"/>
    <p:sldId id="323" r:id="rId24"/>
    <p:sldId id="305" r:id="rId25"/>
    <p:sldId id="321" r:id="rId26"/>
    <p:sldId id="322" r:id="rId2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>
        <p:scale>
          <a:sx n="84" d="100"/>
          <a:sy n="84" d="100"/>
        </p:scale>
        <p:origin x="2083" y="2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22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There is an implicit preference (operating band for a choice between 11AYz and {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FTM}; 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FTM – do we still need a preference Indication?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6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>
                <a:solidFill>
                  <a:srgbClr val="FF0000"/>
                </a:solidFill>
              </a:rPr>
              <a:t>Do we need a schedule parameter element? Or a schedule field in the ranging protocol specific sub-element?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38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45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747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87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52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802.11-17/1473r2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16918" cy="276999"/>
          </a:xfrm>
        </p:spPr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11az Negotiation Protocol</a:t>
            </a:r>
            <a:br>
              <a:rPr lang="en-US" dirty="0" smtClean="0"/>
            </a:br>
            <a:r>
              <a:rPr lang="en-US" dirty="0" smtClean="0"/>
              <a:t>(update)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2017-09-11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461706"/>
              </p:ext>
            </p:extLst>
          </p:nvPr>
        </p:nvGraphicFramePr>
        <p:xfrm>
          <a:off x="514350" y="2638425"/>
          <a:ext cx="768032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9" name="Document" r:id="rId4" imgW="10042364" imgH="4931158" progId="Word.Document.8">
                  <p:embed/>
                </p:oleObj>
              </mc:Choice>
              <mc:Fallback>
                <p:oleObj name="Document" r:id="rId4" imgW="10042364" imgH="4931158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638425"/>
                        <a:ext cx="7680325" cy="376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Fields included in both </a:t>
            </a:r>
            <a:r>
              <a:rPr lang="en-US" dirty="0" err="1" smtClean="0"/>
              <a:t>iFTMR</a:t>
            </a:r>
            <a:r>
              <a:rPr lang="en-US" dirty="0" smtClean="0"/>
              <a:t> and </a:t>
            </a:r>
            <a:r>
              <a:rPr lang="en-US" dirty="0" err="1" smtClean="0"/>
              <a:t>iFTM</a:t>
            </a:r>
            <a:r>
              <a:rPr lang="en-US" dirty="0" smtClean="0"/>
              <a:t> frames</a:t>
            </a:r>
          </a:p>
          <a:p>
            <a:pPr lvl="1"/>
            <a:r>
              <a:rPr lang="en-US" dirty="0" smtClean="0"/>
              <a:t>&lt;none yet&gt;</a:t>
            </a:r>
          </a:p>
          <a:p>
            <a:r>
              <a:rPr lang="en-US" dirty="0" smtClean="0"/>
              <a:t>Fields only included in </a:t>
            </a:r>
            <a:r>
              <a:rPr lang="en-US" dirty="0" err="1" smtClean="0"/>
              <a:t>iFTM</a:t>
            </a:r>
            <a:r>
              <a:rPr lang="en-US" dirty="0" smtClean="0"/>
              <a:t> frame (reserved in </a:t>
            </a:r>
            <a:r>
              <a:rPr lang="en-US" dirty="0" err="1" smtClean="0"/>
              <a:t>iFTMR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Response: Immediate or Delayed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Response == Delayed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MinToaReady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MaxToaAvailable</a:t>
            </a:r>
            <a:endParaRPr lang="en-US" dirty="0" smtClean="0"/>
          </a:p>
          <a:p>
            <a:pPr lvl="3"/>
            <a:r>
              <a:rPr lang="en-US" dirty="0" smtClean="0"/>
              <a:t>the results (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ToD</a:t>
            </a:r>
            <a:r>
              <a:rPr lang="en-US" dirty="0" smtClean="0"/>
              <a:t>) are delivered within the successive sounding sequence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53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Fields included in both </a:t>
            </a:r>
            <a:r>
              <a:rPr lang="en-US" dirty="0" err="1" smtClean="0"/>
              <a:t>iFTM</a:t>
            </a:r>
            <a:r>
              <a:rPr lang="en-US" dirty="0" smtClean="0"/>
              <a:t> and </a:t>
            </a:r>
            <a:r>
              <a:rPr lang="en-US" dirty="0" err="1" smtClean="0"/>
              <a:t>iFTMR</a:t>
            </a:r>
            <a:r>
              <a:rPr lang="en-US" dirty="0" smtClean="0"/>
              <a:t> frames</a:t>
            </a:r>
          </a:p>
          <a:p>
            <a:pPr lvl="1"/>
            <a:r>
              <a:rPr lang="en-US" dirty="0" smtClean="0"/>
              <a:t>Periodic Availability Window schedule</a:t>
            </a:r>
          </a:p>
          <a:p>
            <a:r>
              <a:rPr lang="en-US" dirty="0" smtClean="0"/>
              <a:t>Fields included in only </a:t>
            </a:r>
            <a:r>
              <a:rPr lang="en-US" dirty="0" err="1" smtClean="0"/>
              <a:t>iFTM</a:t>
            </a:r>
            <a:r>
              <a:rPr lang="en-US" dirty="0" smtClean="0"/>
              <a:t> frame (reserved in </a:t>
            </a:r>
            <a:r>
              <a:rPr lang="en-US" dirty="0" err="1" smtClean="0"/>
              <a:t>iFTMR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Response: </a:t>
            </a:r>
            <a:r>
              <a:rPr lang="en-US" dirty="0" smtClean="0"/>
              <a:t>Immediate </a:t>
            </a:r>
            <a:r>
              <a:rPr lang="en-US" dirty="0"/>
              <a:t>or </a:t>
            </a:r>
            <a:r>
              <a:rPr lang="en-US" dirty="0" smtClean="0"/>
              <a:t>Delayed</a:t>
            </a:r>
          </a:p>
          <a:p>
            <a:pPr lvl="2"/>
            <a:r>
              <a:rPr lang="en-US" dirty="0" smtClean="0"/>
              <a:t>If Response == Immediate </a:t>
            </a:r>
          </a:p>
          <a:p>
            <a:pPr lvl="3"/>
            <a:r>
              <a:rPr lang="en-US" dirty="0" smtClean="0"/>
              <a:t>results are provided in the same or next Availability Window based on a dynamic indication during the measurement phase</a:t>
            </a:r>
          </a:p>
          <a:p>
            <a:pPr lvl="2"/>
            <a:r>
              <a:rPr lang="en-US" dirty="0" smtClean="0"/>
              <a:t>If Response == Delayed </a:t>
            </a:r>
          </a:p>
          <a:p>
            <a:pPr lvl="3"/>
            <a:r>
              <a:rPr lang="en-US" dirty="0" smtClean="0"/>
              <a:t>results are of the measurements performed in the previous Availability Window</a:t>
            </a:r>
            <a:endParaRPr lang="en-US" dirty="0"/>
          </a:p>
          <a:p>
            <a:pPr lvl="1"/>
            <a:r>
              <a:rPr lang="en-US" dirty="0" smtClean="0"/>
              <a:t>Included only when Status is Successful</a:t>
            </a:r>
          </a:p>
          <a:p>
            <a:pPr lvl="2"/>
            <a:r>
              <a:rPr lang="en-US" dirty="0"/>
              <a:t>Ranging ID assigned to the </a:t>
            </a:r>
            <a:r>
              <a:rPr lang="en-US" dirty="0" smtClean="0"/>
              <a:t>initiator (463r1)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3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EDMGz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49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80211-2016)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41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includes at least one of</a:t>
            </a:r>
          </a:p>
          <a:p>
            <a:pPr lvl="1"/>
            <a:r>
              <a:rPr lang="en-US" sz="1800" dirty="0" smtClean="0"/>
              <a:t>FTM Parameters element</a:t>
            </a:r>
          </a:p>
          <a:p>
            <a:pPr lvl="1"/>
            <a:r>
              <a:rPr lang="en-US" sz="1800" b="1" i="1" dirty="0" smtClean="0"/>
              <a:t>NGP</a:t>
            </a:r>
            <a:r>
              <a:rPr lang="en-US" sz="1800" dirty="0" smtClean="0"/>
              <a:t> Parameters element</a:t>
            </a:r>
          </a:p>
          <a:p>
            <a:r>
              <a:rPr lang="en-US" sz="2000" dirty="0" smtClean="0"/>
              <a:t>The Trigger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NGP</a:t>
            </a:r>
            <a:r>
              <a:rPr lang="en-US" sz="2000" dirty="0" smtClean="0"/>
              <a:t> Parameters element</a:t>
            </a:r>
          </a:p>
          <a:p>
            <a:r>
              <a:rPr lang="en-US" sz="1800" dirty="0" smtClean="0"/>
              <a:t>Optionality of FTM Parameters element  in </a:t>
            </a:r>
            <a:r>
              <a:rPr lang="en-US" sz="1800" dirty="0" err="1" smtClean="0"/>
              <a:t>iFTMR</a:t>
            </a:r>
            <a:r>
              <a:rPr lang="en-US" sz="1800" dirty="0" smtClean="0"/>
              <a:t> and </a:t>
            </a:r>
            <a:r>
              <a:rPr lang="en-US" sz="1800" dirty="0" err="1" smtClean="0"/>
              <a:t>iFTM</a:t>
            </a:r>
            <a:r>
              <a:rPr lang="en-US" sz="1800" dirty="0" smtClean="0"/>
              <a:t> is new in .11az</a:t>
            </a:r>
          </a:p>
          <a:p>
            <a:pPr lvl="1"/>
            <a:r>
              <a:rPr lang="en-US" sz="1400" dirty="0" smtClean="0"/>
              <a:t>FTM Parameters element is optional only when both ends support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1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53920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Move to adopt </a:t>
            </a:r>
            <a:r>
              <a:rPr lang="en-US" sz="1800" dirty="0"/>
              <a:t>the following </a:t>
            </a:r>
            <a:r>
              <a:rPr lang="en-US" sz="1800" dirty="0" smtClean="0"/>
              <a:t>details to the NGP Parameters element structure </a:t>
            </a:r>
            <a:r>
              <a:rPr lang="en-US" sz="1800" dirty="0"/>
              <a:t>for .11az FTM negotiation and include it in the 802.11az SFD (Cl. 8  Frame Formats), granting the SFD Editor editorial license:</a:t>
            </a:r>
          </a:p>
          <a:p>
            <a:r>
              <a:rPr lang="en-US" sz="1800" dirty="0" smtClean="0"/>
              <a:t>The NGP Parameters element if included in the initial </a:t>
            </a:r>
            <a:r>
              <a:rPr lang="en-US" sz="1800" dirty="0"/>
              <a:t>FTM Request includes</a:t>
            </a:r>
          </a:p>
          <a:p>
            <a:pPr lvl="1"/>
            <a:r>
              <a:rPr lang="en-US" sz="1600" b="1" i="1" dirty="0" smtClean="0"/>
              <a:t>At least one of </a:t>
            </a:r>
            <a:r>
              <a:rPr lang="en-US" sz="1600" b="1" i="1" dirty="0" err="1" smtClean="0"/>
              <a:t>VHTz</a:t>
            </a:r>
            <a:r>
              <a:rPr lang="en-US" sz="1600" b="1" i="1" dirty="0" smtClean="0"/>
              <a:t>-specific Subelement, </a:t>
            </a:r>
            <a:r>
              <a:rPr lang="en-US" sz="1600" b="1" i="1" dirty="0" err="1" smtClean="0"/>
              <a:t>HEz</a:t>
            </a:r>
            <a:r>
              <a:rPr lang="en-US" sz="1600" b="1" i="1" dirty="0" smtClean="0"/>
              <a:t>-specific </a:t>
            </a:r>
            <a:r>
              <a:rPr lang="en-US" sz="1600" b="1" i="1" dirty="0" smtClean="0"/>
              <a:t>subelement or </a:t>
            </a:r>
            <a:r>
              <a:rPr lang="en-US" sz="1600" b="1" i="1" dirty="0" err="1" smtClean="0"/>
              <a:t>EDMGz</a:t>
            </a:r>
            <a:r>
              <a:rPr lang="en-US" sz="1600" b="1" i="1" dirty="0" smtClean="0"/>
              <a:t>-specific subelement</a:t>
            </a:r>
          </a:p>
          <a:p>
            <a:pPr lvl="2"/>
            <a:r>
              <a:rPr lang="en-US" sz="1400" b="1" i="1" dirty="0" smtClean="0"/>
              <a:t>Note: if the </a:t>
            </a:r>
            <a:r>
              <a:rPr lang="en-US" sz="1400" b="1" i="1" dirty="0" err="1" smtClean="0"/>
              <a:t>rSTA</a:t>
            </a:r>
            <a:r>
              <a:rPr lang="en-US" sz="1400" b="1" i="1" dirty="0" smtClean="0"/>
              <a:t> </a:t>
            </a:r>
            <a:r>
              <a:rPr lang="en-US" sz="1400" b="1" i="1" dirty="0" smtClean="0"/>
              <a:t>has not advertised support for the corresponding protocol it will ignore it if at least one supported protocol specific subelement is </a:t>
            </a:r>
            <a:r>
              <a:rPr lang="en-US" sz="1400" b="1" i="1" dirty="0" smtClean="0"/>
              <a:t>specified; otherwise </a:t>
            </a:r>
            <a:r>
              <a:rPr lang="en-US" sz="1400" b="1" i="1" dirty="0" smtClean="0"/>
              <a:t>the </a:t>
            </a:r>
            <a:r>
              <a:rPr lang="en-US" sz="1400" b="1" i="1" dirty="0" err="1" smtClean="0"/>
              <a:t>iFTM</a:t>
            </a:r>
            <a:r>
              <a:rPr lang="en-US" sz="1400" b="1" i="1" dirty="0" smtClean="0"/>
              <a:t> will have a status </a:t>
            </a:r>
            <a:r>
              <a:rPr lang="en-US" sz="1400" dirty="0"/>
              <a:t>Field in the FTM or NGP Parameters element is </a:t>
            </a:r>
            <a:r>
              <a:rPr lang="en-US" sz="1400" b="1" i="1" dirty="0" smtClean="0"/>
              <a:t>not SUCCESSFUL</a:t>
            </a:r>
            <a:endParaRPr lang="en-US" sz="1400" dirty="0"/>
          </a:p>
          <a:p>
            <a:r>
              <a:rPr lang="en-US" sz="1800" dirty="0"/>
              <a:t>The NGP Parameters element if included in the initial FTM </a:t>
            </a:r>
            <a:r>
              <a:rPr lang="en-US" sz="1800" dirty="0" smtClean="0"/>
              <a:t>with the status </a:t>
            </a:r>
            <a:r>
              <a:rPr lang="en-US" sz="1800" dirty="0"/>
              <a:t>Field in the FTM or NGP Parameters element is </a:t>
            </a:r>
            <a:r>
              <a:rPr lang="en-US" sz="1800" dirty="0" smtClean="0"/>
              <a:t>set to </a:t>
            </a:r>
            <a:r>
              <a:rPr lang="en-US" sz="1800" dirty="0" smtClean="0"/>
              <a:t>SUCCESSFUL, </a:t>
            </a:r>
            <a:r>
              <a:rPr lang="en-US" sz="1800" dirty="0" smtClean="0"/>
              <a:t>includes</a:t>
            </a:r>
            <a:endParaRPr lang="en-US" sz="1800" dirty="0"/>
          </a:p>
          <a:p>
            <a:pPr lvl="1"/>
            <a:r>
              <a:rPr lang="en-US" sz="1600" b="1" i="1" dirty="0" smtClean="0"/>
              <a:t>One </a:t>
            </a:r>
            <a:r>
              <a:rPr lang="en-US" sz="1600" b="1" i="1" dirty="0"/>
              <a:t>of </a:t>
            </a:r>
            <a:r>
              <a:rPr lang="en-US" sz="1600" b="1" i="1" dirty="0" err="1"/>
              <a:t>VHTz</a:t>
            </a:r>
            <a:r>
              <a:rPr lang="en-US" sz="1600" b="1" i="1" dirty="0"/>
              <a:t>-specific Subelement, </a:t>
            </a:r>
            <a:r>
              <a:rPr lang="en-US" sz="1600" b="1" i="1" dirty="0" err="1" smtClean="0"/>
              <a:t>HEz</a:t>
            </a:r>
            <a:r>
              <a:rPr lang="en-US" sz="1600" b="1" i="1" dirty="0" smtClean="0"/>
              <a:t>-specific </a:t>
            </a:r>
            <a:r>
              <a:rPr lang="en-US" sz="1600" b="1" i="1" dirty="0"/>
              <a:t>subelement or </a:t>
            </a:r>
            <a:r>
              <a:rPr lang="en-US" sz="1600" b="1" i="1" dirty="0" err="1"/>
              <a:t>EDMGz</a:t>
            </a:r>
            <a:r>
              <a:rPr lang="en-US" sz="1600" b="1" i="1" dirty="0"/>
              <a:t>-specific </a:t>
            </a:r>
            <a:r>
              <a:rPr lang="en-US" sz="1600" b="1" i="1" dirty="0" smtClean="0"/>
              <a:t>subelement</a:t>
            </a:r>
          </a:p>
          <a:p>
            <a:r>
              <a:rPr lang="en-US" sz="1800" dirty="0" smtClean="0"/>
              <a:t>The</a:t>
            </a:r>
            <a:r>
              <a:rPr lang="en-US" sz="1800" dirty="0"/>
              <a:t> </a:t>
            </a:r>
            <a:r>
              <a:rPr lang="en-US" sz="1800" dirty="0" smtClean="0"/>
              <a:t>Status and Value fields in the </a:t>
            </a:r>
            <a:r>
              <a:rPr lang="en-US" sz="1800" dirty="0" err="1" smtClean="0"/>
              <a:t>iFTM</a:t>
            </a:r>
            <a:r>
              <a:rPr lang="en-US" sz="1800" dirty="0" smtClean="0"/>
              <a:t> shall be set as defined in IEEE802.11-2016</a:t>
            </a:r>
            <a:endParaRPr lang="en-US" sz="1800" b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45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Text </a:t>
            </a:r>
            <a:r>
              <a:rPr lang="en-US" dirty="0" smtClean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VHTz</a:t>
            </a:r>
            <a:r>
              <a:rPr lang="en-US" dirty="0" smtClean="0"/>
              <a:t>-Specific subelement when included in the </a:t>
            </a:r>
            <a:r>
              <a:rPr lang="en-US" dirty="0" err="1" smtClean="0"/>
              <a:t>iFTMR</a:t>
            </a:r>
            <a:r>
              <a:rPr lang="en-US" dirty="0" smtClean="0"/>
              <a:t> shall include</a:t>
            </a:r>
          </a:p>
          <a:p>
            <a:pPr lvl="1"/>
            <a:r>
              <a:rPr lang="en-US" dirty="0" smtClean="0"/>
              <a:t>&lt;nothing defined yet&gt;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VHTz</a:t>
            </a:r>
            <a:r>
              <a:rPr lang="en-US" dirty="0" smtClean="0"/>
              <a:t>-specific subelement when included in the </a:t>
            </a:r>
            <a:r>
              <a:rPr lang="en-US" dirty="0" err="1" smtClean="0"/>
              <a:t>iFTM</a:t>
            </a:r>
            <a:r>
              <a:rPr lang="en-US" dirty="0" smtClean="0"/>
              <a:t> with the status </a:t>
            </a:r>
            <a:r>
              <a:rPr lang="en-US" dirty="0"/>
              <a:t>Field in the FTM or NGP Parameters element is set </a:t>
            </a:r>
            <a:r>
              <a:rPr lang="en-US" dirty="0" smtClean="0"/>
              <a:t>to </a:t>
            </a:r>
            <a:r>
              <a:rPr lang="en-US" dirty="0" smtClean="0"/>
              <a:t>SUCCESSFUL </a:t>
            </a:r>
            <a:r>
              <a:rPr lang="en-US" dirty="0" smtClean="0"/>
              <a:t>shall include</a:t>
            </a:r>
          </a:p>
          <a:p>
            <a:pPr lvl="1"/>
            <a:r>
              <a:rPr lang="en-US" dirty="0" smtClean="0"/>
              <a:t>Response</a:t>
            </a:r>
            <a:r>
              <a:rPr lang="en-US" dirty="0"/>
              <a:t>: Immediate or Delayed</a:t>
            </a:r>
          </a:p>
          <a:p>
            <a:pPr lvl="1"/>
            <a:r>
              <a:rPr lang="en-US" dirty="0"/>
              <a:t>if Response == Delayed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MinToaReady</a:t>
            </a:r>
            <a:r>
              <a:rPr lang="en-US" dirty="0"/>
              <a:t> and </a:t>
            </a:r>
            <a:r>
              <a:rPr lang="en-US" dirty="0" err="1"/>
              <a:t>MaxToaAvailable</a:t>
            </a:r>
            <a:endParaRPr lang="en-US" dirty="0"/>
          </a:p>
          <a:p>
            <a:pPr lvl="3"/>
            <a:r>
              <a:rPr lang="en-US" dirty="0"/>
              <a:t>the results (</a:t>
            </a:r>
            <a:r>
              <a:rPr lang="en-US" dirty="0" err="1"/>
              <a:t>ToA</a:t>
            </a:r>
            <a:r>
              <a:rPr lang="en-US" dirty="0"/>
              <a:t>/</a:t>
            </a:r>
            <a:r>
              <a:rPr lang="en-US" dirty="0" err="1"/>
              <a:t>ToD</a:t>
            </a:r>
            <a:r>
              <a:rPr lang="en-US" dirty="0"/>
              <a:t>) are delivered within the successive sounding sequence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55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Text</a:t>
            </a:r>
            <a:r>
              <a:rPr lang="en-US" dirty="0" smtClean="0"/>
              <a:t> </a:t>
            </a:r>
            <a:r>
              <a:rPr lang="en-US" dirty="0" smtClean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sz="2000" dirty="0"/>
              <a:t>The </a:t>
            </a:r>
            <a:r>
              <a:rPr lang="en-US" sz="2000" dirty="0" err="1" smtClean="0"/>
              <a:t>HEz</a:t>
            </a:r>
            <a:r>
              <a:rPr lang="en-US" sz="2000" dirty="0" smtClean="0"/>
              <a:t>-Specific </a:t>
            </a:r>
            <a:r>
              <a:rPr lang="en-US" sz="2000" dirty="0"/>
              <a:t>subelement when included in the </a:t>
            </a:r>
            <a:r>
              <a:rPr lang="en-US" sz="2000" dirty="0" err="1"/>
              <a:t>iFTMR</a:t>
            </a:r>
            <a:r>
              <a:rPr lang="en-US" sz="2000" dirty="0"/>
              <a:t> shall include</a:t>
            </a:r>
          </a:p>
          <a:p>
            <a:pPr lvl="1"/>
            <a:r>
              <a:rPr lang="en-US" sz="1800" dirty="0"/>
              <a:t>Periodic Availability Window schedule</a:t>
            </a:r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HEz</a:t>
            </a:r>
            <a:r>
              <a:rPr lang="en-US" sz="2000" dirty="0" smtClean="0"/>
              <a:t>-specific </a:t>
            </a:r>
            <a:r>
              <a:rPr lang="en-US" sz="2000" dirty="0"/>
              <a:t>subelement when included in the </a:t>
            </a:r>
            <a:r>
              <a:rPr lang="en-US" sz="2000" dirty="0" err="1" smtClean="0"/>
              <a:t>iFTM</a:t>
            </a:r>
            <a:r>
              <a:rPr lang="en-US" sz="2000" dirty="0" smtClean="0"/>
              <a:t> with the Status </a:t>
            </a:r>
            <a:r>
              <a:rPr lang="en-US" sz="2000" dirty="0" smtClean="0"/>
              <a:t>Field in the FTM or NGP Parameters element is </a:t>
            </a:r>
            <a:r>
              <a:rPr lang="en-US" sz="2000" dirty="0" smtClean="0"/>
              <a:t>set to </a:t>
            </a:r>
            <a:r>
              <a:rPr lang="en-US" sz="2000" dirty="0" smtClean="0"/>
              <a:t>SUCCESSFUL </a:t>
            </a:r>
            <a:r>
              <a:rPr lang="en-US" sz="2000" dirty="0"/>
              <a:t>shall </a:t>
            </a:r>
            <a:r>
              <a:rPr lang="en-US" sz="2000" dirty="0" smtClean="0"/>
              <a:t>include</a:t>
            </a:r>
          </a:p>
          <a:p>
            <a:pPr lvl="1"/>
            <a:r>
              <a:rPr lang="en-US" sz="1800" dirty="0"/>
              <a:t>Response: Immediate or Delayed</a:t>
            </a:r>
          </a:p>
          <a:p>
            <a:pPr lvl="2"/>
            <a:r>
              <a:rPr lang="en-US" sz="1600" dirty="0"/>
              <a:t>If Response == Immediate </a:t>
            </a:r>
          </a:p>
          <a:p>
            <a:pPr lvl="3"/>
            <a:r>
              <a:rPr lang="en-US" sz="1400" dirty="0"/>
              <a:t>results are provided in the same or next Availability Window based on a dynamic indication during the measurement phase</a:t>
            </a:r>
          </a:p>
          <a:p>
            <a:pPr lvl="2"/>
            <a:r>
              <a:rPr lang="en-US" sz="1600" dirty="0"/>
              <a:t>If Response == Delayed </a:t>
            </a:r>
          </a:p>
          <a:p>
            <a:pPr lvl="3"/>
            <a:r>
              <a:rPr lang="en-US" sz="1400" dirty="0"/>
              <a:t>results are of the measurements performed in the previous Availability Window</a:t>
            </a:r>
          </a:p>
          <a:p>
            <a:pPr lvl="1"/>
            <a:r>
              <a:rPr lang="en-US" sz="1800" dirty="0"/>
              <a:t>Included only when Status </a:t>
            </a:r>
            <a:r>
              <a:rPr lang="en-US" sz="1800" dirty="0"/>
              <a:t>Field in the FTM or NGP Parameters element is set </a:t>
            </a:r>
            <a:r>
              <a:rPr lang="en-US" sz="1800" dirty="0" smtClean="0"/>
              <a:t> to </a:t>
            </a:r>
            <a:r>
              <a:rPr lang="en-US" sz="1800" dirty="0" smtClean="0"/>
              <a:t>SUCCESSFUL</a:t>
            </a:r>
            <a:endParaRPr lang="en-US" sz="1800" dirty="0"/>
          </a:p>
          <a:p>
            <a:pPr lvl="2"/>
            <a:r>
              <a:rPr lang="en-US" sz="1600" dirty="0"/>
              <a:t>Ranging ID assigned to the </a:t>
            </a:r>
            <a:r>
              <a:rPr lang="en-US" sz="1600" dirty="0" smtClean="0"/>
              <a:t>initiator</a:t>
            </a:r>
            <a:endParaRPr lang="en-US" sz="1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193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1"/>
            <a:ext cx="7772400" cy="4918621"/>
          </a:xfrm>
        </p:spPr>
        <p:txBody>
          <a:bodyPr/>
          <a:lstStyle/>
          <a:p>
            <a:r>
              <a:rPr lang="en-US" sz="2800" dirty="0"/>
              <a:t>Move to adopt </a:t>
            </a:r>
            <a:r>
              <a:rPr lang="en-US" dirty="0"/>
              <a:t>the following </a:t>
            </a:r>
            <a:r>
              <a:rPr lang="en-US" dirty="0" smtClean="0"/>
              <a:t>Text </a:t>
            </a:r>
            <a:r>
              <a:rPr lang="en-US" dirty="0"/>
              <a:t>and include it in the 802.11az SFD </a:t>
            </a:r>
            <a:r>
              <a:rPr lang="en-US" dirty="0" smtClean="0"/>
              <a:t>(Section-1 </a:t>
            </a:r>
            <a:r>
              <a:rPr lang="en-US" dirty="0" smtClean="0"/>
              <a:t>Definitions), </a:t>
            </a:r>
            <a:r>
              <a:rPr lang="en-US" dirty="0"/>
              <a:t>granting the SFD Editor editorial license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Ranging Protocols – </a:t>
            </a:r>
            <a:r>
              <a:rPr lang="en-US" sz="1800" dirty="0"/>
              <a:t>Time of Flight (</a:t>
            </a:r>
            <a:r>
              <a:rPr lang="en-US" sz="1800" dirty="0" err="1"/>
              <a:t>ToF</a:t>
            </a:r>
            <a:r>
              <a:rPr lang="en-US" sz="1800" dirty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/>
              <a:t>REVmc</a:t>
            </a:r>
            <a:r>
              <a:rPr lang="en-US" sz="1600" dirty="0"/>
              <a:t> D8.0 Fine Timing Measurement </a:t>
            </a:r>
            <a:r>
              <a:rPr lang="en-US" sz="1600" dirty="0" err="1"/>
              <a:t>Prototocol</a:t>
            </a:r>
            <a:r>
              <a:rPr lang="en-US" sz="1600" dirty="0"/>
              <a:t> (</a:t>
            </a:r>
            <a:r>
              <a:rPr lang="en-US" sz="1600" b="1" dirty="0"/>
              <a:t>FTM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VHT 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 NDP Sounding-based .11az protocol (</a:t>
            </a:r>
            <a:r>
              <a:rPr lang="en-US" sz="1600" b="1" dirty="0" err="1"/>
              <a:t>HEz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Ranging protocol while operating in DMG/EDMG (</a:t>
            </a:r>
            <a:r>
              <a:rPr lang="en-US" sz="1600" b="1" dirty="0" err="1"/>
              <a:t>EDMGz</a:t>
            </a:r>
            <a:r>
              <a:rPr lang="en-US" sz="1600" dirty="0"/>
              <a:t>)</a:t>
            </a:r>
          </a:p>
          <a:p>
            <a:pPr lvl="1"/>
            <a:r>
              <a:rPr lang="en-US" dirty="0"/>
              <a:t>Ranging </a:t>
            </a:r>
            <a:r>
              <a:rPr lang="en-US" dirty="0" smtClean="0"/>
              <a:t>ID</a:t>
            </a:r>
            <a:endParaRPr lang="en-US" dirty="0"/>
          </a:p>
          <a:p>
            <a:pPr lvl="2"/>
            <a:r>
              <a:rPr lang="en-US" dirty="0"/>
              <a:t>Association ID-like value assigned to an unassociated STA by </a:t>
            </a:r>
            <a:r>
              <a:rPr lang="en-US" dirty="0" smtClean="0"/>
              <a:t>a </a:t>
            </a:r>
            <a:r>
              <a:rPr lang="en-US" dirty="0" err="1" smtClean="0"/>
              <a:t>rSTA</a:t>
            </a:r>
            <a:r>
              <a:rPr lang="en-US" dirty="0" smtClean="0"/>
              <a:t> </a:t>
            </a:r>
            <a:r>
              <a:rPr lang="en-US" dirty="0"/>
              <a:t>to facilitate the negotiation phase and subsequently the ranging phase</a:t>
            </a:r>
          </a:p>
          <a:p>
            <a:r>
              <a:rPr lang="en-US" dirty="0" smtClean="0"/>
              <a:t>Moved: </a:t>
            </a:r>
            <a:r>
              <a:rPr lang="en-US" dirty="0" smtClean="0"/>
              <a:t>Feng Jiang</a:t>
            </a:r>
            <a:r>
              <a:rPr lang="en-US" dirty="0" smtClean="0"/>
              <a:t> Seconded: Chao Chun Wang</a:t>
            </a:r>
            <a:endParaRPr lang="en-US" dirty="0" smtClean="0"/>
          </a:p>
          <a:p>
            <a:r>
              <a:rPr lang="en-US" dirty="0" smtClean="0"/>
              <a:t>Y</a:t>
            </a:r>
            <a:r>
              <a:rPr lang="en-US" dirty="0" smtClean="0"/>
              <a:t>:  11 N: 0 </a:t>
            </a:r>
            <a:r>
              <a:rPr lang="en-US" dirty="0" smtClean="0"/>
              <a:t>A</a:t>
            </a:r>
            <a:r>
              <a:rPr lang="en-US" dirty="0" smtClean="0"/>
              <a:t>: 1 </a:t>
            </a:r>
            <a:r>
              <a:rPr lang="en-US" dirty="0" smtClean="0"/>
              <a:t>Result</a:t>
            </a:r>
            <a:r>
              <a:rPr lang="en-US" dirty="0" smtClean="0"/>
              <a:t>: Motion Passes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32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17-0591r2: </a:t>
            </a:r>
            <a:r>
              <a:rPr lang="en-US" b="0" dirty="0"/>
              <a:t>Ranging Protocol Parameter Negotiation </a:t>
            </a:r>
            <a:r>
              <a:rPr lang="en-US" b="0" dirty="0" smtClean="0"/>
              <a:t>Protocol</a:t>
            </a:r>
            <a:endParaRPr lang="en-US" dirty="0" smtClean="0"/>
          </a:p>
          <a:p>
            <a:r>
              <a:rPr lang="en-US" dirty="0" smtClean="0"/>
              <a:t>17-1305r2: </a:t>
            </a:r>
            <a:r>
              <a:rPr lang="en-US" b="0" dirty="0" smtClean="0"/>
              <a:t>SU Sounding Measurement Exchange and Feedback</a:t>
            </a:r>
            <a:endParaRPr lang="en-US" dirty="0" smtClean="0"/>
          </a:p>
          <a:p>
            <a:r>
              <a:rPr lang="en-US" dirty="0" smtClean="0"/>
              <a:t>17-1455r1: </a:t>
            </a:r>
            <a:r>
              <a:rPr lang="en-US" b="0" dirty="0"/>
              <a:t>MU Measurement and Feedback </a:t>
            </a:r>
            <a:r>
              <a:rPr lang="en-US" b="0" dirty="0" smtClean="0"/>
              <a:t>Scheduling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45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Update document 11-17/591r2 with details from presentation we have listened to, since </a:t>
            </a:r>
          </a:p>
          <a:p>
            <a:pPr lvl="1"/>
            <a:r>
              <a:rPr lang="en-US" dirty="0" smtClean="0"/>
              <a:t>Develop corresponding SFD text</a:t>
            </a:r>
          </a:p>
          <a:p>
            <a:pPr lvl="1"/>
            <a:r>
              <a:rPr lang="en-US" dirty="0" smtClean="0"/>
              <a:t>Develop specification outline</a:t>
            </a:r>
          </a:p>
          <a:p>
            <a:r>
              <a:rPr lang="en-US" dirty="0" smtClean="0"/>
              <a:t>Negotiation discussed in this presentation applies only to STA-initiated ranging scenario (</a:t>
            </a:r>
            <a:r>
              <a:rPr lang="en-US" dirty="0" err="1" smtClean="0"/>
              <a:t>iFTMR</a:t>
            </a:r>
            <a:r>
              <a:rPr lang="en-US" dirty="0" smtClean="0"/>
              <a:t>/</a:t>
            </a:r>
            <a:r>
              <a:rPr lang="en-US" dirty="0" err="1" smtClean="0"/>
              <a:t>iFTM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Excludes scalable ranging (e.g. </a:t>
            </a:r>
            <a:r>
              <a:rPr lang="en-US" dirty="0" err="1" smtClean="0"/>
              <a:t>CToA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642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Move to adopt </a:t>
            </a:r>
            <a:r>
              <a:rPr lang="en-US" sz="1800" dirty="0"/>
              <a:t>the following high level frame structure for .11az FTM </a:t>
            </a:r>
            <a:r>
              <a:rPr lang="en-US" sz="1800" dirty="0" smtClean="0"/>
              <a:t>negotiation and include it in the 802.11az SFD (Cl. 8  Frame Formats), granting the SFD Editor editorial license:</a:t>
            </a:r>
            <a:endParaRPr lang="en-US" sz="1800" dirty="0"/>
          </a:p>
          <a:p>
            <a:r>
              <a:rPr lang="en-US" sz="1800" dirty="0"/>
              <a:t>Initial FTM Request includes</a:t>
            </a:r>
          </a:p>
          <a:p>
            <a:pPr lvl="1"/>
            <a:r>
              <a:rPr lang="en-US" sz="1400" dirty="0"/>
              <a:t>at least one of</a:t>
            </a:r>
          </a:p>
          <a:p>
            <a:pPr lvl="2"/>
            <a:r>
              <a:rPr lang="en-US" sz="1400" dirty="0"/>
              <a:t>FTM Parameters element</a:t>
            </a:r>
          </a:p>
          <a:p>
            <a:pPr lvl="2"/>
            <a:r>
              <a:rPr lang="en-US" sz="1400" b="1" i="1" dirty="0"/>
              <a:t>NGP</a:t>
            </a:r>
            <a:r>
              <a:rPr lang="en-US" sz="1400" dirty="0"/>
              <a:t> Parameters element (optional subelements for ranging protocol-specific parameters)</a:t>
            </a:r>
          </a:p>
          <a:p>
            <a:pPr lvl="1"/>
            <a:r>
              <a:rPr lang="en-US" sz="1400" dirty="0"/>
              <a:t>Optionally LCI and/or Location Civic Measurement Request element</a:t>
            </a:r>
          </a:p>
          <a:p>
            <a:pPr lvl="1"/>
            <a:r>
              <a:rPr lang="en-US" sz="1400" dirty="0"/>
              <a:t>Trigger Field </a:t>
            </a:r>
          </a:p>
          <a:p>
            <a:pPr lvl="2"/>
            <a:r>
              <a:rPr lang="en-US" sz="1400" dirty="0"/>
              <a:t>Trigger field set to 1 (for 802.11-2016 FTM backward compatibility)</a:t>
            </a:r>
          </a:p>
          <a:p>
            <a:r>
              <a:rPr lang="en-US" sz="1800" dirty="0"/>
              <a:t>Initial FTM frame includes </a:t>
            </a:r>
          </a:p>
          <a:p>
            <a:pPr lvl="1"/>
            <a:r>
              <a:rPr lang="en-US" sz="1400" dirty="0"/>
              <a:t>one of </a:t>
            </a:r>
            <a:r>
              <a:rPr lang="en-US" sz="1400" i="1" dirty="0"/>
              <a:t>FTM, NGP</a:t>
            </a:r>
            <a:r>
              <a:rPr lang="en-US" sz="1400" dirty="0"/>
              <a:t> Parameters element</a:t>
            </a:r>
          </a:p>
          <a:p>
            <a:pPr lvl="1"/>
            <a:r>
              <a:rPr lang="en-US" sz="1400" dirty="0"/>
              <a:t>Optionally LCI and/or Location Civic Measurement Report </a:t>
            </a:r>
            <a:r>
              <a:rPr lang="en-US" sz="1400" dirty="0" smtClean="0"/>
              <a:t>element</a:t>
            </a:r>
          </a:p>
          <a:p>
            <a:pPr marL="0" indent="0">
              <a:buNone/>
            </a:pPr>
            <a:r>
              <a:rPr lang="en-US" sz="2000" dirty="0" smtClean="0"/>
              <a:t>Moved:  Ganesh Venkatesan Seconded: SK Yong</a:t>
            </a:r>
          </a:p>
          <a:p>
            <a:pPr marL="0" indent="0">
              <a:buNone/>
            </a:pPr>
            <a:r>
              <a:rPr lang="en-US" sz="2000" dirty="0" smtClean="0"/>
              <a:t>Result: Y: 10 N: 0  Abstain: 2 Motion Passes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Sep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07E2395-9832-434C-915E-5A5554E61FA5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21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484784"/>
            <a:ext cx="4248472" cy="4918621"/>
          </a:xfrm>
        </p:spPr>
        <p:txBody>
          <a:bodyPr/>
          <a:lstStyle/>
          <a:p>
            <a:r>
              <a:rPr lang="en-US" sz="1800" dirty="0" smtClean="0"/>
              <a:t>Performed with one of more discovered Responders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smtClean="0"/>
              <a:t>Trigger</a:t>
            </a:r>
            <a:endParaRPr lang="en-US" sz="1400" dirty="0" smtClean="0"/>
          </a:p>
          <a:p>
            <a:pPr lvl="1"/>
            <a:r>
              <a:rPr lang="en-US" sz="1400" b="1" dirty="0" smtClean="0"/>
              <a:t>[FTM , NGP]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HEz</a:t>
            </a:r>
            <a:r>
              <a:rPr lang="en-US" sz="1400" dirty="0" smtClean="0"/>
              <a:t> Ranging protocols</a:t>
            </a:r>
          </a:p>
          <a:p>
            <a:pPr lvl="1"/>
            <a:r>
              <a:rPr lang="en-US" sz="1400" dirty="0" smtClean="0"/>
              <a:t>Location Civic and/or LCI Request elements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if </a:t>
            </a:r>
            <a:r>
              <a:rPr lang="en-US" sz="1400" dirty="0" err="1" smtClean="0"/>
              <a:t>iFTMR</a:t>
            </a:r>
            <a:r>
              <a:rPr lang="en-US" sz="1400" dirty="0" smtClean="0"/>
              <a:t> included corresponding request elements</a:t>
            </a:r>
          </a:p>
          <a:p>
            <a:pPr lvl="1"/>
            <a:r>
              <a:rPr lang="en-US" sz="1400" dirty="0" smtClean="0"/>
              <a:t>A Neighbor List if </a:t>
            </a:r>
            <a:r>
              <a:rPr lang="en-US" sz="1400" dirty="0" err="1" smtClean="0"/>
              <a:t>iFTMR</a:t>
            </a:r>
            <a:r>
              <a:rPr lang="en-US" sz="1400" dirty="0" smtClean="0"/>
              <a:t> included a Neighbor Report Request element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lvl="2"/>
            <a:r>
              <a:rPr lang="en-US" sz="1200" dirty="0" smtClean="0"/>
              <a:t>NGP Parameters element includes a ranging protocol specific subelement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6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based on the ranging capabilities supported by each of the Responders</a:t>
            </a:r>
          </a:p>
          <a:p>
            <a:r>
              <a:rPr lang="en-US" sz="1800" dirty="0" smtClean="0"/>
              <a:t>STA initiates Negotiation with one or more of the discovered responders</a:t>
            </a:r>
            <a:endParaRPr lang="en-US" sz="1400" dirty="0" smtClean="0"/>
          </a:p>
          <a:p>
            <a:r>
              <a:rPr lang="en-US" sz="1800" dirty="0" smtClean="0"/>
              <a:t>STA executes the negotiated Ranging protocol with one or more of the responders with which it successfully completed the negotiation</a:t>
            </a:r>
            <a:endParaRPr lang="en-US" sz="1800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712295"/>
            <a:ext cx="3592650" cy="369916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2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/>
              <a:t>REVmc</a:t>
            </a:r>
            <a:r>
              <a:rPr lang="en-US" sz="1600" dirty="0" smtClean="0"/>
              <a:t> D8.0 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HE </a:t>
            </a:r>
            <a:r>
              <a:rPr lang="en-US" sz="1600" dirty="0"/>
              <a:t>NDP Sounding-based .11az protocol (</a:t>
            </a:r>
            <a:r>
              <a:rPr lang="en-US" sz="1600" b="1" dirty="0" err="1" smtClean="0"/>
              <a:t>HEz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DMG/EDMG (</a:t>
            </a:r>
            <a:r>
              <a:rPr lang="en-US" sz="1600" b="1" dirty="0" err="1" smtClean="0"/>
              <a:t>EDMGz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50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Ranging Id</a:t>
            </a:r>
          </a:p>
          <a:p>
            <a:pPr lvl="1"/>
            <a:r>
              <a:rPr lang="en-US" dirty="0" smtClean="0"/>
              <a:t>Association ID-like value assigned to an unassociated STA by an AP to facilitate the negotiation phase and subsequently the ranging phase.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80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Security-specific parameters, if required are negotiated outside of (and ahead of) the negotiation phase described in this document</a:t>
            </a:r>
          </a:p>
          <a:p>
            <a:r>
              <a:rPr lang="en-US" sz="2000" b="0" dirty="0" smtClean="0"/>
              <a:t>To each discovered Responder that the STA is interested in executing a Ranging Protocol with,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</a:t>
            </a:r>
            <a:r>
              <a:rPr lang="en-US" sz="1800" dirty="0" smtClean="0"/>
              <a:t>(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, </a:t>
            </a:r>
            <a:r>
              <a:rPr lang="en-US" sz="1800" b="1" i="1" dirty="0" err="1" smtClean="0"/>
              <a:t>HEz</a:t>
            </a:r>
            <a:r>
              <a:rPr lang="en-US" sz="1800" b="1" i="1" dirty="0" smtClean="0"/>
              <a:t>, </a:t>
            </a:r>
            <a:r>
              <a:rPr lang="en-US" sz="1800" b="1" i="1" dirty="0" err="1" smtClean="0"/>
              <a:t>EDMGz</a:t>
            </a:r>
            <a:r>
              <a:rPr lang="en-US" sz="1800" b="1" i="1" dirty="0" smtClean="0"/>
              <a:t>, etc.)</a:t>
            </a:r>
            <a:r>
              <a:rPr lang="en-US" sz="1800" dirty="0" smtClean="0"/>
              <a:t> – NGP Parameters elements includes at least one of 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</a:t>
            </a:r>
            <a:r>
              <a:rPr lang="en-US" sz="1800" dirty="0" err="1" smtClean="0"/>
              <a:t>HEz</a:t>
            </a:r>
            <a:r>
              <a:rPr lang="en-US" sz="1800" dirty="0" smtClean="0"/>
              <a:t> and/or </a:t>
            </a:r>
            <a:r>
              <a:rPr lang="en-US" sz="1800" dirty="0" err="1" smtClean="0"/>
              <a:t>EDMGz</a:t>
            </a:r>
            <a:r>
              <a:rPr lang="en-US" sz="1800" dirty="0" smtClean="0"/>
              <a:t>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6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800" b="0" dirty="0" smtClean="0"/>
              <a:t>The responder does one of the following: </a:t>
            </a:r>
          </a:p>
          <a:p>
            <a:pPr lvl="1"/>
            <a:r>
              <a:rPr lang="en-US" sz="2400" dirty="0"/>
              <a:t>C</a:t>
            </a:r>
            <a:r>
              <a:rPr lang="en-US" sz="2400" b="0" dirty="0" smtClean="0"/>
              <a:t>hooses </a:t>
            </a:r>
            <a:r>
              <a:rPr lang="en-US" sz="2400" b="0" dirty="0"/>
              <a:t>one of the ranging protocols and responds with the corresponding {</a:t>
            </a:r>
            <a:r>
              <a:rPr lang="en-US" sz="2400" i="1" dirty="0"/>
              <a:t>FTM, </a:t>
            </a:r>
            <a:r>
              <a:rPr lang="en-US" sz="2400" i="1" dirty="0" smtClean="0"/>
              <a:t>NGP</a:t>
            </a:r>
            <a:r>
              <a:rPr lang="en-US" sz="2400" b="0" dirty="0" smtClean="0"/>
              <a:t>} parameters </a:t>
            </a:r>
            <a:r>
              <a:rPr lang="en-US" sz="2400" b="0" dirty="0"/>
              <a:t>element in the initial FTM (in response to the initial FTM request</a:t>
            </a:r>
            <a:r>
              <a:rPr lang="en-US" sz="2400" b="0" dirty="0" smtClean="0"/>
              <a:t>), </a:t>
            </a:r>
          </a:p>
          <a:p>
            <a:pPr lvl="2"/>
            <a:r>
              <a:rPr lang="en-US" sz="2000" dirty="0" smtClean="0"/>
              <a:t>The included NGP Parameters element shall include one of </a:t>
            </a:r>
            <a:r>
              <a:rPr lang="en-US" sz="2000" dirty="0" err="1" smtClean="0"/>
              <a:t>VHTz</a:t>
            </a:r>
            <a:r>
              <a:rPr lang="en-US" sz="2000" dirty="0" smtClean="0"/>
              <a:t>, </a:t>
            </a:r>
            <a:r>
              <a:rPr lang="en-US" sz="2000" dirty="0" err="1" smtClean="0"/>
              <a:t>HEz</a:t>
            </a:r>
            <a:r>
              <a:rPr lang="en-US" sz="2000" dirty="0" smtClean="0"/>
              <a:t> or </a:t>
            </a:r>
            <a:r>
              <a:rPr lang="en-US" sz="2000" dirty="0" err="1" smtClean="0"/>
              <a:t>EDMGz</a:t>
            </a:r>
            <a:r>
              <a:rPr lang="en-US" sz="2000" dirty="0" smtClean="0"/>
              <a:t> subelement</a:t>
            </a:r>
            <a:endParaRPr lang="en-US" sz="2000" b="0" dirty="0" smtClean="0"/>
          </a:p>
          <a:p>
            <a:pPr lvl="1"/>
            <a:r>
              <a:rPr lang="en-US" sz="2400" b="0" dirty="0" smtClean="0"/>
              <a:t>Rejects the initial FTM request and optionally includes {</a:t>
            </a:r>
            <a:r>
              <a:rPr lang="en-US" sz="2400" b="0" i="1" dirty="0" smtClean="0"/>
              <a:t>FTM. NGP</a:t>
            </a:r>
            <a:r>
              <a:rPr lang="en-US" sz="2400" b="0" dirty="0" smtClean="0"/>
              <a:t>} parameters element indicating the parameter set that it can potentially support (if included in a future </a:t>
            </a:r>
            <a:r>
              <a:rPr lang="en-US" sz="2400" b="0" dirty="0" err="1" smtClean="0"/>
              <a:t>iFTMR</a:t>
            </a:r>
            <a:r>
              <a:rPr lang="en-US" sz="2400" b="0" dirty="0" smtClean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148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Upon successful negotiation with the Responder, use the resulting {FTM. NGP} parameters to execute the </a:t>
            </a:r>
            <a:r>
              <a:rPr lang="en-US" i="1" dirty="0" smtClean="0"/>
              <a:t>selected</a:t>
            </a:r>
            <a:r>
              <a:rPr lang="en-US" dirty="0" smtClean="0"/>
              <a:t>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HEz</a:t>
            </a:r>
            <a:r>
              <a:rPr lang="en-US" dirty="0" smtClean="0"/>
              <a:t> and </a:t>
            </a:r>
            <a:r>
              <a:rPr lang="en-US" dirty="0" err="1" smtClean="0"/>
              <a:t>EDMGz</a:t>
            </a:r>
            <a:r>
              <a:rPr lang="en-US" dirty="0" smtClean="0"/>
              <a:t> ranging protocols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59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5496" y="1988840"/>
          <a:ext cx="8064896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224136"/>
                <a:gridCol w="1368152"/>
                <a:gridCol w="1296144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60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EDMGz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4896544" cy="10801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4608512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 bwMode="auto">
          <a:xfrm flipH="1">
            <a:off x="3995936" y="2636912"/>
            <a:ext cx="432048" cy="129614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32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67031</TotalTime>
  <Words>2127</Words>
  <Application>Microsoft Office PowerPoint</Application>
  <PresentationFormat>On-screen Show (4:3)</PresentationFormat>
  <Paragraphs>343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802-11-Submission</vt:lpstr>
      <vt:lpstr>Document</vt:lpstr>
      <vt:lpstr>11az Negotiation Protocol (update)</vt:lpstr>
      <vt:lpstr>Motivation/Background</vt:lpstr>
      <vt:lpstr>Terminology</vt:lpstr>
      <vt:lpstr>Terminology (Cont’d)</vt:lpstr>
      <vt:lpstr>Negotiation</vt:lpstr>
      <vt:lpstr>Negotiation (cont’d)</vt:lpstr>
      <vt:lpstr>.11az Negotiation</vt:lpstr>
      <vt:lpstr>Initial FTM Request/Initial FTM Exchange</vt:lpstr>
      <vt:lpstr>NGP Parameters Element</vt:lpstr>
      <vt:lpstr>VHTz Specific subelement</vt:lpstr>
      <vt:lpstr>HEz Specific Subelement</vt:lpstr>
      <vt:lpstr>EDMGz Specific Subelement</vt:lpstr>
      <vt:lpstr>Status and Value fields (from IEEE 80211-2016)</vt:lpstr>
      <vt:lpstr>.11az Negotiation</vt:lpstr>
      <vt:lpstr>SFD Text</vt:lpstr>
      <vt:lpstr>SFD Text (Cont’d)</vt:lpstr>
      <vt:lpstr>SFD Text (Cont’d)</vt:lpstr>
      <vt:lpstr>Motion-2</vt:lpstr>
      <vt:lpstr>References</vt:lpstr>
      <vt:lpstr>Backup Material</vt:lpstr>
      <vt:lpstr>Motion-2</vt:lpstr>
      <vt:lpstr>.11az Negotiation</vt:lpstr>
      <vt:lpstr>How does all this work? -- an example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315</cp:revision>
  <cp:lastPrinted>1998-02-10T13:28:06Z</cp:lastPrinted>
  <dcterms:created xsi:type="dcterms:W3CDTF">2013-01-06T12:40:29Z</dcterms:created>
  <dcterms:modified xsi:type="dcterms:W3CDTF">2017-09-14T19:04:30Z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