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69" r:id="rId5"/>
    <p:sldId id="304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4" r:id="rId22"/>
    <p:sldId id="303" r:id="rId23"/>
    <p:sldId id="323" r:id="rId24"/>
    <p:sldId id="305" r:id="rId25"/>
    <p:sldId id="321" r:id="rId26"/>
    <p:sldId id="322" r:id="rId27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preferSingleView="1">
    <p:restoredLeft sz="15620"/>
    <p:restoredTop sz="91575" autoAdjust="0"/>
  </p:normalViewPr>
  <p:slideViewPr>
    <p:cSldViewPr>
      <p:cViewPr>
        <p:scale>
          <a:sx n="91" d="100"/>
          <a:sy n="91" d="100"/>
        </p:scale>
        <p:origin x="1867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sz="1800" dirty="0" smtClean="0">
                <a:solidFill>
                  <a:srgbClr val="FF0000"/>
                </a:solidFill>
              </a:rPr>
              <a:t>Should the Capabilities bit(s) </a:t>
            </a:r>
            <a:r>
              <a:rPr lang="en-US" sz="1800" dirty="0">
                <a:solidFill>
                  <a:srgbClr val="FF0000"/>
                </a:solidFill>
              </a:rPr>
              <a:t>apply to all ranging </a:t>
            </a:r>
            <a:r>
              <a:rPr lang="en-US" sz="1800" dirty="0" smtClean="0">
                <a:solidFill>
                  <a:srgbClr val="FF0000"/>
                </a:solidFill>
              </a:rPr>
              <a:t>protocols</a:t>
            </a:r>
            <a:r>
              <a:rPr lang="en-US" sz="1800" dirty="0" smtClean="0"/>
              <a:t>? Or should we allow for indications in the Beacon to indicate Initiator/Responder capabilities for each Ranging Protocol independently? What about Ranging Protocols that do not have a distinct Initiator/Responder?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722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There is an implicit preference (operating band for a choice between 11AYz and {</a:t>
            </a:r>
            <a:r>
              <a:rPr lang="en-US" dirty="0" err="1">
                <a:solidFill>
                  <a:srgbClr val="FF0000"/>
                </a:solidFill>
              </a:rPr>
              <a:t>HEWz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VHTz</a:t>
            </a:r>
            <a:r>
              <a:rPr lang="en-US" dirty="0">
                <a:solidFill>
                  <a:srgbClr val="FF0000"/>
                </a:solidFill>
              </a:rPr>
              <a:t> and FTM}; </a:t>
            </a:r>
            <a:r>
              <a:rPr lang="en-US" dirty="0" err="1">
                <a:solidFill>
                  <a:srgbClr val="FF0000"/>
                </a:solidFill>
              </a:rPr>
              <a:t>HEWz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VHTz</a:t>
            </a:r>
            <a:r>
              <a:rPr lang="en-US" dirty="0">
                <a:solidFill>
                  <a:srgbClr val="FF0000"/>
                </a:solidFill>
              </a:rPr>
              <a:t> and </a:t>
            </a:r>
            <a:r>
              <a:rPr lang="en-US" dirty="0" smtClean="0">
                <a:solidFill>
                  <a:srgbClr val="FF0000"/>
                </a:solidFill>
              </a:rPr>
              <a:t>FTM – do we still need a preference Indication?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765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dirty="0">
                <a:solidFill>
                  <a:srgbClr val="FF0000"/>
                </a:solidFill>
              </a:rPr>
              <a:t>Do we need a schedule parameter element? Or a schedule field in the ranging protocol specific sub-element?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438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945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747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887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152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475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</a:t>
            </a:r>
            <a:r>
              <a:rPr lang="en-CA" sz="1800" b="1"/>
              <a:t>IEEE </a:t>
            </a:r>
            <a:r>
              <a:rPr lang="en-CA" sz="1800" b="1" smtClean="0"/>
              <a:t>802.11-17/1473r1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16918" cy="276999"/>
          </a:xfrm>
        </p:spPr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11az Negotiation Protocol</a:t>
            </a:r>
            <a:br>
              <a:rPr lang="en-US" dirty="0" smtClean="0"/>
            </a:br>
            <a:r>
              <a:rPr lang="en-US" dirty="0" smtClean="0"/>
              <a:t>(update)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2017-09-11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461706"/>
              </p:ext>
            </p:extLst>
          </p:nvPr>
        </p:nvGraphicFramePr>
        <p:xfrm>
          <a:off x="514350" y="2638425"/>
          <a:ext cx="7680325" cy="376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7" name="Document" r:id="rId4" imgW="10042364" imgH="4931158" progId="Word.Document.8">
                  <p:embed/>
                </p:oleObj>
              </mc:Choice>
              <mc:Fallback>
                <p:oleObj name="Document" r:id="rId4" imgW="10042364" imgH="4931158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638425"/>
                        <a:ext cx="7680325" cy="3762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VHTz</a:t>
            </a:r>
            <a:r>
              <a:rPr lang="en-US" dirty="0" smtClean="0"/>
              <a:t> Specific subelement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Fields included in both </a:t>
            </a:r>
            <a:r>
              <a:rPr lang="en-US" dirty="0" err="1" smtClean="0"/>
              <a:t>iFTMR</a:t>
            </a:r>
            <a:r>
              <a:rPr lang="en-US" dirty="0" smtClean="0"/>
              <a:t> and </a:t>
            </a:r>
            <a:r>
              <a:rPr lang="en-US" dirty="0" err="1" smtClean="0"/>
              <a:t>iFTM</a:t>
            </a:r>
            <a:r>
              <a:rPr lang="en-US" dirty="0" smtClean="0"/>
              <a:t> frames</a:t>
            </a:r>
          </a:p>
          <a:p>
            <a:pPr lvl="1"/>
            <a:r>
              <a:rPr lang="en-US" dirty="0" smtClean="0"/>
              <a:t>&lt;none yet&gt;</a:t>
            </a:r>
          </a:p>
          <a:p>
            <a:r>
              <a:rPr lang="en-US" dirty="0" smtClean="0"/>
              <a:t>Fields only included in </a:t>
            </a:r>
            <a:r>
              <a:rPr lang="en-US" dirty="0" err="1" smtClean="0"/>
              <a:t>iFTM</a:t>
            </a:r>
            <a:r>
              <a:rPr lang="en-US" dirty="0" smtClean="0"/>
              <a:t> frame (reserved in </a:t>
            </a:r>
            <a:r>
              <a:rPr lang="en-US" dirty="0" err="1" smtClean="0"/>
              <a:t>iFTMR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Response: Immediate or Delayed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Response == Delayed</a:t>
            </a:r>
          </a:p>
          <a:p>
            <a:pPr lvl="2"/>
            <a:r>
              <a:rPr lang="en-US" dirty="0" smtClean="0"/>
              <a:t> </a:t>
            </a:r>
            <a:r>
              <a:rPr lang="en-US" dirty="0" err="1" smtClean="0"/>
              <a:t>MinToaReady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MaxToaAvailable</a:t>
            </a:r>
            <a:endParaRPr lang="en-US" dirty="0" smtClean="0"/>
          </a:p>
          <a:p>
            <a:pPr lvl="3"/>
            <a:r>
              <a:rPr lang="en-US" dirty="0" smtClean="0"/>
              <a:t>the results (</a:t>
            </a:r>
            <a:r>
              <a:rPr lang="en-US" dirty="0" err="1" smtClean="0"/>
              <a:t>ToA</a:t>
            </a:r>
            <a:r>
              <a:rPr lang="en-US" dirty="0" smtClean="0"/>
              <a:t>/</a:t>
            </a:r>
            <a:r>
              <a:rPr lang="en-US" dirty="0" err="1" smtClean="0"/>
              <a:t>ToD</a:t>
            </a:r>
            <a:r>
              <a:rPr lang="en-US" dirty="0" smtClean="0"/>
              <a:t>) are delivered within the successive sounding sequence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533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HEz</a:t>
            </a:r>
            <a:r>
              <a:rPr lang="en-US" dirty="0" smtClean="0"/>
              <a:t> Specific Subelement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dirty="0" smtClean="0"/>
              <a:t>Fields included in both </a:t>
            </a:r>
            <a:r>
              <a:rPr lang="en-US" dirty="0" err="1" smtClean="0"/>
              <a:t>iFTM</a:t>
            </a:r>
            <a:r>
              <a:rPr lang="en-US" dirty="0" smtClean="0"/>
              <a:t> and </a:t>
            </a:r>
            <a:r>
              <a:rPr lang="en-US" dirty="0" err="1" smtClean="0"/>
              <a:t>iFTMR</a:t>
            </a:r>
            <a:r>
              <a:rPr lang="en-US" dirty="0" smtClean="0"/>
              <a:t> frames</a:t>
            </a:r>
          </a:p>
          <a:p>
            <a:pPr lvl="1"/>
            <a:r>
              <a:rPr lang="en-US" dirty="0" smtClean="0"/>
              <a:t>Periodic Availability Window schedule</a:t>
            </a:r>
          </a:p>
          <a:p>
            <a:r>
              <a:rPr lang="en-US" dirty="0" smtClean="0"/>
              <a:t>Fields included in only </a:t>
            </a:r>
            <a:r>
              <a:rPr lang="en-US" dirty="0" err="1" smtClean="0"/>
              <a:t>iFTM</a:t>
            </a:r>
            <a:r>
              <a:rPr lang="en-US" dirty="0" smtClean="0"/>
              <a:t> frame (reserved in </a:t>
            </a:r>
            <a:r>
              <a:rPr lang="en-US" dirty="0" err="1" smtClean="0"/>
              <a:t>iFTMR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Response: </a:t>
            </a:r>
            <a:r>
              <a:rPr lang="en-US" dirty="0" smtClean="0"/>
              <a:t>Immediate </a:t>
            </a:r>
            <a:r>
              <a:rPr lang="en-US" dirty="0"/>
              <a:t>or </a:t>
            </a:r>
            <a:r>
              <a:rPr lang="en-US" dirty="0" smtClean="0"/>
              <a:t>Delayed</a:t>
            </a:r>
          </a:p>
          <a:p>
            <a:pPr lvl="2"/>
            <a:r>
              <a:rPr lang="en-US" dirty="0" smtClean="0"/>
              <a:t>If Response == Immediate </a:t>
            </a:r>
          </a:p>
          <a:p>
            <a:pPr lvl="3"/>
            <a:r>
              <a:rPr lang="en-US" dirty="0" smtClean="0"/>
              <a:t>results are provided in the same or next Availability Window based on a dynamic indication during the measurement phase</a:t>
            </a:r>
          </a:p>
          <a:p>
            <a:pPr lvl="2"/>
            <a:r>
              <a:rPr lang="en-US" dirty="0" smtClean="0"/>
              <a:t>If Response == Delayed </a:t>
            </a:r>
          </a:p>
          <a:p>
            <a:pPr lvl="3"/>
            <a:r>
              <a:rPr lang="en-US" dirty="0" smtClean="0"/>
              <a:t>results are of the measurements performed in the previous Availability Window</a:t>
            </a:r>
            <a:endParaRPr lang="en-US" dirty="0"/>
          </a:p>
          <a:p>
            <a:pPr lvl="1"/>
            <a:r>
              <a:rPr lang="en-US" dirty="0" smtClean="0"/>
              <a:t>Included only when Status is Successful</a:t>
            </a:r>
          </a:p>
          <a:p>
            <a:pPr lvl="2"/>
            <a:r>
              <a:rPr lang="en-US" dirty="0"/>
              <a:t>Ranging ID assigned to the </a:t>
            </a:r>
            <a:r>
              <a:rPr lang="en-US" dirty="0" smtClean="0"/>
              <a:t>initiator (463r1)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03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EDMGz</a:t>
            </a:r>
            <a:r>
              <a:rPr lang="en-US" dirty="0" smtClean="0"/>
              <a:t> Specific Subelement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&lt;TBD&gt;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494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and Value fields</a:t>
            </a:r>
            <a:br>
              <a:rPr lang="en-US" dirty="0" smtClean="0"/>
            </a:br>
            <a:r>
              <a:rPr lang="en-US" dirty="0" smtClean="0"/>
              <a:t>(from IEEE 80211-2016)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Status: 2 bits</a:t>
            </a:r>
          </a:p>
          <a:p>
            <a:pPr lvl="1"/>
            <a:r>
              <a:rPr lang="en-US" dirty="0" smtClean="0"/>
              <a:t>0: Reserved</a:t>
            </a:r>
          </a:p>
          <a:p>
            <a:pPr lvl="1"/>
            <a:r>
              <a:rPr lang="en-US" dirty="0" smtClean="0"/>
              <a:t>1: Successful</a:t>
            </a:r>
          </a:p>
          <a:p>
            <a:pPr lvl="1"/>
            <a:r>
              <a:rPr lang="en-US" dirty="0" smtClean="0"/>
              <a:t>2:  Incapable forever</a:t>
            </a:r>
          </a:p>
          <a:p>
            <a:pPr lvl="1"/>
            <a:r>
              <a:rPr lang="en-US" dirty="0" smtClean="0"/>
              <a:t>3: Incapable for the duration in Value field</a:t>
            </a:r>
          </a:p>
          <a:p>
            <a:r>
              <a:rPr lang="en-US" dirty="0" smtClean="0"/>
              <a:t>Value: 6 bits</a:t>
            </a:r>
          </a:p>
          <a:p>
            <a:pPr lvl="1"/>
            <a:r>
              <a:rPr lang="en-US" dirty="0" smtClean="0"/>
              <a:t>Valid only when the Status field is set to 3</a:t>
            </a:r>
          </a:p>
          <a:p>
            <a:r>
              <a:rPr lang="en-US" dirty="0" smtClean="0"/>
              <a:t>Propose to reuse these fields for the NGP Parameters element also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441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896544"/>
          </a:xfrm>
        </p:spPr>
        <p:txBody>
          <a:bodyPr/>
          <a:lstStyle/>
          <a:p>
            <a:r>
              <a:rPr lang="en-US" sz="2000" dirty="0"/>
              <a:t>I</a:t>
            </a:r>
            <a:r>
              <a:rPr lang="en-US" sz="2000" dirty="0" smtClean="0"/>
              <a:t>nitial FTM Request includes at least one of</a:t>
            </a:r>
          </a:p>
          <a:p>
            <a:pPr lvl="1"/>
            <a:r>
              <a:rPr lang="en-US" sz="1800" dirty="0" smtClean="0"/>
              <a:t>FTM Parameters element</a:t>
            </a:r>
          </a:p>
          <a:p>
            <a:pPr lvl="1"/>
            <a:r>
              <a:rPr lang="en-US" sz="1800" b="1" i="1" dirty="0" smtClean="0"/>
              <a:t>NGP</a:t>
            </a:r>
            <a:r>
              <a:rPr lang="en-US" sz="1800" dirty="0" smtClean="0"/>
              <a:t> Parameters element</a:t>
            </a:r>
          </a:p>
          <a:p>
            <a:r>
              <a:rPr lang="en-US" sz="2000" dirty="0" smtClean="0"/>
              <a:t>The Trigger</a:t>
            </a:r>
          </a:p>
          <a:p>
            <a:pPr lvl="1"/>
            <a:r>
              <a:rPr lang="en-US" sz="1800" dirty="0" smtClean="0"/>
              <a:t>Trigger set to 1</a:t>
            </a:r>
          </a:p>
          <a:p>
            <a:r>
              <a:rPr lang="en-US" sz="2000" dirty="0" smtClean="0"/>
              <a:t>Initial FTM frame includes one of </a:t>
            </a:r>
            <a:r>
              <a:rPr lang="en-US" sz="2000" i="1" dirty="0" smtClean="0"/>
              <a:t>FTM, NGP</a:t>
            </a:r>
            <a:r>
              <a:rPr lang="en-US" sz="2000" dirty="0" smtClean="0"/>
              <a:t> Parameters element</a:t>
            </a:r>
          </a:p>
          <a:p>
            <a:r>
              <a:rPr lang="en-US" sz="1800" dirty="0" smtClean="0"/>
              <a:t>Optionality of FTM Parameters element  in </a:t>
            </a:r>
            <a:r>
              <a:rPr lang="en-US" sz="1800" dirty="0" err="1" smtClean="0"/>
              <a:t>iFTMR</a:t>
            </a:r>
            <a:r>
              <a:rPr lang="en-US" sz="1800" dirty="0" smtClean="0"/>
              <a:t> and </a:t>
            </a:r>
            <a:r>
              <a:rPr lang="en-US" sz="1800" dirty="0" err="1" smtClean="0"/>
              <a:t>iFTM</a:t>
            </a:r>
            <a:r>
              <a:rPr lang="en-US" sz="1800" dirty="0" smtClean="0"/>
              <a:t> is new in .11az</a:t>
            </a:r>
          </a:p>
          <a:p>
            <a:pPr lvl="1"/>
            <a:r>
              <a:rPr lang="en-US" sz="1400" dirty="0" smtClean="0"/>
              <a:t>FTM Parameters element is optional only when both ends support .11az</a:t>
            </a:r>
          </a:p>
          <a:p>
            <a:r>
              <a:rPr lang="en-US" sz="2000" dirty="0" smtClean="0"/>
              <a:t>Use this exchange to pick a protocol to be used for Ranging </a:t>
            </a:r>
          </a:p>
          <a:p>
            <a:pPr lvl="1"/>
            <a:r>
              <a:rPr lang="en-US" sz="1800" dirty="0" smtClean="0"/>
              <a:t>In a different submission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21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SFD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53920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Move to adopt </a:t>
            </a:r>
            <a:r>
              <a:rPr lang="en-US" sz="1800" dirty="0"/>
              <a:t>the following </a:t>
            </a:r>
            <a:r>
              <a:rPr lang="en-US" sz="1800" dirty="0" smtClean="0"/>
              <a:t>details to the NGP Parameters element structure </a:t>
            </a:r>
            <a:r>
              <a:rPr lang="en-US" sz="1800" dirty="0"/>
              <a:t>for .11az FTM negotiation and include it in the 802.11az SFD (Cl. 8  Frame Formats), granting the SFD Editor editorial license:</a:t>
            </a:r>
          </a:p>
          <a:p>
            <a:r>
              <a:rPr lang="en-US" sz="1800" dirty="0" smtClean="0"/>
              <a:t>The NGP Parameters element if included in the initial </a:t>
            </a:r>
            <a:r>
              <a:rPr lang="en-US" sz="1800" dirty="0"/>
              <a:t>FTM Request includes</a:t>
            </a:r>
          </a:p>
          <a:p>
            <a:pPr lvl="1"/>
            <a:r>
              <a:rPr lang="en-US" sz="1600" b="1" i="1" dirty="0" smtClean="0"/>
              <a:t>At least one of </a:t>
            </a:r>
            <a:r>
              <a:rPr lang="en-US" sz="1600" b="1" i="1" dirty="0" err="1" smtClean="0"/>
              <a:t>VHTz</a:t>
            </a:r>
            <a:r>
              <a:rPr lang="en-US" sz="1600" b="1" i="1" dirty="0" smtClean="0"/>
              <a:t>-specific Subelement, </a:t>
            </a:r>
            <a:r>
              <a:rPr lang="en-US" sz="1600" b="1" i="1" dirty="0" err="1" smtClean="0"/>
              <a:t>HEz</a:t>
            </a:r>
            <a:r>
              <a:rPr lang="en-US" sz="1600" b="1" i="1" dirty="0" smtClean="0"/>
              <a:t>-specific </a:t>
            </a:r>
            <a:r>
              <a:rPr lang="en-US" sz="1600" b="1" i="1" dirty="0" smtClean="0"/>
              <a:t>subelement or </a:t>
            </a:r>
            <a:r>
              <a:rPr lang="en-US" sz="1600" b="1" i="1" dirty="0" err="1" smtClean="0"/>
              <a:t>EDMGz</a:t>
            </a:r>
            <a:r>
              <a:rPr lang="en-US" sz="1600" b="1" i="1" dirty="0" smtClean="0"/>
              <a:t>-specific subelement</a:t>
            </a:r>
          </a:p>
          <a:p>
            <a:pPr lvl="2"/>
            <a:r>
              <a:rPr lang="en-US" sz="1400" b="1" i="1" dirty="0" smtClean="0"/>
              <a:t>Note: if the </a:t>
            </a:r>
            <a:r>
              <a:rPr lang="en-US" sz="1400" b="1" i="1" dirty="0" err="1" smtClean="0"/>
              <a:t>rSTA</a:t>
            </a:r>
            <a:r>
              <a:rPr lang="en-US" sz="1400" b="1" i="1" dirty="0" smtClean="0"/>
              <a:t> </a:t>
            </a:r>
            <a:r>
              <a:rPr lang="en-US" sz="1400" b="1" i="1" dirty="0" smtClean="0"/>
              <a:t>has not advertised support for the corresponding protocol it will ignore it if at least one supported protocol specific subelement is </a:t>
            </a:r>
            <a:r>
              <a:rPr lang="en-US" sz="1400" b="1" i="1" dirty="0" smtClean="0"/>
              <a:t>specified; otherwise </a:t>
            </a:r>
            <a:r>
              <a:rPr lang="en-US" sz="1400" b="1" i="1" dirty="0" smtClean="0"/>
              <a:t>the </a:t>
            </a:r>
            <a:r>
              <a:rPr lang="en-US" sz="1400" b="1" i="1" dirty="0" err="1" smtClean="0"/>
              <a:t>iFTM</a:t>
            </a:r>
            <a:r>
              <a:rPr lang="en-US" sz="1400" b="1" i="1" dirty="0" smtClean="0"/>
              <a:t> will have a status </a:t>
            </a:r>
            <a:r>
              <a:rPr lang="en-US" sz="1400" dirty="0"/>
              <a:t>Field in the FTM or NGP Parameters element is </a:t>
            </a:r>
            <a:r>
              <a:rPr lang="en-US" sz="1400" b="1" i="1" dirty="0" smtClean="0"/>
              <a:t>not SUCCESSFUL</a:t>
            </a:r>
            <a:endParaRPr lang="en-US" sz="1400" dirty="0"/>
          </a:p>
          <a:p>
            <a:r>
              <a:rPr lang="en-US" sz="1800" dirty="0"/>
              <a:t>The NGP Parameters element if included in the initial FTM </a:t>
            </a:r>
            <a:r>
              <a:rPr lang="en-US" sz="1800" dirty="0" smtClean="0"/>
              <a:t>with the status </a:t>
            </a:r>
            <a:r>
              <a:rPr lang="en-US" sz="1800" dirty="0"/>
              <a:t>Field in the FTM or NGP Parameters element is </a:t>
            </a:r>
            <a:r>
              <a:rPr lang="en-US" sz="1800" dirty="0" smtClean="0"/>
              <a:t>set to </a:t>
            </a:r>
            <a:r>
              <a:rPr lang="en-US" sz="1800" dirty="0" smtClean="0"/>
              <a:t>SUCCESSFUL, </a:t>
            </a:r>
            <a:r>
              <a:rPr lang="en-US" sz="1800" dirty="0" smtClean="0"/>
              <a:t>includes</a:t>
            </a:r>
            <a:endParaRPr lang="en-US" sz="1800" dirty="0"/>
          </a:p>
          <a:p>
            <a:pPr lvl="1"/>
            <a:r>
              <a:rPr lang="en-US" sz="1600" b="1" i="1" dirty="0" smtClean="0"/>
              <a:t>One </a:t>
            </a:r>
            <a:r>
              <a:rPr lang="en-US" sz="1600" b="1" i="1" dirty="0"/>
              <a:t>of </a:t>
            </a:r>
            <a:r>
              <a:rPr lang="en-US" sz="1600" b="1" i="1" dirty="0" err="1"/>
              <a:t>VHTz</a:t>
            </a:r>
            <a:r>
              <a:rPr lang="en-US" sz="1600" b="1" i="1" dirty="0"/>
              <a:t>-specific Subelement, </a:t>
            </a:r>
            <a:r>
              <a:rPr lang="en-US" sz="1600" b="1" i="1" dirty="0" err="1" smtClean="0"/>
              <a:t>HEz</a:t>
            </a:r>
            <a:r>
              <a:rPr lang="en-US" sz="1600" b="1" i="1" dirty="0" smtClean="0"/>
              <a:t>-specific </a:t>
            </a:r>
            <a:r>
              <a:rPr lang="en-US" sz="1600" b="1" i="1" dirty="0"/>
              <a:t>subelement or </a:t>
            </a:r>
            <a:r>
              <a:rPr lang="en-US" sz="1600" b="1" i="1" dirty="0" err="1"/>
              <a:t>EDMGz</a:t>
            </a:r>
            <a:r>
              <a:rPr lang="en-US" sz="1600" b="1" i="1" dirty="0"/>
              <a:t>-specific </a:t>
            </a:r>
            <a:r>
              <a:rPr lang="en-US" sz="1600" b="1" i="1" dirty="0" smtClean="0"/>
              <a:t>subelement</a:t>
            </a:r>
          </a:p>
          <a:p>
            <a:r>
              <a:rPr lang="en-US" sz="1800" dirty="0" smtClean="0"/>
              <a:t>The</a:t>
            </a:r>
            <a:r>
              <a:rPr lang="en-US" sz="1800" dirty="0"/>
              <a:t> </a:t>
            </a:r>
            <a:r>
              <a:rPr lang="en-US" sz="1800" dirty="0" smtClean="0"/>
              <a:t>Status and Value fields in the </a:t>
            </a:r>
            <a:r>
              <a:rPr lang="en-US" sz="1800" dirty="0" err="1" smtClean="0"/>
              <a:t>iFTM</a:t>
            </a:r>
            <a:r>
              <a:rPr lang="en-US" sz="1800" dirty="0" smtClean="0"/>
              <a:t> shall be set as defined in IEEE802.11-2016</a:t>
            </a:r>
            <a:endParaRPr lang="en-US" sz="1800" b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450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SFD Text </a:t>
            </a:r>
            <a:r>
              <a:rPr lang="en-US" dirty="0" smtClean="0"/>
              <a:t>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VHTz</a:t>
            </a:r>
            <a:r>
              <a:rPr lang="en-US" dirty="0" smtClean="0"/>
              <a:t>-Specific subelement when included in the </a:t>
            </a:r>
            <a:r>
              <a:rPr lang="en-US" dirty="0" err="1" smtClean="0"/>
              <a:t>iFTMR</a:t>
            </a:r>
            <a:r>
              <a:rPr lang="en-US" dirty="0" smtClean="0"/>
              <a:t> shall include</a:t>
            </a:r>
          </a:p>
          <a:p>
            <a:pPr lvl="1"/>
            <a:r>
              <a:rPr lang="en-US" dirty="0" smtClean="0"/>
              <a:t>&lt;nothing defined yet&gt;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VHTz</a:t>
            </a:r>
            <a:r>
              <a:rPr lang="en-US" dirty="0" smtClean="0"/>
              <a:t>-specific subelement when included in the </a:t>
            </a:r>
            <a:r>
              <a:rPr lang="en-US" dirty="0" err="1" smtClean="0"/>
              <a:t>iFTM</a:t>
            </a:r>
            <a:r>
              <a:rPr lang="en-US" dirty="0" smtClean="0"/>
              <a:t> with the status </a:t>
            </a:r>
            <a:r>
              <a:rPr lang="en-US" dirty="0"/>
              <a:t>Field in the FTM or NGP Parameters element is set </a:t>
            </a:r>
            <a:r>
              <a:rPr lang="en-US" dirty="0" smtClean="0"/>
              <a:t>to </a:t>
            </a:r>
            <a:r>
              <a:rPr lang="en-US" dirty="0" smtClean="0"/>
              <a:t>SUCCESSFUL </a:t>
            </a:r>
            <a:r>
              <a:rPr lang="en-US" dirty="0" smtClean="0"/>
              <a:t>shall include</a:t>
            </a:r>
          </a:p>
          <a:p>
            <a:pPr lvl="1"/>
            <a:r>
              <a:rPr lang="en-US" dirty="0" smtClean="0"/>
              <a:t>Response</a:t>
            </a:r>
            <a:r>
              <a:rPr lang="en-US" dirty="0"/>
              <a:t>: Immediate or Delayed</a:t>
            </a:r>
          </a:p>
          <a:p>
            <a:pPr lvl="1"/>
            <a:r>
              <a:rPr lang="en-US" dirty="0"/>
              <a:t>if Response == Delayed</a:t>
            </a:r>
          </a:p>
          <a:p>
            <a:pPr lvl="2"/>
            <a:r>
              <a:rPr lang="en-US" dirty="0"/>
              <a:t> </a:t>
            </a:r>
            <a:r>
              <a:rPr lang="en-US" dirty="0" err="1"/>
              <a:t>MinToaReady</a:t>
            </a:r>
            <a:r>
              <a:rPr lang="en-US" dirty="0"/>
              <a:t> and </a:t>
            </a:r>
            <a:r>
              <a:rPr lang="en-US" dirty="0" err="1"/>
              <a:t>MaxToaAvailable</a:t>
            </a:r>
            <a:endParaRPr lang="en-US" dirty="0"/>
          </a:p>
          <a:p>
            <a:pPr lvl="3"/>
            <a:r>
              <a:rPr lang="en-US" dirty="0"/>
              <a:t>the results (</a:t>
            </a:r>
            <a:r>
              <a:rPr lang="en-US" dirty="0" err="1"/>
              <a:t>ToA</a:t>
            </a:r>
            <a:r>
              <a:rPr lang="en-US" dirty="0"/>
              <a:t>/</a:t>
            </a:r>
            <a:r>
              <a:rPr lang="en-US" dirty="0" err="1"/>
              <a:t>ToD</a:t>
            </a:r>
            <a:r>
              <a:rPr lang="en-US" dirty="0"/>
              <a:t>) are delivered within the successive sounding sequence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551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SFD Text</a:t>
            </a:r>
            <a:r>
              <a:rPr lang="en-US" dirty="0" smtClean="0"/>
              <a:t> </a:t>
            </a:r>
            <a:r>
              <a:rPr lang="en-US" dirty="0" smtClean="0"/>
              <a:t>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sz="2000" dirty="0"/>
              <a:t>The </a:t>
            </a:r>
            <a:r>
              <a:rPr lang="en-US" sz="2000" dirty="0" err="1" smtClean="0"/>
              <a:t>HEz</a:t>
            </a:r>
            <a:r>
              <a:rPr lang="en-US" sz="2000" dirty="0" smtClean="0"/>
              <a:t>-Specific </a:t>
            </a:r>
            <a:r>
              <a:rPr lang="en-US" sz="2000" dirty="0"/>
              <a:t>subelement when included in the </a:t>
            </a:r>
            <a:r>
              <a:rPr lang="en-US" sz="2000" dirty="0" err="1"/>
              <a:t>iFTMR</a:t>
            </a:r>
            <a:r>
              <a:rPr lang="en-US" sz="2000" dirty="0"/>
              <a:t> shall include</a:t>
            </a:r>
          </a:p>
          <a:p>
            <a:pPr lvl="1"/>
            <a:r>
              <a:rPr lang="en-US" sz="1800" dirty="0"/>
              <a:t>Periodic Availability Window schedule</a:t>
            </a:r>
          </a:p>
          <a:p>
            <a:r>
              <a:rPr lang="en-US" sz="2000" dirty="0" smtClean="0"/>
              <a:t>The </a:t>
            </a:r>
            <a:r>
              <a:rPr lang="en-US" sz="2000" dirty="0" err="1" smtClean="0"/>
              <a:t>HEz</a:t>
            </a:r>
            <a:r>
              <a:rPr lang="en-US" sz="2000" dirty="0" smtClean="0"/>
              <a:t>-specific </a:t>
            </a:r>
            <a:r>
              <a:rPr lang="en-US" sz="2000" dirty="0"/>
              <a:t>subelement when included in the </a:t>
            </a:r>
            <a:r>
              <a:rPr lang="en-US" sz="2000" dirty="0" err="1" smtClean="0"/>
              <a:t>iFTM</a:t>
            </a:r>
            <a:r>
              <a:rPr lang="en-US" sz="2000" dirty="0" smtClean="0"/>
              <a:t> with the Status </a:t>
            </a:r>
            <a:r>
              <a:rPr lang="en-US" sz="2000" dirty="0" smtClean="0"/>
              <a:t>Field in the FTM or NGP Parameters element is </a:t>
            </a:r>
            <a:r>
              <a:rPr lang="en-US" sz="2000" dirty="0" smtClean="0"/>
              <a:t>set to </a:t>
            </a:r>
            <a:r>
              <a:rPr lang="en-US" sz="2000" dirty="0" smtClean="0"/>
              <a:t>SUCCESSFUL </a:t>
            </a:r>
            <a:r>
              <a:rPr lang="en-US" sz="2000" dirty="0"/>
              <a:t>shall </a:t>
            </a:r>
            <a:r>
              <a:rPr lang="en-US" sz="2000" dirty="0" smtClean="0"/>
              <a:t>include</a:t>
            </a:r>
          </a:p>
          <a:p>
            <a:pPr lvl="1"/>
            <a:r>
              <a:rPr lang="en-US" sz="1800" dirty="0"/>
              <a:t>Response: Immediate or Delayed</a:t>
            </a:r>
          </a:p>
          <a:p>
            <a:pPr lvl="2"/>
            <a:r>
              <a:rPr lang="en-US" sz="1600" dirty="0"/>
              <a:t>If Response == Immediate </a:t>
            </a:r>
          </a:p>
          <a:p>
            <a:pPr lvl="3"/>
            <a:r>
              <a:rPr lang="en-US" sz="1400" dirty="0"/>
              <a:t>results are provided in the same or next Availability Window based on a dynamic indication during the measurement phase</a:t>
            </a:r>
          </a:p>
          <a:p>
            <a:pPr lvl="2"/>
            <a:r>
              <a:rPr lang="en-US" sz="1600" dirty="0"/>
              <a:t>If Response == Delayed </a:t>
            </a:r>
          </a:p>
          <a:p>
            <a:pPr lvl="3"/>
            <a:r>
              <a:rPr lang="en-US" sz="1400" dirty="0"/>
              <a:t>results are of the measurements performed in the previous Availability Window</a:t>
            </a:r>
          </a:p>
          <a:p>
            <a:pPr lvl="1"/>
            <a:r>
              <a:rPr lang="en-US" sz="1800" dirty="0"/>
              <a:t>Included only when Status </a:t>
            </a:r>
            <a:r>
              <a:rPr lang="en-US" sz="1800" dirty="0"/>
              <a:t>Field in the FTM or NGP Parameters element is set </a:t>
            </a:r>
            <a:r>
              <a:rPr lang="en-US" sz="1800" dirty="0" smtClean="0"/>
              <a:t> to </a:t>
            </a:r>
            <a:r>
              <a:rPr lang="en-US" sz="1800" dirty="0" smtClean="0"/>
              <a:t>SUCCESSFUL</a:t>
            </a:r>
            <a:endParaRPr lang="en-US" sz="1800" dirty="0"/>
          </a:p>
          <a:p>
            <a:pPr lvl="2"/>
            <a:r>
              <a:rPr lang="en-US" sz="1600" dirty="0"/>
              <a:t>Ranging ID assigned to the </a:t>
            </a:r>
            <a:r>
              <a:rPr lang="en-US" sz="1600" dirty="0" smtClean="0"/>
              <a:t>initiator</a:t>
            </a:r>
            <a:endParaRPr lang="en-US" sz="16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193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1"/>
            <a:ext cx="7772400" cy="4918621"/>
          </a:xfrm>
        </p:spPr>
        <p:txBody>
          <a:bodyPr/>
          <a:lstStyle/>
          <a:p>
            <a:r>
              <a:rPr lang="en-US" sz="2800" dirty="0"/>
              <a:t>Move to adopt </a:t>
            </a:r>
            <a:r>
              <a:rPr lang="en-US" dirty="0"/>
              <a:t>the following </a:t>
            </a:r>
            <a:r>
              <a:rPr lang="en-US" dirty="0" smtClean="0"/>
              <a:t>Terminology </a:t>
            </a:r>
            <a:r>
              <a:rPr lang="en-US" dirty="0"/>
              <a:t>and include it in the 802.11az SFD </a:t>
            </a:r>
            <a:r>
              <a:rPr lang="en-US" dirty="0" smtClean="0"/>
              <a:t>(Cl.1 Definitions), </a:t>
            </a:r>
            <a:r>
              <a:rPr lang="en-US" dirty="0"/>
              <a:t>granting the SFD Editor editorial license</a:t>
            </a:r>
            <a:r>
              <a:rPr lang="en-US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Ranging Protocols – </a:t>
            </a:r>
            <a:r>
              <a:rPr lang="en-US" sz="1800" dirty="0"/>
              <a:t>Time of Flight (</a:t>
            </a:r>
            <a:r>
              <a:rPr lang="en-US" sz="1800" dirty="0" err="1"/>
              <a:t>ToF</a:t>
            </a:r>
            <a:r>
              <a:rPr lang="en-US" sz="1800" dirty="0"/>
              <a:t>) measurement; may be extended for others (needs more discussion)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err="1"/>
              <a:t>REVmc</a:t>
            </a:r>
            <a:r>
              <a:rPr lang="en-US" sz="1600" dirty="0"/>
              <a:t> D8.0 Fine Timing Measurement </a:t>
            </a:r>
            <a:r>
              <a:rPr lang="en-US" sz="1600" dirty="0" err="1"/>
              <a:t>Prototocol</a:t>
            </a:r>
            <a:r>
              <a:rPr lang="en-US" sz="1600" dirty="0"/>
              <a:t> (</a:t>
            </a:r>
            <a:r>
              <a:rPr lang="en-US" sz="1600" b="1" dirty="0"/>
              <a:t>FTM</a:t>
            </a:r>
            <a:r>
              <a:rPr lang="en-US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VHT NDP Sounding-based .11az protocol (</a:t>
            </a:r>
            <a:r>
              <a:rPr lang="en-US" sz="1600" b="1" dirty="0" err="1"/>
              <a:t>VHTz</a:t>
            </a:r>
            <a:r>
              <a:rPr lang="en-US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HE NDP Sounding-based .11az protocol (</a:t>
            </a:r>
            <a:r>
              <a:rPr lang="en-US" sz="1600" b="1" dirty="0" err="1"/>
              <a:t>HEz</a:t>
            </a:r>
            <a:r>
              <a:rPr lang="en-US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Ranging protocol while operating in DMG/EDMG (</a:t>
            </a:r>
            <a:r>
              <a:rPr lang="en-US" sz="1600" b="1" dirty="0" err="1"/>
              <a:t>EDMGz</a:t>
            </a:r>
            <a:r>
              <a:rPr lang="en-US" sz="1600" dirty="0"/>
              <a:t>)</a:t>
            </a:r>
          </a:p>
          <a:p>
            <a:pPr lvl="1"/>
            <a:r>
              <a:rPr lang="en-US" dirty="0"/>
              <a:t>Ranging Id</a:t>
            </a:r>
          </a:p>
          <a:p>
            <a:pPr lvl="2"/>
            <a:r>
              <a:rPr lang="en-US" dirty="0"/>
              <a:t>Association ID-like value assigned to an unassociated STA by an AP to facilitate the negotiation phase and subsequently the ranging phase</a:t>
            </a:r>
          </a:p>
          <a:p>
            <a:r>
              <a:rPr lang="en-US" dirty="0" smtClean="0"/>
              <a:t>Moved: Seconded:</a:t>
            </a:r>
          </a:p>
          <a:p>
            <a:r>
              <a:rPr lang="en-US" dirty="0" smtClean="0"/>
              <a:t>Y: N: A: Result: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332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17-0591r2: </a:t>
            </a:r>
            <a:r>
              <a:rPr lang="en-US" b="0" dirty="0"/>
              <a:t>Ranging Protocol Parameter Negotiation </a:t>
            </a:r>
            <a:r>
              <a:rPr lang="en-US" b="0" dirty="0" smtClean="0"/>
              <a:t>Protocol</a:t>
            </a:r>
            <a:endParaRPr lang="en-US" dirty="0" smtClean="0"/>
          </a:p>
          <a:p>
            <a:r>
              <a:rPr lang="en-US" dirty="0" smtClean="0"/>
              <a:t>17-1305r2: </a:t>
            </a:r>
            <a:r>
              <a:rPr lang="en-US" b="0" dirty="0" smtClean="0"/>
              <a:t>SU Sounding Measurement Exchange and Feedback</a:t>
            </a:r>
            <a:endParaRPr lang="en-US" dirty="0" smtClean="0"/>
          </a:p>
          <a:p>
            <a:r>
              <a:rPr lang="en-US" dirty="0" smtClean="0"/>
              <a:t>17-1455r1: </a:t>
            </a:r>
            <a:r>
              <a:rPr lang="en-US" b="0" dirty="0"/>
              <a:t>MU Measurement and Feedback </a:t>
            </a:r>
            <a:r>
              <a:rPr lang="en-US" b="0" dirty="0" smtClean="0"/>
              <a:t>Scheduling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9453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Motivation/Background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536504"/>
          </a:xfrm>
        </p:spPr>
        <p:txBody>
          <a:bodyPr/>
          <a:lstStyle/>
          <a:p>
            <a:r>
              <a:rPr lang="en-US" dirty="0" smtClean="0"/>
              <a:t>Update document 11-17/591r2 with details from presentation we have listened to, since </a:t>
            </a:r>
          </a:p>
          <a:p>
            <a:pPr lvl="1"/>
            <a:r>
              <a:rPr lang="en-US" dirty="0" smtClean="0"/>
              <a:t>Develop corresponding SFD text</a:t>
            </a:r>
          </a:p>
          <a:p>
            <a:pPr lvl="1"/>
            <a:r>
              <a:rPr lang="en-US" dirty="0" smtClean="0"/>
              <a:t>Develop specification outline</a:t>
            </a:r>
          </a:p>
          <a:p>
            <a:r>
              <a:rPr lang="en-US" dirty="0" smtClean="0"/>
              <a:t>Negotiation discussed in this presentation applies only to STA-initiated ranging scenario (</a:t>
            </a:r>
            <a:r>
              <a:rPr lang="en-US" dirty="0" err="1" smtClean="0"/>
              <a:t>iFTMR</a:t>
            </a:r>
            <a:r>
              <a:rPr lang="en-US" dirty="0" smtClean="0"/>
              <a:t>/</a:t>
            </a:r>
            <a:r>
              <a:rPr lang="en-US" dirty="0" err="1" smtClean="0"/>
              <a:t>iFTM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Excludes scalable ranging (e.g. </a:t>
            </a:r>
            <a:r>
              <a:rPr lang="en-US" dirty="0" err="1" smtClean="0"/>
              <a:t>CToA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132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6425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Move to adopt </a:t>
            </a:r>
            <a:r>
              <a:rPr lang="en-US" sz="1800" dirty="0"/>
              <a:t>the following high level frame structure for .11az FTM </a:t>
            </a:r>
            <a:r>
              <a:rPr lang="en-US" sz="1800" dirty="0" smtClean="0"/>
              <a:t>negotiation and include it in the 802.11az SFD (Cl. 8  Frame Formats), granting the SFD Editor editorial license:</a:t>
            </a:r>
            <a:endParaRPr lang="en-US" sz="1800" dirty="0"/>
          </a:p>
          <a:p>
            <a:r>
              <a:rPr lang="en-US" sz="1800" dirty="0"/>
              <a:t>Initial FTM Request includes</a:t>
            </a:r>
          </a:p>
          <a:p>
            <a:pPr lvl="1"/>
            <a:r>
              <a:rPr lang="en-US" sz="1400" dirty="0"/>
              <a:t>at least one of</a:t>
            </a:r>
          </a:p>
          <a:p>
            <a:pPr lvl="2"/>
            <a:r>
              <a:rPr lang="en-US" sz="1400" dirty="0"/>
              <a:t>FTM Parameters element</a:t>
            </a:r>
          </a:p>
          <a:p>
            <a:pPr lvl="2"/>
            <a:r>
              <a:rPr lang="en-US" sz="1400" b="1" i="1" dirty="0"/>
              <a:t>NGP</a:t>
            </a:r>
            <a:r>
              <a:rPr lang="en-US" sz="1400" dirty="0"/>
              <a:t> Parameters element (optional subelements for ranging protocol-specific parameters)</a:t>
            </a:r>
          </a:p>
          <a:p>
            <a:pPr lvl="1"/>
            <a:r>
              <a:rPr lang="en-US" sz="1400" dirty="0"/>
              <a:t>Optionally LCI and/or Location Civic Measurement Request element</a:t>
            </a:r>
          </a:p>
          <a:p>
            <a:pPr lvl="1"/>
            <a:r>
              <a:rPr lang="en-US" sz="1400" dirty="0"/>
              <a:t>Trigger Field </a:t>
            </a:r>
          </a:p>
          <a:p>
            <a:pPr lvl="2"/>
            <a:r>
              <a:rPr lang="en-US" sz="1400" dirty="0"/>
              <a:t>Trigger field set to 1 (for 802.11-2016 FTM backward compatibility)</a:t>
            </a:r>
          </a:p>
          <a:p>
            <a:r>
              <a:rPr lang="en-US" sz="1800" dirty="0"/>
              <a:t>Initial FTM frame includes </a:t>
            </a:r>
          </a:p>
          <a:p>
            <a:pPr lvl="1"/>
            <a:r>
              <a:rPr lang="en-US" sz="1400" dirty="0"/>
              <a:t>one of </a:t>
            </a:r>
            <a:r>
              <a:rPr lang="en-US" sz="1400" i="1" dirty="0"/>
              <a:t>FTM, NGP</a:t>
            </a:r>
            <a:r>
              <a:rPr lang="en-US" sz="1400" dirty="0"/>
              <a:t> Parameters element</a:t>
            </a:r>
          </a:p>
          <a:p>
            <a:pPr lvl="1"/>
            <a:r>
              <a:rPr lang="en-US" sz="1400" dirty="0"/>
              <a:t>Optionally LCI and/or Location Civic Measurement Report </a:t>
            </a:r>
            <a:r>
              <a:rPr lang="en-US" sz="1400" dirty="0" smtClean="0"/>
              <a:t>element</a:t>
            </a:r>
          </a:p>
          <a:p>
            <a:pPr marL="0" indent="0">
              <a:buNone/>
            </a:pPr>
            <a:r>
              <a:rPr lang="en-US" sz="2000" dirty="0" smtClean="0"/>
              <a:t>Moved:  Ganesh Venkatesan Seconded: SK Yong</a:t>
            </a:r>
          </a:p>
          <a:p>
            <a:pPr marL="0" indent="0">
              <a:buNone/>
            </a:pPr>
            <a:r>
              <a:rPr lang="en-US" sz="2000" dirty="0" smtClean="0"/>
              <a:t>Result: Y: 10 N: 0  Abstain: 2 Motion Passes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Sep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07E2395-9832-434C-915E-5A5554E61FA5}" type="slidenum">
              <a:rPr lang="en-US" smtClean="0">
                <a:solidFill>
                  <a:srgbClr val="000000"/>
                </a:solidFill>
              </a:rPr>
              <a:pPr/>
              <a:t>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217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1066800"/>
          </a:xfrm>
        </p:spPr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484784"/>
            <a:ext cx="4248472" cy="4918621"/>
          </a:xfrm>
        </p:spPr>
        <p:txBody>
          <a:bodyPr/>
          <a:lstStyle/>
          <a:p>
            <a:r>
              <a:rPr lang="en-US" sz="1800" dirty="0" smtClean="0"/>
              <a:t>Performed with one of more discovered Responders</a:t>
            </a:r>
          </a:p>
          <a:p>
            <a:r>
              <a:rPr lang="en-US" sz="1800" dirty="0" smtClean="0"/>
              <a:t>Initial FTM Request contains: </a:t>
            </a:r>
          </a:p>
          <a:p>
            <a:pPr lvl="1"/>
            <a:r>
              <a:rPr lang="en-US" sz="1400" b="1" dirty="0" smtClean="0"/>
              <a:t>Trigger</a:t>
            </a:r>
            <a:endParaRPr lang="en-US" sz="1400" dirty="0" smtClean="0"/>
          </a:p>
          <a:p>
            <a:pPr lvl="1"/>
            <a:r>
              <a:rPr lang="en-US" sz="1400" b="1" dirty="0" smtClean="0"/>
              <a:t>[FTM , NGP] Parameters element </a:t>
            </a:r>
            <a:r>
              <a:rPr lang="en-US" sz="1400" dirty="0" smtClean="0"/>
              <a:t>contain proposed parameters to execute </a:t>
            </a:r>
            <a:r>
              <a:rPr lang="en-US" sz="1400" b="1" i="1" dirty="0" smtClean="0"/>
              <a:t>FTM</a:t>
            </a:r>
            <a:r>
              <a:rPr lang="en-US" sz="1400" dirty="0" smtClean="0"/>
              <a:t>, </a:t>
            </a:r>
            <a:r>
              <a:rPr lang="en-US" sz="1400" b="1" i="1" dirty="0" err="1" smtClean="0"/>
              <a:t>VHTz</a:t>
            </a:r>
            <a:r>
              <a:rPr lang="en-US" sz="1400" b="1" i="1" dirty="0" smtClean="0"/>
              <a:t> or </a:t>
            </a:r>
            <a:r>
              <a:rPr lang="en-US" sz="1400" b="1" i="1" dirty="0" err="1" smtClean="0"/>
              <a:t>HEz</a:t>
            </a:r>
            <a:r>
              <a:rPr lang="en-US" sz="1400" dirty="0" smtClean="0"/>
              <a:t> Ranging protocols</a:t>
            </a:r>
          </a:p>
          <a:p>
            <a:pPr lvl="1"/>
            <a:r>
              <a:rPr lang="en-US" sz="1400" dirty="0" smtClean="0"/>
              <a:t>Location Civic and/or LCI Request elements</a:t>
            </a:r>
          </a:p>
          <a:p>
            <a:r>
              <a:rPr lang="en-US" sz="1800" dirty="0" smtClean="0"/>
              <a:t>Initial FTM frame contains</a:t>
            </a:r>
          </a:p>
          <a:p>
            <a:pPr lvl="1"/>
            <a:r>
              <a:rPr lang="en-US" sz="1400" dirty="0" smtClean="0"/>
              <a:t>Responder’s LCI, location civic if </a:t>
            </a:r>
            <a:r>
              <a:rPr lang="en-US" sz="1400" dirty="0" err="1" smtClean="0"/>
              <a:t>iFTMR</a:t>
            </a:r>
            <a:r>
              <a:rPr lang="en-US" sz="1400" dirty="0" smtClean="0"/>
              <a:t> included corresponding request elements</a:t>
            </a:r>
          </a:p>
          <a:p>
            <a:pPr lvl="1"/>
            <a:r>
              <a:rPr lang="en-US" sz="1400" dirty="0" smtClean="0"/>
              <a:t>A Neighbor List if </a:t>
            </a:r>
            <a:r>
              <a:rPr lang="en-US" sz="1400" dirty="0" err="1" smtClean="0"/>
              <a:t>iFTMR</a:t>
            </a:r>
            <a:r>
              <a:rPr lang="en-US" sz="1400" dirty="0" smtClean="0"/>
              <a:t> included a Neighbor Report Request element</a:t>
            </a:r>
          </a:p>
          <a:p>
            <a:pPr lvl="1"/>
            <a:r>
              <a:rPr lang="en-US" sz="1400" dirty="0" smtClean="0"/>
              <a:t>Either </a:t>
            </a:r>
            <a:r>
              <a:rPr lang="en-US" sz="1400" b="1" i="1" dirty="0" smtClean="0"/>
              <a:t>FTM or NGP</a:t>
            </a:r>
            <a:r>
              <a:rPr lang="en-US" sz="1400" dirty="0" smtClean="0"/>
              <a:t> Parameters to execute the Ranging protocol chosen by the responder</a:t>
            </a:r>
          </a:p>
          <a:p>
            <a:pPr lvl="2"/>
            <a:r>
              <a:rPr lang="en-US" sz="1200" dirty="0" smtClean="0"/>
              <a:t>NGP Parameters element includes a ranging protocol specific subelement</a:t>
            </a:r>
          </a:p>
          <a:p>
            <a:pPr marL="457200" lvl="1" indent="0">
              <a:buNone/>
            </a:pPr>
            <a:endParaRPr lang="en-US" sz="105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3921600" cy="342253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765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85800"/>
            <a:ext cx="7772400" cy="1066800"/>
          </a:xfrm>
        </p:spPr>
        <p:txBody>
          <a:bodyPr/>
          <a:lstStyle/>
          <a:p>
            <a:r>
              <a:rPr lang="en-US" dirty="0" smtClean="0"/>
              <a:t>How does all this work? --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1712295"/>
            <a:ext cx="4828999" cy="4539208"/>
          </a:xfrm>
        </p:spPr>
        <p:txBody>
          <a:bodyPr/>
          <a:lstStyle/>
          <a:p>
            <a:r>
              <a:rPr lang="en-US" sz="1800" dirty="0" smtClean="0"/>
              <a:t>STA discovers ranging capability of the environment</a:t>
            </a:r>
          </a:p>
          <a:p>
            <a:pPr lvl="1"/>
            <a:r>
              <a:rPr lang="en-US" sz="1600" dirty="0" smtClean="0"/>
              <a:t>STA listens to Beacons from a set of Responders</a:t>
            </a:r>
          </a:p>
          <a:p>
            <a:pPr lvl="1"/>
            <a:r>
              <a:rPr lang="en-US" sz="1600" dirty="0" smtClean="0"/>
              <a:t>STA selects a subset based on the ranging capabilities supported by each of the Responders</a:t>
            </a:r>
          </a:p>
          <a:p>
            <a:r>
              <a:rPr lang="en-US" sz="1800" dirty="0" smtClean="0"/>
              <a:t>STA initiates Negotiation with one or more of the discovered responders</a:t>
            </a:r>
            <a:endParaRPr lang="en-US" sz="1400" dirty="0" smtClean="0"/>
          </a:p>
          <a:p>
            <a:r>
              <a:rPr lang="en-US" sz="1800" dirty="0" smtClean="0"/>
              <a:t>STA executes the negotiated Ranging protocol with one or more of the responders with which it successfully completed the negotiation</a:t>
            </a:r>
            <a:endParaRPr lang="en-US" sz="1800" baseline="-25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712295"/>
            <a:ext cx="3592650" cy="3699167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926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7990656" cy="453920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Responder and Initiator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– Initiator sends </a:t>
            </a:r>
            <a:r>
              <a:rPr lang="en-US" sz="1600" dirty="0" err="1" smtClean="0"/>
              <a:t>iFTMR</a:t>
            </a:r>
            <a:r>
              <a:rPr lang="en-US" sz="1600" dirty="0" smtClean="0"/>
              <a:t> and Responder sends FTM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Responder provides its LCI/Location Civic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Initiator estimates Range/Position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Capabilities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Responder – the device can play the role of a responder for all supported ranging protocols – indicated by setting bit-70 of the Extended Capabilities element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Initiator – the device can play the role of an initiator for all supported ranging protocols</a:t>
            </a:r>
            <a:r>
              <a:rPr lang="en-US" sz="1600" dirty="0"/>
              <a:t> – indicated by setting </a:t>
            </a:r>
            <a:r>
              <a:rPr lang="en-US" sz="1600" dirty="0" smtClean="0"/>
              <a:t>bit-71 </a:t>
            </a:r>
            <a:r>
              <a:rPr lang="en-US" sz="1600" dirty="0"/>
              <a:t>of the Extended Capabilities element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Ranging Protocols – </a:t>
            </a:r>
            <a:r>
              <a:rPr lang="en-US" sz="1800" dirty="0" smtClean="0"/>
              <a:t>Time of Flight (</a:t>
            </a:r>
            <a:r>
              <a:rPr lang="en-US" sz="1800" dirty="0" err="1" smtClean="0"/>
              <a:t>ToF</a:t>
            </a:r>
            <a:r>
              <a:rPr lang="en-US" sz="1800" dirty="0" smtClean="0"/>
              <a:t>) measurement; may be extended for others (needs more discussion)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err="1" smtClean="0"/>
              <a:t>REVmc</a:t>
            </a:r>
            <a:r>
              <a:rPr lang="en-US" sz="1600" dirty="0" smtClean="0"/>
              <a:t> D8.0 Fine Timing Measurement </a:t>
            </a:r>
            <a:r>
              <a:rPr lang="en-US" sz="1600" dirty="0" err="1" smtClean="0"/>
              <a:t>Prototocol</a:t>
            </a:r>
            <a:r>
              <a:rPr lang="en-US" sz="1600" dirty="0" smtClean="0"/>
              <a:t> (</a:t>
            </a:r>
            <a:r>
              <a:rPr lang="en-US" sz="1600" b="1" dirty="0" smtClean="0"/>
              <a:t>FTM</a:t>
            </a:r>
            <a:r>
              <a:rPr lang="en-US" sz="16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VHT </a:t>
            </a:r>
            <a:r>
              <a:rPr lang="en-US" sz="1600" dirty="0"/>
              <a:t>NDP Sounding-based .11az protocol (</a:t>
            </a:r>
            <a:r>
              <a:rPr lang="en-US" sz="1600" b="1" dirty="0" err="1"/>
              <a:t>VHTz</a:t>
            </a:r>
            <a:r>
              <a:rPr lang="en-US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HE </a:t>
            </a:r>
            <a:r>
              <a:rPr lang="en-US" sz="1600" dirty="0"/>
              <a:t>NDP Sounding-based .11az protocol (</a:t>
            </a:r>
            <a:r>
              <a:rPr lang="en-US" sz="1600" b="1" dirty="0" err="1" smtClean="0"/>
              <a:t>HEz</a:t>
            </a:r>
            <a:r>
              <a:rPr lang="en-US" sz="16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Ranging protocol while operating in DMG/EDMG (</a:t>
            </a:r>
            <a:r>
              <a:rPr lang="en-US" sz="1600" b="1" dirty="0" err="1" smtClean="0"/>
              <a:t>EDMGz</a:t>
            </a:r>
            <a:r>
              <a:rPr lang="en-US" sz="1600" dirty="0" smtClean="0"/>
              <a:t>)</a:t>
            </a:r>
          </a:p>
          <a:p>
            <a:pPr marL="857250" lvl="2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509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Ranging Id</a:t>
            </a:r>
          </a:p>
          <a:p>
            <a:pPr lvl="1"/>
            <a:r>
              <a:rPr lang="en-US" dirty="0" smtClean="0"/>
              <a:t>Association ID-like value assigned to an unassociated STA by an AP to facilitate the negotiation phase and subsequently the ranging phase.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806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2000" b="0" dirty="0" smtClean="0"/>
              <a:t>Security-specific parameters, if required are negotiated outside of (and ahead of) the negotiation phase described in this document</a:t>
            </a:r>
          </a:p>
          <a:p>
            <a:r>
              <a:rPr lang="en-US" sz="2000" b="0" dirty="0" smtClean="0"/>
              <a:t>To each discovered Responder that the STA is interested in executing a Ranging Protocol with, the STA sends an initial FTM request (</a:t>
            </a:r>
            <a:r>
              <a:rPr lang="en-US" sz="2000" b="0" dirty="0" err="1" smtClean="0"/>
              <a:t>iFTMR</a:t>
            </a:r>
            <a:r>
              <a:rPr lang="en-US" sz="2000" b="0" dirty="0" smtClean="0"/>
              <a:t>) which includes at least one of:</a:t>
            </a:r>
          </a:p>
          <a:p>
            <a:pPr lvl="1"/>
            <a:r>
              <a:rPr lang="en-US" sz="1800" dirty="0" smtClean="0"/>
              <a:t>A FTM Parameters element as described in </a:t>
            </a:r>
            <a:r>
              <a:rPr lang="en-US" sz="1800" dirty="0" err="1" smtClean="0"/>
              <a:t>REVmc</a:t>
            </a:r>
            <a:r>
              <a:rPr lang="en-US" sz="1800" dirty="0" smtClean="0"/>
              <a:t> D8.0 which is a set of parameters that the STA proposes to use if it executes the </a:t>
            </a:r>
            <a:r>
              <a:rPr lang="en-US" sz="1800" b="1" i="1" dirty="0" smtClean="0"/>
              <a:t>FTM ranging </a:t>
            </a:r>
            <a:r>
              <a:rPr lang="en-US" sz="1800" dirty="0" smtClean="0"/>
              <a:t>protocol with the corresponding responder, </a:t>
            </a:r>
            <a:endParaRPr lang="en-US" sz="1800" b="1" dirty="0" smtClean="0"/>
          </a:p>
          <a:p>
            <a:pPr lvl="1"/>
            <a:r>
              <a:rPr lang="en-US" sz="1800" dirty="0" smtClean="0"/>
              <a:t>A </a:t>
            </a:r>
            <a:r>
              <a:rPr lang="en-US" sz="1800" b="1" i="1" dirty="0" smtClean="0"/>
              <a:t>NGP</a:t>
            </a:r>
            <a:r>
              <a:rPr lang="en-US" sz="1800" dirty="0" smtClean="0"/>
              <a:t> Parameters </a:t>
            </a:r>
            <a:r>
              <a:rPr lang="en-US" sz="1800" dirty="0"/>
              <a:t>element which is a set of parameters that the STA proposes to use </a:t>
            </a:r>
            <a:r>
              <a:rPr lang="en-US" sz="1800" dirty="0" smtClean="0"/>
              <a:t>(</a:t>
            </a:r>
            <a:r>
              <a:rPr lang="en-US" sz="1800" b="1" i="1" dirty="0" err="1" smtClean="0"/>
              <a:t>VHTz</a:t>
            </a:r>
            <a:r>
              <a:rPr lang="en-US" sz="1800" b="1" i="1" dirty="0" smtClean="0"/>
              <a:t>, </a:t>
            </a:r>
            <a:r>
              <a:rPr lang="en-US" sz="1800" b="1" i="1" dirty="0" err="1" smtClean="0"/>
              <a:t>HEz</a:t>
            </a:r>
            <a:r>
              <a:rPr lang="en-US" sz="1800" b="1" i="1" dirty="0" smtClean="0"/>
              <a:t>, </a:t>
            </a:r>
            <a:r>
              <a:rPr lang="en-US" sz="1800" b="1" i="1" dirty="0" err="1" smtClean="0"/>
              <a:t>EDMGz</a:t>
            </a:r>
            <a:r>
              <a:rPr lang="en-US" sz="1800" b="1" i="1" dirty="0" smtClean="0"/>
              <a:t>, etc.)</a:t>
            </a:r>
            <a:r>
              <a:rPr lang="en-US" sz="1800" dirty="0" smtClean="0"/>
              <a:t> – NGP Parameters elements includes at least one of  </a:t>
            </a:r>
            <a:r>
              <a:rPr lang="en-US" sz="1800" dirty="0" err="1" smtClean="0"/>
              <a:t>VHTz</a:t>
            </a:r>
            <a:r>
              <a:rPr lang="en-US" sz="1800" dirty="0" smtClean="0"/>
              <a:t> , </a:t>
            </a:r>
            <a:r>
              <a:rPr lang="en-US" sz="1800" dirty="0" err="1" smtClean="0"/>
              <a:t>HEz</a:t>
            </a:r>
            <a:r>
              <a:rPr lang="en-US" sz="1800" dirty="0" smtClean="0"/>
              <a:t> and/or </a:t>
            </a:r>
            <a:r>
              <a:rPr lang="en-US" sz="1800" dirty="0" err="1" smtClean="0"/>
              <a:t>EDMGz</a:t>
            </a:r>
            <a:r>
              <a:rPr lang="en-US" sz="1800" dirty="0" smtClean="0"/>
              <a:t> subelement(s)</a:t>
            </a:r>
          </a:p>
          <a:p>
            <a:pPr lvl="1"/>
            <a:r>
              <a:rPr lang="en-US" dirty="0" smtClean="0"/>
              <a:t>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764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114800"/>
          </a:xfrm>
        </p:spPr>
        <p:txBody>
          <a:bodyPr/>
          <a:lstStyle/>
          <a:p>
            <a:r>
              <a:rPr lang="en-US" sz="2800" b="0" dirty="0" smtClean="0"/>
              <a:t>The responder does one of the following: </a:t>
            </a:r>
          </a:p>
          <a:p>
            <a:pPr lvl="1"/>
            <a:r>
              <a:rPr lang="en-US" sz="2400" dirty="0"/>
              <a:t>C</a:t>
            </a:r>
            <a:r>
              <a:rPr lang="en-US" sz="2400" b="0" dirty="0" smtClean="0"/>
              <a:t>hooses </a:t>
            </a:r>
            <a:r>
              <a:rPr lang="en-US" sz="2400" b="0" dirty="0"/>
              <a:t>one of the ranging protocols and responds with the corresponding {</a:t>
            </a:r>
            <a:r>
              <a:rPr lang="en-US" sz="2400" i="1" dirty="0"/>
              <a:t>FTM, </a:t>
            </a:r>
            <a:r>
              <a:rPr lang="en-US" sz="2400" i="1" dirty="0" smtClean="0"/>
              <a:t>NGP</a:t>
            </a:r>
            <a:r>
              <a:rPr lang="en-US" sz="2400" b="0" dirty="0" smtClean="0"/>
              <a:t>} parameters </a:t>
            </a:r>
            <a:r>
              <a:rPr lang="en-US" sz="2400" b="0" dirty="0"/>
              <a:t>element in the initial FTM (in response to the initial FTM request</a:t>
            </a:r>
            <a:r>
              <a:rPr lang="en-US" sz="2400" b="0" dirty="0" smtClean="0"/>
              <a:t>), </a:t>
            </a:r>
          </a:p>
          <a:p>
            <a:pPr lvl="2"/>
            <a:r>
              <a:rPr lang="en-US" sz="2000" dirty="0" smtClean="0"/>
              <a:t>The included NGP Parameters element shall include one of </a:t>
            </a:r>
            <a:r>
              <a:rPr lang="en-US" sz="2000" dirty="0" err="1" smtClean="0"/>
              <a:t>VHTz</a:t>
            </a:r>
            <a:r>
              <a:rPr lang="en-US" sz="2000" dirty="0" smtClean="0"/>
              <a:t>, </a:t>
            </a:r>
            <a:r>
              <a:rPr lang="en-US" sz="2000" dirty="0" err="1" smtClean="0"/>
              <a:t>HEz</a:t>
            </a:r>
            <a:r>
              <a:rPr lang="en-US" sz="2000" dirty="0" smtClean="0"/>
              <a:t> or </a:t>
            </a:r>
            <a:r>
              <a:rPr lang="en-US" sz="2000" dirty="0" err="1" smtClean="0"/>
              <a:t>EDMGz</a:t>
            </a:r>
            <a:r>
              <a:rPr lang="en-US" sz="2000" dirty="0" smtClean="0"/>
              <a:t> subelement</a:t>
            </a:r>
            <a:endParaRPr lang="en-US" sz="2000" b="0" dirty="0" smtClean="0"/>
          </a:p>
          <a:p>
            <a:pPr lvl="1"/>
            <a:r>
              <a:rPr lang="en-US" sz="2400" b="0" dirty="0" smtClean="0"/>
              <a:t>Rejects the initial FTM request and optionally includes {</a:t>
            </a:r>
            <a:r>
              <a:rPr lang="en-US" sz="2400" b="0" i="1" dirty="0" smtClean="0"/>
              <a:t>FTM. NGP</a:t>
            </a:r>
            <a:r>
              <a:rPr lang="en-US" sz="2400" b="0" dirty="0" smtClean="0"/>
              <a:t>} parameters element indicating the parameter set that it can potentially support (if included in a future </a:t>
            </a:r>
            <a:r>
              <a:rPr lang="en-US" sz="2400" b="0" dirty="0" err="1" smtClean="0"/>
              <a:t>iFTMR</a:t>
            </a:r>
            <a:r>
              <a:rPr lang="en-US" sz="2400" b="0" dirty="0" smtClean="0"/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148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032" y="1772816"/>
            <a:ext cx="7772400" cy="4114800"/>
          </a:xfrm>
        </p:spPr>
        <p:txBody>
          <a:bodyPr/>
          <a:lstStyle/>
          <a:p>
            <a:r>
              <a:rPr lang="en-US" dirty="0" smtClean="0"/>
              <a:t>Leverage FTM approach </a:t>
            </a:r>
          </a:p>
          <a:p>
            <a:pPr lvl="1"/>
            <a:r>
              <a:rPr lang="en-US" dirty="0" smtClean="0"/>
              <a:t>Initiator proposes, Responder approves/disapproves</a:t>
            </a:r>
          </a:p>
          <a:p>
            <a:pPr lvl="1"/>
            <a:r>
              <a:rPr lang="en-US" dirty="0" smtClean="0"/>
              <a:t>Upon successful negotiation with the Responder, use the resulting {FTM. NGP} parameters to execute the </a:t>
            </a:r>
            <a:r>
              <a:rPr lang="en-US" i="1" dirty="0" smtClean="0"/>
              <a:t>selected</a:t>
            </a:r>
            <a:r>
              <a:rPr lang="en-US" dirty="0" smtClean="0"/>
              <a:t> ranging protocol with the Responder</a:t>
            </a:r>
          </a:p>
          <a:p>
            <a:r>
              <a:rPr lang="en-US" dirty="0" smtClean="0"/>
              <a:t>Proposed Representation</a:t>
            </a:r>
          </a:p>
          <a:p>
            <a:pPr lvl="1"/>
            <a:r>
              <a:rPr lang="en-US" dirty="0" smtClean="0"/>
              <a:t>Leave FTM Parameters element as is</a:t>
            </a:r>
          </a:p>
          <a:p>
            <a:pPr lvl="1"/>
            <a:r>
              <a:rPr lang="en-US" dirty="0" smtClean="0"/>
              <a:t>Define a new NGP Parameters element that includes parameters relevant to both </a:t>
            </a:r>
            <a:r>
              <a:rPr lang="en-US" dirty="0" err="1" smtClean="0"/>
              <a:t>VHTz</a:t>
            </a:r>
            <a:r>
              <a:rPr lang="en-US" dirty="0" smtClean="0"/>
              <a:t>, </a:t>
            </a:r>
            <a:r>
              <a:rPr lang="en-US" dirty="0" err="1" smtClean="0"/>
              <a:t>HEz</a:t>
            </a:r>
            <a:r>
              <a:rPr lang="en-US" dirty="0" smtClean="0"/>
              <a:t> and </a:t>
            </a:r>
            <a:r>
              <a:rPr lang="en-US" dirty="0" err="1" smtClean="0"/>
              <a:t>EDMGz</a:t>
            </a:r>
            <a:r>
              <a:rPr lang="en-US" dirty="0" smtClean="0"/>
              <a:t> ranging protocols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595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3933056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FTM Request/Initial FTM Exchange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5496" y="1988840"/>
          <a:ext cx="8064896" cy="1529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76064"/>
                <a:gridCol w="864096"/>
                <a:gridCol w="763098"/>
                <a:gridCol w="965094"/>
                <a:gridCol w="1224136"/>
                <a:gridCol w="1368152"/>
                <a:gridCol w="1296144"/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Public Action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Trigger</a:t>
                      </a:r>
                      <a:endParaRPr lang="en-US" sz="1400" b="0" baseline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LCI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Location Civic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Fine Timing Measurement Parameters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(Mandatory)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NGP Parameters 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Octets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71600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5940152" y="2924944"/>
            <a:ext cx="72008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160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Parameters Element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5496" y="1844824"/>
          <a:ext cx="8784976" cy="1315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08112"/>
                <a:gridCol w="1008112"/>
                <a:gridCol w="864096"/>
                <a:gridCol w="1152128"/>
                <a:gridCol w="1114999"/>
                <a:gridCol w="1441285"/>
                <a:gridCol w="1098122"/>
                <a:gridCol w="1098122"/>
              </a:tblGrid>
              <a:tr h="1390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Element ID (255)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Element</a:t>
                      </a:r>
                      <a:r>
                        <a:rPr lang="en-US" sz="1400" baseline="0" dirty="0" smtClean="0"/>
                        <a:t> ID Extension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Parameters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VHTz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HEz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EDMGz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Octets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827584" y="4005064"/>
            <a:ext cx="4896544" cy="108012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71600" y="4149080"/>
          <a:ext cx="4608512" cy="828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48072"/>
                <a:gridCol w="936104"/>
                <a:gridCol w="1008112"/>
                <a:gridCol w="1080120"/>
                <a:gridCol w="936104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of Antennas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4" name="Straight Arrow Connector 3"/>
          <p:cNvCxnSpPr/>
          <p:nvPr/>
        </p:nvCxnSpPr>
        <p:spPr bwMode="auto">
          <a:xfrm flipH="1">
            <a:off x="3995936" y="2636912"/>
            <a:ext cx="432048" cy="129614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132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659AC9DA-9D82-48CF-B50F-54B18938746C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67018</TotalTime>
  <Words>2117</Words>
  <Application>Microsoft Office PowerPoint</Application>
  <PresentationFormat>On-screen Show (4:3)</PresentationFormat>
  <Paragraphs>343</Paragraphs>
  <Slides>23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802-11-Submission</vt:lpstr>
      <vt:lpstr>Document</vt:lpstr>
      <vt:lpstr>11az Negotiation Protocol (update)</vt:lpstr>
      <vt:lpstr>Motivation/Background</vt:lpstr>
      <vt:lpstr>Terminology</vt:lpstr>
      <vt:lpstr>Terminology (Cont’d)</vt:lpstr>
      <vt:lpstr>Negotiation</vt:lpstr>
      <vt:lpstr>Negotiation (cont’d)</vt:lpstr>
      <vt:lpstr>.11az Negotiation</vt:lpstr>
      <vt:lpstr>Initial FTM Request/Initial FTM Exchange</vt:lpstr>
      <vt:lpstr>NGP Parameters Element</vt:lpstr>
      <vt:lpstr>VHTz Specific subelement</vt:lpstr>
      <vt:lpstr>HEz Specific Subelement</vt:lpstr>
      <vt:lpstr>EDMGz Specific Subelement</vt:lpstr>
      <vt:lpstr>Status and Value fields (from IEEE 80211-2016)</vt:lpstr>
      <vt:lpstr>.11az Negotiation</vt:lpstr>
      <vt:lpstr>SFD Text</vt:lpstr>
      <vt:lpstr>SFD Text (Cont’d)</vt:lpstr>
      <vt:lpstr>SFD Text (Cont’d)</vt:lpstr>
      <vt:lpstr>Motion-2</vt:lpstr>
      <vt:lpstr>References</vt:lpstr>
      <vt:lpstr>Backup Material</vt:lpstr>
      <vt:lpstr>Motion-2</vt:lpstr>
      <vt:lpstr>.11az Negotiation</vt:lpstr>
      <vt:lpstr>How does all this work? -- an example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</cp:keywords>
  <cp:lastModifiedBy>Venkatesan, Ganesh</cp:lastModifiedBy>
  <cp:revision>313</cp:revision>
  <cp:lastPrinted>1998-02-10T13:28:06Z</cp:lastPrinted>
  <dcterms:created xsi:type="dcterms:W3CDTF">2013-01-06T12:40:29Z</dcterms:created>
  <dcterms:modified xsi:type="dcterms:W3CDTF">2017-09-14T18:51:30Z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  <property fmtid="{D5CDD505-2E9C-101B-9397-08002B2CF9AE}" pid="11" name="TitusGUID">
    <vt:lpwstr>c03b5ae3-a92c-4e29-a972-95f36222ed7b</vt:lpwstr>
  </property>
  <property fmtid="{D5CDD505-2E9C-101B-9397-08002B2CF9AE}" pid="12" name="CTP_TimeStamp">
    <vt:lpwstr>2016-07-31 22:27:22Z</vt:lpwstr>
  </property>
  <property fmtid="{D5CDD505-2E9C-101B-9397-08002B2CF9AE}" pid="13" name="CTP_BU">
    <vt:lpwstr>NA</vt:lpwstr>
  </property>
  <property fmtid="{D5CDD505-2E9C-101B-9397-08002B2CF9AE}" pid="14" name="CTP_IDSID">
    <vt:lpwstr>NA</vt:lpwstr>
  </property>
  <property fmtid="{D5CDD505-2E9C-101B-9397-08002B2CF9AE}" pid="15" name="CTP_WWID">
    <vt:lpwstr>NA</vt:lpwstr>
  </property>
  <property fmtid="{D5CDD505-2E9C-101B-9397-08002B2CF9AE}" pid="16" name="CTPClassification">
    <vt:lpwstr>CTP_PUBLIC</vt:lpwstr>
  </property>
</Properties>
</file>