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620" r:id="rId3"/>
    <p:sldId id="616" r:id="rId4"/>
    <p:sldId id="617" r:id="rId5"/>
    <p:sldId id="618" r:id="rId6"/>
    <p:sldId id="619" r:id="rId7"/>
    <p:sldId id="614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18" autoAdjust="0"/>
    <p:restoredTop sz="71403" autoAdjust="0"/>
  </p:normalViewPr>
  <p:slideViewPr>
    <p:cSldViewPr>
      <p:cViewPr varScale="1">
        <p:scale>
          <a:sx n="84" d="100"/>
          <a:sy n="84" d="100"/>
        </p:scale>
        <p:origin x="864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802.11-17/1469r0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5699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 smtClean="0">
                <a:solidFill>
                  <a:schemeClr val="accent6"/>
                </a:solidFill>
              </a:rPr>
              <a:t>Revised shorter presentation </a:t>
            </a:r>
            <a:r>
              <a:rPr lang="en-AU" dirty="0" smtClean="0">
                <a:solidFill>
                  <a:schemeClr val="accent6"/>
                </a:solidFill>
              </a:rPr>
              <a:t>to </a:t>
            </a:r>
            <a:r>
              <a:rPr lang="en-AU" dirty="0" err="1" smtClean="0">
                <a:solidFill>
                  <a:schemeClr val="accent6"/>
                </a:solidFill>
              </a:rPr>
              <a:t>TGax</a:t>
            </a:r>
            <a:r>
              <a:rPr lang="en-AU" dirty="0" smtClean="0">
                <a:solidFill>
                  <a:schemeClr val="accent6"/>
                </a:solidFill>
              </a:rPr>
              <a:t/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relating to coexistence efforts</a:t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>
                <a:solidFill>
                  <a:schemeClr val="accent6"/>
                </a:solidFill>
              </a:rPr>
              <a:t>in Coexistence SC</a:t>
            </a: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12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Sept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51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auto">
          <a:xfrm>
            <a:off x="457200" y="4184904"/>
            <a:ext cx="82296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7200" y="2660904"/>
            <a:ext cx="8229600" cy="1371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 is required in ETSI BRAN (&amp; maybe 3GPP) is </a:t>
            </a:r>
            <a:r>
              <a:rPr lang="en-AU" dirty="0"/>
              <a:t>required </a:t>
            </a:r>
            <a:r>
              <a:rPr lang="en-AU" dirty="0" smtClean="0"/>
              <a:t>to ensure 802.11 achieves its potential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57200" y="2051304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76600" y="2057400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Problem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2051304"/>
            <a:ext cx="2590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680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" y="2660904"/>
            <a:ext cx="2590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 802 </a:t>
            </a:r>
            <a:r>
              <a:rPr lang="en-AU" sz="1600" dirty="0">
                <a:latin typeface="+mj-lt"/>
              </a:rPr>
              <a:t>has </a:t>
            </a:r>
            <a:r>
              <a:rPr lang="en-AU" sz="1600" dirty="0" smtClean="0">
                <a:latin typeface="+mj-lt"/>
              </a:rPr>
              <a:t>been working </a:t>
            </a:r>
            <a:r>
              <a:rPr lang="en-AU" sz="1600" dirty="0">
                <a:latin typeface="+mj-lt"/>
              </a:rPr>
              <a:t>with 3GPP on Wi-Fi/LAA coexistence </a:t>
            </a:r>
            <a:r>
              <a:rPr lang="en-AU" sz="1600" dirty="0" smtClean="0">
                <a:latin typeface="+mj-lt"/>
              </a:rPr>
              <a:t>for </a:t>
            </a:r>
            <a:r>
              <a:rPr lang="en-AU" sz="1600" dirty="0">
                <a:latin typeface="+mj-lt"/>
              </a:rPr>
              <a:t>the last few </a:t>
            </a:r>
            <a:r>
              <a:rPr lang="en-AU" sz="1600" dirty="0" smtClean="0">
                <a:latin typeface="+mj-lt"/>
              </a:rPr>
              <a:t>years …</a:t>
            </a: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2667000"/>
            <a:ext cx="2590800" cy="13655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… but IEEE 802 has probably achieved as much as is possible for the moment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96000" y="2660904"/>
            <a:ext cx="2590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B050"/>
                </a:solidFill>
                <a:latin typeface="+mj-lt"/>
              </a:rPr>
              <a:t>… although there may be a possibility for IEEE 802 to reengage with 3GPP in the future</a:t>
            </a:r>
            <a:endParaRPr lang="en-AU" sz="16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7200" y="5652294"/>
            <a:ext cx="8229600" cy="74850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AU" sz="1600" b="1" dirty="0" smtClean="0">
                <a:latin typeface="+mj-lt"/>
              </a:rPr>
              <a:t>Call to action</a:t>
            </a:r>
            <a:r>
              <a:rPr lang="en-AU" sz="1600" dirty="0" smtClean="0">
                <a:latin typeface="+mj-lt"/>
              </a:rPr>
              <a:t>: </a:t>
            </a:r>
            <a:r>
              <a:rPr lang="en-AU" sz="1600" dirty="0">
                <a:latin typeface="+mj-lt"/>
              </a:rPr>
              <a:t>please </a:t>
            </a:r>
            <a:r>
              <a:rPr lang="en-AU" sz="1600" dirty="0" smtClean="0">
                <a:latin typeface="+mj-lt"/>
              </a:rPr>
              <a:t>actively participate </a:t>
            </a:r>
            <a:r>
              <a:rPr lang="en-AU" sz="1600" dirty="0">
                <a:latin typeface="+mj-lt"/>
              </a:rPr>
              <a:t>in </a:t>
            </a:r>
            <a:r>
              <a:rPr lang="en-AU" sz="1600" dirty="0" smtClean="0">
                <a:latin typeface="+mj-lt"/>
              </a:rPr>
              <a:t>the Coexistence </a:t>
            </a:r>
            <a:r>
              <a:rPr lang="en-AU" sz="1600" dirty="0">
                <a:latin typeface="+mj-lt"/>
              </a:rPr>
              <a:t>SC </a:t>
            </a:r>
            <a:r>
              <a:rPr lang="en-AU" sz="1600" dirty="0" smtClean="0">
                <a:latin typeface="+mj-lt"/>
              </a:rPr>
              <a:t>to </a:t>
            </a:r>
            <a:r>
              <a:rPr lang="en-AU" sz="1600" dirty="0">
                <a:latin typeface="+mj-lt"/>
              </a:rPr>
              <a:t>ensure 802.11ax can achieve its </a:t>
            </a:r>
            <a:r>
              <a:rPr lang="en-AU" sz="1600" dirty="0" smtClean="0">
                <a:latin typeface="+mj-lt"/>
              </a:rPr>
              <a:t>potential!</a:t>
            </a:r>
            <a:endParaRPr lang="en-AU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57200" y="4184904"/>
            <a:ext cx="2590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In </a:t>
            </a:r>
            <a:r>
              <a:rPr lang="en-AU" sz="1600" dirty="0">
                <a:latin typeface="+mj-lt"/>
              </a:rPr>
              <a:t>parallel, ETSI BRAN has been defining EN 301 893, which will impact coexistence with Wi-Fi </a:t>
            </a:r>
            <a:r>
              <a:rPr lang="en-AU" sz="1600" dirty="0" smtClean="0">
                <a:latin typeface="+mj-lt"/>
              </a:rPr>
              <a:t>globally …</a:t>
            </a:r>
            <a:endParaRPr lang="en-AU" sz="1600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4191000"/>
            <a:ext cx="2590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… but the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current version of EN 301 893 is problematic for 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802.11ax </a:t>
            </a:r>
            <a:r>
              <a:rPr lang="en-AU" sz="1600" dirty="0">
                <a:solidFill>
                  <a:srgbClr val="FF0000"/>
                </a:solidFill>
                <a:latin typeface="+mj-lt"/>
              </a:rPr>
              <a:t>performance &amp; spatial reuse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4184904"/>
            <a:ext cx="2590800" cy="1371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rgbClr val="00B050"/>
                </a:solidFill>
                <a:latin typeface="+mj-lt"/>
              </a:rPr>
              <a:t>… although the planned </a:t>
            </a:r>
            <a:r>
              <a:rPr lang="en-AU" sz="1600" dirty="0">
                <a:solidFill>
                  <a:srgbClr val="00B050"/>
                </a:solidFill>
                <a:latin typeface="+mj-lt"/>
              </a:rPr>
              <a:t>revision of EN 301 893 provides an opportunity to better enable 802.11ax </a:t>
            </a:r>
            <a:r>
              <a:rPr lang="en-AU" sz="1600" dirty="0" smtClean="0">
                <a:solidFill>
                  <a:srgbClr val="00B050"/>
                </a:solidFill>
                <a:latin typeface="+mj-lt"/>
              </a:rPr>
              <a:t>features</a:t>
            </a:r>
            <a:endParaRPr lang="en-AU" sz="16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139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been working with 3GPP on Wi-Fi/LAA coexistence for the last few years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IEEE 802 has been collaborating with 3GPP for the last few years, with a goal of good coexistence between Wi-Fi &amp; LAA (and its variants)</a:t>
            </a:r>
          </a:p>
          <a:p>
            <a:pPr lvl="1"/>
            <a:r>
              <a:rPr lang="en-AU" dirty="0" smtClean="0"/>
              <a:t>There is now some consensus in the Coexistence SC that the collaboration has probably gone as far as it can at this time …</a:t>
            </a:r>
          </a:p>
          <a:p>
            <a:pPr lvl="2"/>
            <a:r>
              <a:rPr lang="en-AU" dirty="0" smtClean="0"/>
              <a:t>…with many points of agreement leading to good LAA refinements</a:t>
            </a:r>
          </a:p>
          <a:p>
            <a:pPr lvl="2"/>
            <a:r>
              <a:rPr lang="en-AU" dirty="0" smtClean="0"/>
              <a:t>… but a few remaining points of disagreement</a:t>
            </a:r>
          </a:p>
          <a:p>
            <a:pPr lvl="1"/>
            <a:r>
              <a:rPr lang="en-AU" dirty="0" smtClean="0"/>
              <a:t>The main open issues, as documented in the last two Liaison Statements from IEEE 802 to 3GPP, are:</a:t>
            </a:r>
          </a:p>
          <a:p>
            <a:pPr lvl="2"/>
            <a:r>
              <a:rPr lang="en-AU" dirty="0" smtClean="0"/>
              <a:t>What are appropriate PD/ED thresholds?</a:t>
            </a:r>
            <a:endParaRPr lang="en-AU" dirty="0"/>
          </a:p>
          <a:p>
            <a:pPr lvl="2"/>
            <a:r>
              <a:rPr lang="en-AU" dirty="0" smtClean="0"/>
              <a:t>Should a device be allowed to transmit energy for primary purpose of blocking the transmissions of other devices?</a:t>
            </a:r>
            <a:endParaRPr lang="en-AU" dirty="0"/>
          </a:p>
          <a:p>
            <a:pPr lvl="2"/>
            <a:r>
              <a:rPr lang="en-AU" dirty="0" smtClean="0"/>
              <a:t>Should LAA implementations be subject to mandatory testing to validate claims made about LAA/Wi-Fi coexistence?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move of LTE into unlicensed spectrum requires coordination </a:t>
            </a:r>
            <a:r>
              <a:rPr lang="en-AU" dirty="0" smtClean="0"/>
              <a:t>for </a:t>
            </a:r>
            <a:r>
              <a:rPr lang="en-AU" dirty="0" smtClean="0"/>
              <a:t>continued “fair” &amp; “efficient” access</a:t>
            </a:r>
          </a:p>
          <a:p>
            <a:pPr lvl="1"/>
            <a:r>
              <a:rPr lang="en-AU" dirty="0" smtClean="0"/>
              <a:t>IEEE 802 has been working with 3GPP on these issues since 2014 and has been partially successful</a:t>
            </a:r>
          </a:p>
          <a:p>
            <a:pPr lvl="1"/>
            <a:r>
              <a:rPr lang="en-AU" dirty="0" smtClean="0"/>
              <a:t>The IEEE 802.11 Coexistence SC has now decided to pivot to focus mainly on ETSI BRAN rather than 3GPP, using EN 301 893 to:</a:t>
            </a:r>
          </a:p>
          <a:p>
            <a:pPr lvl="2"/>
            <a:r>
              <a:rPr lang="en-AU" dirty="0" smtClean="0"/>
              <a:t>Allow any technology to use 802.11’s dual threshold option</a:t>
            </a:r>
          </a:p>
          <a:p>
            <a:pPr lvl="2"/>
            <a:r>
              <a:rPr lang="en-AU" dirty="0" smtClean="0"/>
              <a:t>Enable innovation based on spatial reuse</a:t>
            </a:r>
          </a:p>
          <a:p>
            <a:pPr lvl="2"/>
            <a:r>
              <a:rPr lang="en-AU" dirty="0" smtClean="0"/>
              <a:t>Restrict  the inappropriate use of blocking energy</a:t>
            </a:r>
          </a:p>
          <a:p>
            <a:pPr lvl="1"/>
            <a:r>
              <a:rPr lang="en-AU" b="1" dirty="0" smtClean="0">
                <a:solidFill>
                  <a:srgbClr val="00B050"/>
                </a:solidFill>
              </a:rPr>
              <a:t>Call to action: please participate in the Coexistence SC’s work if you are interested in coexistence issues!</a:t>
            </a:r>
            <a:endParaRPr lang="en-AU" b="1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8"/>
          <p:cNvSpPr txBox="1">
            <a:spLocks/>
          </p:cNvSpPr>
          <p:nvPr/>
        </p:nvSpPr>
        <p:spPr bwMode="auto">
          <a:xfrm>
            <a:off x="685800" y="5638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en-AU" kern="0" dirty="0" smtClean="0"/>
              <a:t>… but IEEE 802 has probably achieved as much as is possible for the moment</a:t>
            </a:r>
            <a:endParaRPr lang="en-AU" kern="0" dirty="0"/>
          </a:p>
        </p:txBody>
      </p:sp>
    </p:spTree>
    <p:extLst>
      <p:ext uri="{BB962C8B-B14F-4D97-AF65-F5344CB8AC3E}">
        <p14:creationId xmlns:p14="http://schemas.microsoft.com/office/powerpoint/2010/main" val="202189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In parallel, ETSI BRAN has been defining EN 301 893, which will impact coexistence with Wi-Fi globally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For the last two years, ETSI BRAN has been revising the EN 301 893 Harmonised Standard to align it with the RE-Directive in Europe, particularly Article 3.2:</a:t>
            </a:r>
          </a:p>
          <a:p>
            <a:pPr lvl="2"/>
            <a:r>
              <a:rPr lang="en-US" i="1" dirty="0"/>
              <a:t>Radio equipment shall be so constructed that it both effectively uses and supports the efficient use of radio spectrum in order to avoid harmful interference</a:t>
            </a:r>
            <a:endParaRPr lang="en-AU" dirty="0"/>
          </a:p>
          <a:p>
            <a:pPr lvl="1"/>
            <a:r>
              <a:rPr lang="en-AU" dirty="0" smtClean="0"/>
              <a:t>The latest version of </a:t>
            </a:r>
            <a:r>
              <a:rPr lang="en-AU" dirty="0"/>
              <a:t>EN 301 893 </a:t>
            </a:r>
            <a:r>
              <a:rPr lang="en-AU" dirty="0" smtClean="0"/>
              <a:t>is now in operation, and enforces coexistence between multiple technologies by defining:</a:t>
            </a:r>
          </a:p>
          <a:p>
            <a:pPr lvl="2"/>
            <a:r>
              <a:rPr lang="en-AU" dirty="0" smtClean="0"/>
              <a:t>LBT similar to EDCA …</a:t>
            </a:r>
          </a:p>
          <a:p>
            <a:pPr lvl="2"/>
            <a:r>
              <a:rPr lang="en-AU" dirty="0" smtClean="0"/>
              <a:t>… and </a:t>
            </a:r>
            <a:r>
              <a:rPr lang="en-AU" dirty="0" err="1" smtClean="0"/>
              <a:t>TxOPs</a:t>
            </a:r>
            <a:r>
              <a:rPr lang="en-AU" dirty="0" smtClean="0"/>
              <a:t> similar to EDCA</a:t>
            </a:r>
          </a:p>
          <a:p>
            <a:pPr lvl="2"/>
            <a:r>
              <a:rPr lang="en-AU" dirty="0" smtClean="0"/>
              <a:t>… with an ED-only mechanism</a:t>
            </a:r>
          </a:p>
          <a:p>
            <a:pPr lvl="2"/>
            <a:r>
              <a:rPr lang="en-AU" dirty="0" smtClean="0"/>
              <a:t>… or a PD/ED-mechanism as defined by the IEEE 802.11 standard</a:t>
            </a:r>
          </a:p>
          <a:p>
            <a:pPr lvl="1"/>
            <a:r>
              <a:rPr lang="en-AU" dirty="0" smtClean="0"/>
              <a:t>The impact of EN 301 893 is not just limited to Europe, with many countries adopting the European rules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7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current version of EN 301 893 is problematic for 802.11ax performance &amp; spatial reuse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current </a:t>
            </a:r>
            <a:r>
              <a:rPr lang="en-AU" dirty="0"/>
              <a:t>version of EN 301 </a:t>
            </a:r>
            <a:r>
              <a:rPr lang="en-AU" dirty="0" smtClean="0"/>
              <a:t>893 will probably result in good coexistence between 802.11ac and LAA</a:t>
            </a:r>
          </a:p>
          <a:p>
            <a:pPr lvl="1"/>
            <a:r>
              <a:rPr lang="en-AU" dirty="0" smtClean="0"/>
              <a:t>However, </a:t>
            </a:r>
            <a:r>
              <a:rPr lang="en-AU" dirty="0"/>
              <a:t>EN 301 893</a:t>
            </a:r>
            <a:r>
              <a:rPr lang="en-AU" dirty="0" smtClean="0"/>
              <a:t> has some potential serious problems in the context of 802.11ax</a:t>
            </a:r>
          </a:p>
          <a:p>
            <a:pPr lvl="1"/>
            <a:r>
              <a:rPr lang="en-AU" dirty="0" smtClean="0"/>
              <a:t>Some people believe EN 301 893’s PD/ED requirements mean that </a:t>
            </a:r>
            <a:r>
              <a:rPr lang="en-AU" b="1" dirty="0" smtClean="0">
                <a:solidFill>
                  <a:srgbClr val="FF0000"/>
                </a:solidFill>
              </a:rPr>
              <a:t>802.11ax will have less performance than 802.11ac </a:t>
            </a:r>
            <a:r>
              <a:rPr lang="en-AU" dirty="0" smtClean="0"/>
              <a:t>(&amp; LAA)</a:t>
            </a:r>
          </a:p>
          <a:p>
            <a:pPr lvl="2"/>
            <a:r>
              <a:rPr lang="en-AU" dirty="0" smtClean="0"/>
              <a:t>802.11ax is required to use an ED of -72 dBm (roughly)</a:t>
            </a:r>
          </a:p>
          <a:p>
            <a:pPr lvl="2"/>
            <a:r>
              <a:rPr lang="en-AU" dirty="0" smtClean="0"/>
              <a:t>Whereas 802.11ac can use an ED of -62 dBm</a:t>
            </a:r>
          </a:p>
          <a:p>
            <a:pPr lvl="1"/>
            <a:r>
              <a:rPr lang="en-AU" dirty="0" smtClean="0"/>
              <a:t>EN </a:t>
            </a:r>
            <a:r>
              <a:rPr lang="en-AU" dirty="0"/>
              <a:t>301 </a:t>
            </a:r>
            <a:r>
              <a:rPr lang="en-AU" dirty="0" smtClean="0"/>
              <a:t>893’s </a:t>
            </a:r>
            <a:r>
              <a:rPr lang="en-AU" dirty="0"/>
              <a:t>PD/ED </a:t>
            </a:r>
            <a:r>
              <a:rPr lang="en-AU" dirty="0" smtClean="0"/>
              <a:t>requirements mean that </a:t>
            </a:r>
            <a:r>
              <a:rPr lang="en-AU" b="1" dirty="0" smtClean="0">
                <a:solidFill>
                  <a:srgbClr val="FF0000"/>
                </a:solidFill>
              </a:rPr>
              <a:t>802.11ax will be unable to use its new colour based spatial reuse mechanism</a:t>
            </a:r>
          </a:p>
          <a:p>
            <a:pPr lvl="2"/>
            <a:r>
              <a:rPr lang="en-AU" dirty="0" smtClean="0"/>
              <a:t>There are no exceptions to the rule for a PD of -82 dBm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upcoming revision of EN 301 893 provides an opportunity to better enable 802.11ax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ETSI BRAN has just adopted a WI to revise EN 301 893, with anything related to </a:t>
            </a:r>
            <a:r>
              <a:rPr lang="en-AU" dirty="0"/>
              <a:t>Article </a:t>
            </a:r>
            <a:r>
              <a:rPr lang="en-AU" dirty="0" smtClean="0"/>
              <a:t>3.2 of the RE-Directive within scope</a:t>
            </a:r>
          </a:p>
          <a:p>
            <a:pPr lvl="1"/>
            <a:r>
              <a:rPr lang="en-AU" dirty="0" smtClean="0"/>
              <a:t>The revision provides 802 with an excellent opportunity to propose refinements to make </a:t>
            </a:r>
            <a:r>
              <a:rPr lang="en-AU" dirty="0"/>
              <a:t>EN 301 893</a:t>
            </a:r>
            <a:r>
              <a:rPr lang="en-AU" dirty="0" smtClean="0"/>
              <a:t> more compatible with 802.11ax features … and established 802 positions</a:t>
            </a:r>
          </a:p>
          <a:p>
            <a:pPr lvl="2"/>
            <a:r>
              <a:rPr lang="en-AU" dirty="0" smtClean="0"/>
              <a:t>802.11 WG has already asked ETSI BRAN to allow 802.11ax to use the same ED/PD mechanisms as 802.11ac, thus solving the performance issue</a:t>
            </a:r>
          </a:p>
          <a:p>
            <a:pPr lvl="2"/>
            <a:r>
              <a:rPr lang="en-AU" dirty="0" err="1"/>
              <a:t>Coex</a:t>
            </a:r>
            <a:r>
              <a:rPr lang="en-AU" dirty="0"/>
              <a:t> </a:t>
            </a:r>
            <a:r>
              <a:rPr lang="en-AU" dirty="0" smtClean="0"/>
              <a:t>SC has started discussing ways to enable spatial re-use without diminishing the “fair” coexistence enforced by EN 301 893</a:t>
            </a:r>
          </a:p>
          <a:p>
            <a:pPr lvl="2"/>
            <a:r>
              <a:rPr lang="en-AU" dirty="0"/>
              <a:t>802.11 WG </a:t>
            </a:r>
            <a:r>
              <a:rPr lang="en-AU" dirty="0" smtClean="0"/>
              <a:t>could ask ETSI BRAN to enforce restrictions on the transmission of energy with a primary purpose of blocking others from transmitting</a:t>
            </a:r>
          </a:p>
          <a:p>
            <a:pPr lvl="1"/>
            <a:r>
              <a:rPr lang="en-AU" dirty="0" smtClean="0"/>
              <a:t>Alternatively, IEEE 802 could ask ETSI BRAN to significantly loosen the requirements in EN 301 893, with a bias to enabling innovation rather than ensuring coexistence</a:t>
            </a:r>
          </a:p>
          <a:p>
            <a:pPr lvl="2"/>
            <a:r>
              <a:rPr lang="en-AU" dirty="0" smtClean="0"/>
              <a:t>This approach is preferred by some </a:t>
            </a:r>
            <a:r>
              <a:rPr lang="en-AU" dirty="0" err="1"/>
              <a:t>Coex</a:t>
            </a:r>
            <a:r>
              <a:rPr lang="en-AU" dirty="0"/>
              <a:t> SC </a:t>
            </a:r>
            <a:r>
              <a:rPr lang="en-AU" dirty="0" smtClean="0"/>
              <a:t>participants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Call to action: please participate in Coexistence SC </a:t>
            </a:r>
            <a:r>
              <a:rPr lang="en-AU" dirty="0" smtClean="0"/>
              <a:t>to ensure 802.11ax can achieve its potential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Please participate in Coexistence SC if you are …</a:t>
            </a:r>
          </a:p>
          <a:p>
            <a:pPr lvl="1"/>
            <a:r>
              <a:rPr lang="en-AU" dirty="0" smtClean="0"/>
              <a:t>Interested in </a:t>
            </a:r>
            <a:r>
              <a:rPr lang="en-AU" dirty="0" smtClean="0"/>
              <a:t>promoting “fair</a:t>
            </a:r>
            <a:r>
              <a:rPr lang="en-AU" dirty="0" smtClean="0"/>
              <a:t>” coexistence </a:t>
            </a:r>
            <a:r>
              <a:rPr lang="en-AU" dirty="0" smtClean="0"/>
              <a:t>with Wi-Fi (particularly 802.11ax) in </a:t>
            </a:r>
            <a:r>
              <a:rPr lang="en-AU" dirty="0" smtClean="0"/>
              <a:t>a multi-technology environment</a:t>
            </a:r>
          </a:p>
          <a:p>
            <a:pPr lvl="1"/>
            <a:r>
              <a:rPr lang="en-AU" dirty="0" smtClean="0"/>
              <a:t>Interested in engaging with ETSI BRAN on EN 301 </a:t>
            </a:r>
            <a:r>
              <a:rPr lang="en-AU" dirty="0" smtClean="0"/>
              <a:t>893, to either:</a:t>
            </a:r>
            <a:endParaRPr lang="en-AU" dirty="0" smtClean="0"/>
          </a:p>
          <a:p>
            <a:pPr lvl="2"/>
            <a:r>
              <a:rPr lang="en-AU" dirty="0" smtClean="0"/>
              <a:t>Refine the rules to enable 802.11ax  features, with a “fair” coexistence bias</a:t>
            </a:r>
          </a:p>
          <a:p>
            <a:pPr lvl="2"/>
            <a:r>
              <a:rPr lang="en-AU" dirty="0" smtClean="0"/>
              <a:t>Loosen the rules </a:t>
            </a:r>
            <a:r>
              <a:rPr lang="en-AU" dirty="0"/>
              <a:t>to enable 802.11ax  </a:t>
            </a:r>
            <a:r>
              <a:rPr lang="en-AU" dirty="0" smtClean="0"/>
              <a:t>features, with an innovation bias</a:t>
            </a:r>
            <a:endParaRPr lang="en-AU" dirty="0" smtClean="0"/>
          </a:p>
          <a:p>
            <a:pPr lvl="1"/>
            <a:r>
              <a:rPr lang="en-AU" dirty="0" smtClean="0"/>
              <a:t>Interested in any re-engagement with 3GPP </a:t>
            </a:r>
            <a:r>
              <a:rPr lang="en-AU" dirty="0"/>
              <a:t>on coexistence </a:t>
            </a:r>
            <a:r>
              <a:rPr lang="en-AU" dirty="0" smtClean="0"/>
              <a:t>issues</a:t>
            </a:r>
          </a:p>
          <a:p>
            <a:pPr lvl="2"/>
            <a:r>
              <a:rPr lang="en-AU" dirty="0" err="1" smtClean="0"/>
              <a:t>eg</a:t>
            </a:r>
            <a:r>
              <a:rPr lang="en-AU" dirty="0" smtClean="0"/>
              <a:t> for LAA, </a:t>
            </a:r>
            <a:r>
              <a:rPr lang="en-AU" dirty="0" err="1" smtClean="0"/>
              <a:t>eLAA</a:t>
            </a:r>
            <a:r>
              <a:rPr lang="en-AU" dirty="0" smtClean="0"/>
              <a:t>, </a:t>
            </a:r>
            <a:r>
              <a:rPr lang="en-AU" dirty="0" err="1" smtClean="0"/>
              <a:t>feLAA</a:t>
            </a:r>
            <a:r>
              <a:rPr lang="en-AU" dirty="0" smtClean="0"/>
              <a:t>, NR</a:t>
            </a:r>
            <a:endParaRPr lang="en-AU" dirty="0" smtClean="0"/>
          </a:p>
          <a:p>
            <a:pPr lvl="1"/>
            <a:r>
              <a:rPr lang="en-AU" dirty="0" smtClean="0"/>
              <a:t>Interested in engagement with other </a:t>
            </a:r>
            <a:r>
              <a:rPr lang="en-AU" dirty="0" smtClean="0"/>
              <a:t>organisations </a:t>
            </a:r>
            <a:r>
              <a:rPr lang="en-AU" dirty="0" smtClean="0"/>
              <a:t>on coexistence issues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 MulteFire Alliance</a:t>
            </a:r>
            <a:endParaRPr lang="en-AU" dirty="0"/>
          </a:p>
          <a:p>
            <a:pPr marL="0" indent="0"/>
            <a:r>
              <a:rPr lang="en-AU" dirty="0" smtClean="0"/>
              <a:t>If IEEE 802 does not address these issues there is a risk 802.11ax will not achieve its potential as the basis of the next generatio</a:t>
            </a:r>
            <a:r>
              <a:rPr lang="en-AU" dirty="0" smtClean="0"/>
              <a:t>n of Wi-Fi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991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1063</Words>
  <Application>Microsoft Office PowerPoint</Application>
  <PresentationFormat>On-screen Show (4:3)</PresentationFormat>
  <Paragraphs>97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Revised shorter presentation to TGax relating to coexistence efforts in Coexistence SC</vt:lpstr>
      <vt:lpstr>Work is required in ETSI BRAN (&amp; maybe 3GPP) is required to ensure 802.11 achieves its potential</vt:lpstr>
      <vt:lpstr>IEEE 802 has been working with 3GPP on Wi-Fi/LAA coexistence for the last few years …</vt:lpstr>
      <vt:lpstr>In parallel, ETSI BRAN has been defining EN 301 893, which will impact coexistence with Wi-Fi globally</vt:lpstr>
      <vt:lpstr>The current version of EN 301 893 is problematic for 802.11ax performance &amp; spatial reuse</vt:lpstr>
      <vt:lpstr>The upcoming revision of EN 301 893 provides an opportunity to better enable 802.11ax features</vt:lpstr>
      <vt:lpstr>Call to action: please participate in Coexistence SC to ensure 802.11ax can achieve its potential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2017-09-12T06:22:17Z</dcterms:modified>
</cp:coreProperties>
</file>