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3" r:id="rId30"/>
    <p:sldId id="284"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E6"/>
          </a:solidFill>
        </a:fill>
      </a:tcStyle>
    </a:wholeTbl>
    <a:band2H>
      <a:tcTxStyle/>
      <a:tcStyle>
        <a:tcBdr/>
        <a:fill>
          <a:solidFill>
            <a:srgbClr val="E7E7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27" d="100"/>
          <a:sy n="127" d="100"/>
        </p:scale>
        <p:origin x="-10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338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C5126-6619-48EE-95F2-DFD2E454218F}" type="datetimeFigureOut">
              <a:rPr lang="en-US" smtClean="0"/>
              <a:pPr/>
              <a:t>9/12/17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70FD2C-59A3-4354-9D80-14331EAA930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22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1143000" y="685800"/>
            <a:ext cx="4572000" cy="3429000"/>
          </a:xfrm>
          <a:prstGeom prst="rect">
            <a:avLst/>
          </a:prstGeom>
        </p:spPr>
        <p:txBody>
          <a:bodyPr/>
          <a:lstStyle/>
          <a:p>
            <a:endParaRPr/>
          </a:p>
        </p:txBody>
      </p:sp>
      <p:sp>
        <p:nvSpPr>
          <p:cNvPr id="87" name="Shape 8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9028586"/>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17" name="Title Text"/>
          <p:cNvSpPr txBox="1">
            <a:spLocks noGrp="1"/>
          </p:cNvSpPr>
          <p:nvPr>
            <p:ph type="title"/>
          </p:nvPr>
        </p:nvSpPr>
        <p:spPr>
          <a:xfrm>
            <a:off x="685800" y="2130425"/>
            <a:ext cx="7772400" cy="1470025"/>
          </a:xfrm>
          <a:prstGeom prst="rect">
            <a:avLst/>
          </a:prstGeom>
        </p:spPr>
        <p:txBody>
          <a:bodyPr anchor="ctr"/>
          <a:lstStyle>
            <a:lvl1pPr algn="ctr">
              <a:defRPr sz="3200" cap="none"/>
            </a:lvl1pPr>
          </a:lstStyle>
          <a:p>
            <a:r>
              <a:t>Title Text</a:t>
            </a:r>
          </a:p>
        </p:txBody>
      </p:sp>
      <p:sp>
        <p:nvSpPr>
          <p:cNvPr id="18" name="Body Level One…"/>
          <p:cNvSpPr txBox="1">
            <a:spLocks noGrp="1"/>
          </p:cNvSpPr>
          <p:nvPr>
            <p:ph type="body" sz="quarter" idx="1"/>
          </p:nvPr>
        </p:nvSpPr>
        <p:spPr>
          <a:xfrm>
            <a:off x="1371600" y="3886200"/>
            <a:ext cx="6400800" cy="1752600"/>
          </a:xfrm>
          <a:prstGeom prst="rect">
            <a:avLst/>
          </a:prstGeom>
        </p:spPr>
        <p:txBody>
          <a:bodyPr anchor="t"/>
          <a:lstStyle>
            <a:lvl1pPr algn="ctr">
              <a:defRPr sz="2400"/>
            </a:lvl1pPr>
            <a:lvl2pPr algn="ctr">
              <a:defRPr sz="2400"/>
            </a:lvl2pPr>
            <a:lvl3pPr algn="ctr">
              <a:defRPr sz="2400"/>
            </a:lvl3pPr>
            <a:lvl4pPr algn="ctr">
              <a:defRPr sz="2400"/>
            </a:lvl4pPr>
            <a:lvl5pPr algn="ctr">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27" name="Body Level One…"/>
          <p:cNvSpPr txBox="1">
            <a:spLocks noGrp="1"/>
          </p:cNvSpPr>
          <p:nvPr>
            <p:ph type="body" idx="1"/>
          </p:nvPr>
        </p:nvSpPr>
        <p:spPr>
          <a:xfrm>
            <a:off x="134705" y="1374775"/>
            <a:ext cx="8874591" cy="5021263"/>
          </a:xfrm>
          <a:prstGeom prst="rect">
            <a:avLst/>
          </a:prstGeom>
        </p:spPr>
        <p:txBody>
          <a:bodyPr anchor="t"/>
          <a:lstStyle>
            <a:lvl1pPr marL="228600" indent="-228600">
              <a:buSzPct val="100000"/>
              <a:buChar char="•"/>
              <a:defRPr sz="2400" b="0"/>
            </a:lvl1pPr>
            <a:lvl2pPr marL="571500" indent="-228600">
              <a:buSzPct val="100000"/>
              <a:buChar char="-"/>
              <a:defRPr sz="2400" b="0"/>
            </a:lvl2pPr>
            <a:lvl3pPr>
              <a:defRPr sz="2400" b="0"/>
            </a:lvl3pPr>
            <a:lvl4pPr>
              <a:defRPr sz="2400" b="0"/>
            </a:lvl4pPr>
            <a:lvl5pPr>
              <a:defRPr sz="2400" b="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p>
            <a:r>
              <a:t>Title Text</a:t>
            </a:r>
          </a:p>
        </p:txBody>
      </p:sp>
      <p:sp>
        <p:nvSpPr>
          <p:cNvPr id="36"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45" name="Body Level One…"/>
          <p:cNvSpPr txBox="1">
            <a:spLocks noGrp="1"/>
          </p:cNvSpPr>
          <p:nvPr>
            <p:ph type="body" sz="half" idx="1"/>
          </p:nvPr>
        </p:nvSpPr>
        <p:spPr>
          <a:xfrm>
            <a:off x="685800" y="1981200"/>
            <a:ext cx="3808413" cy="4113213"/>
          </a:xfrm>
          <a:prstGeom prst="rect">
            <a:avLst/>
          </a:prstGeom>
        </p:spPr>
        <p:txBody>
          <a:bodyPr anchor="t"/>
          <a:lstStyle>
            <a:lvl1pPr marL="342900" indent="-342900">
              <a:defRPr sz="2800"/>
            </a:lvl1pPr>
            <a:lvl2pPr marL="342900">
              <a:defRPr sz="2800"/>
            </a:lvl2pPr>
            <a:lvl3pPr marL="342900">
              <a:defRPr sz="2800"/>
            </a:lvl3pPr>
            <a:lvl4pPr marL="342900">
              <a:defRPr sz="2800"/>
            </a:lvl4pPr>
            <a:lvl5pPr marL="342900">
              <a:defRPr sz="2800"/>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nchor="ctr"/>
          <a:lstStyle>
            <a:lvl1pPr algn="ctr">
              <a:defRPr sz="3200" cap="none"/>
            </a:lvl1p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5" name="Rectangle"/>
          <p:cNvSpPr>
            <a:spLocks noGrp="1"/>
          </p:cNvSpPr>
          <p:nvPr>
            <p:ph type="body" sz="quarter" idx="13"/>
          </p:nvPr>
        </p:nvSpPr>
        <p:spPr>
          <a:xfrm>
            <a:off x="4645025" y="1535112"/>
            <a:ext cx="4041775" cy="639769"/>
          </a:xfrm>
          <a:prstGeom prst="rect">
            <a:avLst/>
          </a:prstGeom>
        </p:spPr>
        <p:txBody>
          <a:bodyPr/>
          <a:lstStyle/>
          <a:p>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78" name="Title Text"/>
          <p:cNvSpPr txBox="1">
            <a:spLocks noGrp="1"/>
          </p:cNvSpPr>
          <p:nvPr>
            <p:ph type="title"/>
          </p:nvPr>
        </p:nvSpPr>
        <p:spPr>
          <a:xfrm>
            <a:off x="6515100" y="685800"/>
            <a:ext cx="1941516" cy="5408613"/>
          </a:xfrm>
          <a:prstGeom prst="rect">
            <a:avLst/>
          </a:prstGeom>
        </p:spPr>
        <p:txBody>
          <a:bodyPr anchor="ctr"/>
          <a:lstStyle>
            <a:lvl1pPr algn="ctr">
              <a:defRPr sz="3200" cap="none"/>
            </a:lvl1pPr>
          </a:lstStyle>
          <a:p>
            <a:r>
              <a:t>Title Text</a:t>
            </a:r>
          </a:p>
        </p:txBody>
      </p:sp>
      <p:sp>
        <p:nvSpPr>
          <p:cNvPr id="79" name="Body Level One…"/>
          <p:cNvSpPr txBox="1">
            <a:spLocks noGrp="1"/>
          </p:cNvSpPr>
          <p:nvPr>
            <p:ph type="body" idx="1"/>
          </p:nvPr>
        </p:nvSpPr>
        <p:spPr>
          <a:xfrm>
            <a:off x="685800" y="685800"/>
            <a:ext cx="5676900" cy="5408613"/>
          </a:xfrm>
          <a:prstGeom prst="rect">
            <a:avLst/>
          </a:prstGeom>
        </p:spPr>
        <p:txBody>
          <a:bodyPr anchor="t"/>
          <a:lstStyle>
            <a:lvl1pPr marL="342900" indent="-342900">
              <a:defRPr sz="2400"/>
            </a:lvl1pPr>
            <a:lvl2pPr marL="342900">
              <a:defRPr sz="2400"/>
            </a:lvl2pPr>
            <a:lvl3pPr marL="342900">
              <a:defRPr sz="2400"/>
            </a:lvl3pPr>
            <a:lvl4pPr marL="342900">
              <a:defRPr sz="2400"/>
            </a:lvl4pPr>
            <a:lvl5pPr marL="342900">
              <a:defRPr sz="24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685797" y="609595"/>
            <a:ext cx="7772405" cy="1596"/>
          </a:xfrm>
          <a:prstGeom prst="line">
            <a:avLst/>
          </a:prstGeom>
          <a:ln w="12600">
            <a:solidFill>
              <a:srgbClr val="000000"/>
            </a:solidFill>
            <a:miter/>
          </a:ln>
        </p:spPr>
        <p:txBody>
          <a:bodyPr lIns="45718" tIns="45718" rIns="45718" bIns="45718"/>
          <a:lstStyle/>
          <a:p>
            <a:endParaRPr/>
          </a:p>
        </p:txBody>
      </p:sp>
      <p:sp>
        <p:nvSpPr>
          <p:cNvPr id="3" name="Submission"/>
          <p:cNvSpPr txBox="1"/>
          <p:nvPr/>
        </p:nvSpPr>
        <p:spPr>
          <a:xfrm>
            <a:off x="684212" y="6475412"/>
            <a:ext cx="724099" cy="184027"/>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mj-lt"/>
                <a:ea typeface="+mj-ea"/>
                <a:cs typeface="+mj-cs"/>
                <a:sym typeface="Times New Roman"/>
              </a:defRPr>
            </a:lvl1pPr>
          </a:lstStyle>
          <a:p>
            <a:r>
              <a:t>Submission</a:t>
            </a:r>
          </a:p>
        </p:txBody>
      </p:sp>
      <p:sp>
        <p:nvSpPr>
          <p:cNvPr id="4" name="Line"/>
          <p:cNvSpPr/>
          <p:nvPr/>
        </p:nvSpPr>
        <p:spPr>
          <a:xfrm>
            <a:off x="685797" y="6476998"/>
            <a:ext cx="7848605" cy="1590"/>
          </a:xfrm>
          <a:prstGeom prst="line">
            <a:avLst/>
          </a:prstGeom>
          <a:ln w="12600">
            <a:solidFill>
              <a:srgbClr val="000000"/>
            </a:solidFill>
            <a:miter/>
          </a:ln>
        </p:spPr>
        <p:txBody>
          <a:bodyPr lIns="45718" tIns="45718" rIns="45718" bIns="45718"/>
          <a:lstStyle/>
          <a:p>
            <a:endParaRPr/>
          </a:p>
        </p:txBody>
      </p:sp>
      <p:sp>
        <p:nvSpPr>
          <p:cNvPr id="5" name="doc.: IEEE 802.11-17/xxxxr0"/>
          <p:cNvSpPr txBox="1"/>
          <p:nvPr/>
        </p:nvSpPr>
        <p:spPr>
          <a:xfrm>
            <a:off x="4992161" y="353219"/>
            <a:ext cx="3500464" cy="27699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0" tIns="0" rIns="0" bIns="0" anchor="b">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atin typeface="+mj-lt"/>
                <a:ea typeface="+mj-ea"/>
                <a:cs typeface="+mj-cs"/>
                <a:sym typeface="Times New Roman"/>
              </a:defRPr>
            </a:lvl1pPr>
          </a:lstStyle>
          <a:p>
            <a:r>
              <a:rPr dirty="0"/>
              <a:t>doc.: IEEE </a:t>
            </a:r>
            <a:r>
              <a:rPr dirty="0" smtClean="0"/>
              <a:t>802.1</a:t>
            </a:r>
            <a:r>
              <a:rPr lang="en-US" dirty="0" smtClean="0"/>
              <a:t>1</a:t>
            </a:r>
            <a:r>
              <a:rPr dirty="0" smtClean="0"/>
              <a:t>-17/</a:t>
            </a:r>
            <a:r>
              <a:rPr lang="en-US" dirty="0" smtClean="0"/>
              <a:t>1466</a:t>
            </a:r>
            <a:r>
              <a:rPr dirty="0" smtClean="0"/>
              <a:t>r0</a:t>
            </a:r>
            <a:r>
              <a:rPr lang="en-US" dirty="0" smtClean="0"/>
              <a:t>1</a:t>
            </a:r>
            <a:endParaRPr dirty="0"/>
          </a:p>
        </p:txBody>
      </p:sp>
      <p:sp>
        <p:nvSpPr>
          <p:cNvPr id="6" name="March 2017"/>
          <p:cNvSpPr txBox="1"/>
          <p:nvPr/>
        </p:nvSpPr>
        <p:spPr>
          <a:xfrm>
            <a:off x="696910" y="349437"/>
            <a:ext cx="2303455" cy="25698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0" tIns="0" rIns="0" bIns="0" anchor="b">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atin typeface="+mj-lt"/>
                <a:ea typeface="+mj-ea"/>
                <a:cs typeface="+mj-cs"/>
                <a:sym typeface="Times New Roman"/>
              </a:defRPr>
            </a:lvl1pPr>
          </a:lstStyle>
          <a:p>
            <a:r>
              <a:t>September 2017</a:t>
            </a:r>
          </a:p>
        </p:txBody>
      </p:sp>
      <p:sp>
        <p:nvSpPr>
          <p:cNvPr id="7" name="Submission"/>
          <p:cNvSpPr txBox="1"/>
          <p:nvPr/>
        </p:nvSpPr>
        <p:spPr>
          <a:xfrm>
            <a:off x="6807220" y="6504244"/>
            <a:ext cx="1767766" cy="184027"/>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mj-lt"/>
                <a:ea typeface="+mj-ea"/>
                <a:cs typeface="+mj-cs"/>
                <a:sym typeface="Times New Roman"/>
              </a:defRPr>
            </a:lvl1pPr>
          </a:lstStyle>
          <a:p>
            <a:r>
              <a:rPr dirty="0" smtClean="0"/>
              <a:t>Mark</a:t>
            </a:r>
            <a:r>
              <a:rPr lang="en-US" dirty="0" smtClean="0"/>
              <a:t>s</a:t>
            </a:r>
            <a:endParaRPr dirty="0"/>
          </a:p>
        </p:txBody>
      </p:sp>
      <p:sp>
        <p:nvSpPr>
          <p:cNvPr id="8" name="Title Text"/>
          <p:cNvSpPr txBox="1">
            <a:spLocks noGrp="1"/>
          </p:cNvSpPr>
          <p:nvPr>
            <p:ph type="title"/>
          </p:nvPr>
        </p:nvSpPr>
        <p:spPr>
          <a:xfrm>
            <a:off x="722312" y="4406900"/>
            <a:ext cx="7772401" cy="136207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46079" tIns="46079" rIns="46079" bIns="46079">
            <a:normAutofit/>
          </a:bodyPr>
          <a:lstStyle/>
          <a:p>
            <a:r>
              <a:t>Title Text</a:t>
            </a:r>
          </a:p>
        </p:txBody>
      </p:sp>
      <p:sp>
        <p:nvSpPr>
          <p:cNvPr id="9" name="Body Level One…"/>
          <p:cNvSpPr txBox="1">
            <a:spLocks noGrp="1"/>
          </p:cNvSpPr>
          <p:nvPr>
            <p:ph type="body" idx="1"/>
          </p:nvPr>
        </p:nvSpPr>
        <p:spPr>
          <a:xfrm>
            <a:off x="722312" y="2906713"/>
            <a:ext cx="7772401" cy="1500194"/>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46079" tIns="46079" rIns="46079" bIns="46079" anchor="b">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4526756" y="6475412"/>
            <a:ext cx="165101" cy="184027"/>
          </a:xfrm>
          <a:prstGeom prst="rect">
            <a:avLst/>
          </a:prstGeom>
          <a:ln w="12700">
            <a:miter lim="400000"/>
          </a:ln>
        </p:spPr>
        <p:txBody>
          <a:bodyPr wrap="none" lIns="0" tIns="0" rIns="0" bIns="0">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mj-lt"/>
                <a:ea typeface="+mj-ea"/>
                <a:cs typeface="+mj-cs"/>
                <a:sym typeface="Times New Roman"/>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1pPr>
      <a:lvl2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2pPr>
      <a:lvl3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3pPr>
      <a:lvl4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4pPr>
      <a:lvl5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5pPr>
      <a:lvl6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6pPr>
      <a:lvl7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7pPr>
      <a:lvl8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8pPr>
      <a:lvl9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9pPr>
    </p:titleStyle>
    <p:bodyStyle>
      <a:lvl1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1pPr>
      <a:lvl2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p:bodyStyle>
    <p:otherStyle>
      <a:lvl1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1pPr>
      <a:lvl2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2pPr>
      <a:lvl3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3pPr>
      <a:lvl4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4pPr>
      <a:lvl5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5pPr>
      <a:lvl6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6pPr>
      <a:lvl7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7pPr>
      <a:lvl8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8pPr>
      <a:lvl9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ndards.ieee.org/develop/regauth/tu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ndards.ieee.org/develop/regauth/tut/eui.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df"/><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df"/><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ieee802.org/1/pages/lasg.html" TargetMode="External"/><Relationship Id="rId4" Type="http://schemas.openxmlformats.org/officeDocument/2006/relationships/hyperlink" Target="https://development.standards.ieee.org/P974300033/par" TargetMode="External"/><Relationship Id="rId1" Type="http://schemas.openxmlformats.org/officeDocument/2006/relationships/slideLayout" Target="../slideLayouts/slideLayout2.xml"/><Relationship Id="rId2" Type="http://schemas.openxmlformats.org/officeDocument/2006/relationships/hyperlink" Target="http://ieee802.org/Tutorials.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a:t>
            </a:fld>
            <a:endParaRPr/>
          </a:p>
        </p:txBody>
      </p:sp>
      <p:sp>
        <p:nvSpPr>
          <p:cNvPr id="90" name="Multiple AP Coordinated Synchronous  Extended Service Set (MACSESS): It's About Time"/>
          <p:cNvSpPr txBox="1">
            <a:spLocks noGrp="1"/>
          </p:cNvSpPr>
          <p:nvPr>
            <p:ph type="title"/>
          </p:nvPr>
        </p:nvSpPr>
        <p:spPr>
          <a:xfrm>
            <a:off x="685800" y="1066800"/>
            <a:ext cx="7772400" cy="1905000"/>
          </a:xfrm>
          <a:prstGeom prst="rect">
            <a:avLst/>
          </a:prstGeom>
        </p:spPr>
        <p:txBody>
          <a:bodyPr/>
          <a:lstStyle/>
          <a:p>
            <a:pPr defTabSz="444768">
              <a:tabLst>
                <a:tab pos="901700" algn="l"/>
                <a:tab pos="1803400" algn="l"/>
                <a:tab pos="2705100" algn="l"/>
                <a:tab pos="3619500" algn="l"/>
                <a:tab pos="4521200" algn="l"/>
                <a:tab pos="5422900" algn="l"/>
                <a:tab pos="6324600" algn="l"/>
                <a:tab pos="7239000" algn="l"/>
                <a:tab pos="8140700" algn="l"/>
                <a:tab pos="9042400" algn="l"/>
                <a:tab pos="9956800" algn="l"/>
              </a:tabLst>
              <a:defRPr sz="3100"/>
            </a:pPr>
            <a:r>
              <a:rPr dirty="0"/>
              <a:t> </a:t>
            </a:r>
            <a:r>
              <a:rPr lang="en-US" dirty="0"/>
              <a:t>Local MAC Addresses </a:t>
            </a:r>
            <a:r>
              <a:rPr lang="en-US" dirty="0" smtClean="0"/>
              <a:t/>
            </a:r>
            <a:br>
              <a:rPr lang="en-US" dirty="0" smtClean="0"/>
            </a:br>
            <a:r>
              <a:rPr lang="en-US" dirty="0" smtClean="0"/>
              <a:t>in </a:t>
            </a:r>
            <a:r>
              <a:rPr lang="en-US" dirty="0"/>
              <a:t>the Overview and Architecture </a:t>
            </a:r>
            <a:r>
              <a:rPr lang="en-US" dirty="0" smtClean="0"/>
              <a:t/>
            </a:r>
            <a:br>
              <a:rPr lang="en-US" dirty="0" smtClean="0"/>
            </a:br>
            <a:r>
              <a:rPr lang="en-US" dirty="0" smtClean="0"/>
              <a:t>based </a:t>
            </a:r>
            <a:r>
              <a:rPr lang="en-US" dirty="0"/>
              <a:t>on IEEE </a:t>
            </a:r>
            <a:r>
              <a:rPr lang="en-US" dirty="0" err="1"/>
              <a:t>Std</a:t>
            </a:r>
            <a:r>
              <a:rPr lang="en-US" dirty="0"/>
              <a:t> 802c</a:t>
            </a:r>
            <a:endParaRPr dirty="0"/>
          </a:p>
        </p:txBody>
      </p:sp>
      <p:sp>
        <p:nvSpPr>
          <p:cNvPr id="91" name="Date: 2017-03-14"/>
          <p:cNvSpPr txBox="1">
            <a:spLocks noGrp="1"/>
          </p:cNvSpPr>
          <p:nvPr>
            <p:ph type="body" sz="quarter" idx="1"/>
          </p:nvPr>
        </p:nvSpPr>
        <p:spPr>
          <a:xfrm>
            <a:off x="685800" y="3046409"/>
            <a:ext cx="7772400" cy="396882"/>
          </a:xfrm>
          <a:prstGeom prst="rect">
            <a:avLst/>
          </a:prstGeom>
        </p:spPr>
        <p:txBody>
          <a:bodyPr/>
          <a:lstStyle>
            <a:lvl1pPr marL="342900" indent="-342900" algn="ctr">
              <a:lnSpc>
                <a:spcPct val="90000"/>
              </a:lnSpc>
              <a:spcBef>
                <a:spcPts val="500"/>
              </a:spcBef>
              <a:buSzTx/>
              <a:buNone/>
              <a:tabLst>
                <a:tab pos="901700" algn="l"/>
                <a:tab pos="1816100" algn="l"/>
                <a:tab pos="2730500" algn="l"/>
                <a:tab pos="3644900" algn="l"/>
                <a:tab pos="4559300" algn="l"/>
                <a:tab pos="5473700" algn="l"/>
                <a:tab pos="6388100" algn="l"/>
                <a:tab pos="7302500" algn="l"/>
                <a:tab pos="8216900" algn="l"/>
                <a:tab pos="9131300" algn="l"/>
                <a:tab pos="10045700" algn="l"/>
              </a:tabLst>
              <a:defRPr sz="2000"/>
            </a:lvl1pPr>
          </a:lstStyle>
          <a:p>
            <a:r>
              <a:rPr dirty="0"/>
              <a:t>Date: 2017-09-</a:t>
            </a:r>
            <a:r>
              <a:rPr dirty="0" smtClean="0"/>
              <a:t>1</a:t>
            </a:r>
            <a:r>
              <a:rPr lang="en-US" dirty="0" smtClean="0"/>
              <a:t>3</a:t>
            </a:r>
            <a:endParaRPr dirty="0"/>
          </a:p>
        </p:txBody>
      </p:sp>
      <p:sp>
        <p:nvSpPr>
          <p:cNvPr id="92" name="Authors:"/>
          <p:cNvSpPr txBox="1"/>
          <p:nvPr/>
        </p:nvSpPr>
        <p:spPr>
          <a:xfrm>
            <a:off x="533400" y="3484562"/>
            <a:ext cx="1447800" cy="37346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46079" tIns="46079" rIns="46079" bIns="46079">
            <a:spAutoFit/>
          </a:bodyPr>
          <a:lstStyle>
            <a:lvl1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mj-lt"/>
                <a:ea typeface="+mj-ea"/>
                <a:cs typeface="+mj-cs"/>
                <a:sym typeface="Times New Roman"/>
              </a:defRPr>
            </a:lvl1pPr>
          </a:lstStyle>
          <a:p>
            <a:r>
              <a:t>Authors:</a:t>
            </a:r>
          </a:p>
        </p:txBody>
      </p:sp>
      <p:graphicFrame>
        <p:nvGraphicFramePr>
          <p:cNvPr id="93" name="Table"/>
          <p:cNvGraphicFramePr/>
          <p:nvPr/>
        </p:nvGraphicFramePr>
        <p:xfrm>
          <a:off x="733933" y="3921125"/>
          <a:ext cx="7572756" cy="1972636"/>
        </p:xfrm>
        <a:graphic>
          <a:graphicData uri="http://schemas.openxmlformats.org/drawingml/2006/table">
            <a:tbl>
              <a:tblPr firstRow="1" bandRow="1">
                <a:tableStyleId>{4C3C2611-4C71-4FC5-86AE-919BDF0F9419}</a:tableStyleId>
              </a:tblPr>
              <a:tblGrid>
                <a:gridCol w="1547009"/>
                <a:gridCol w="1075662"/>
                <a:gridCol w="2101849"/>
                <a:gridCol w="1016841"/>
                <a:gridCol w="1831395"/>
              </a:tblGrid>
              <a:tr h="493159">
                <a:tc>
                  <a:txBody>
                    <a:bodyPr/>
                    <a:lstStyle/>
                    <a:p>
                      <a:pPr algn="l">
                        <a:defRPr sz="1800" b="0">
                          <a:solidFill>
                            <a:srgbClr val="000000"/>
                          </a:solidFill>
                        </a:defRPr>
                      </a:pPr>
                      <a:r>
                        <a:rPr sz="1200" b="1"/>
                        <a:t>Name</a:t>
                      </a:r>
                    </a:p>
                  </a:txBody>
                  <a:tcPr marL="0" marR="0" marT="0" marB="0" anchor="ctr" horzOverflow="overflow">
                    <a:lnL w="254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Address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Phone</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email</a:t>
                      </a:r>
                    </a:p>
                  </a:txBody>
                  <a:tcPr marL="0" marR="0" marT="0" marB="0" anchor="ctr" horzOverflow="overflow">
                    <a:lnL w="12700">
                      <a:solidFill>
                        <a:srgbClr val="535353"/>
                      </a:solidFill>
                    </a:lnL>
                    <a:lnR w="25400">
                      <a:solidFill>
                        <a:srgbClr val="535353"/>
                      </a:solidFill>
                    </a:lnR>
                    <a:lnT w="25400">
                      <a:solidFill>
                        <a:srgbClr val="535353"/>
                      </a:solidFill>
                    </a:lnT>
                    <a:lnB w="25400">
                      <a:solidFill>
                        <a:srgbClr val="535353"/>
                      </a:solidFill>
                    </a:lnB>
                    <a:noFill/>
                  </a:tcPr>
                </a:tc>
              </a:tr>
              <a:tr h="493159">
                <a:tc>
                  <a:txBody>
                    <a:bodyPr/>
                    <a:lstStyle/>
                    <a:p>
                      <a:pPr algn="l">
                        <a:defRPr sz="1800"/>
                      </a:pPr>
                      <a:r>
                        <a:rPr sz="1200"/>
                        <a:t>Roger Marks</a:t>
                      </a:r>
                    </a:p>
                  </a:txBody>
                  <a:tcPr marL="0" marR="0" marT="0" marB="0" anchor="ctr" horzOverflow="overflow">
                    <a:lnL w="254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EthAirNet Associates</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Denver, CO, USA</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1-802-capable</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roger@ethair.net</a:t>
                      </a:r>
                    </a:p>
                  </a:txBody>
                  <a:tcPr marL="0" marR="0" marT="0" marB="0" anchor="ctr" horzOverflow="overflow">
                    <a:lnL w="12700">
                      <a:solidFill>
                        <a:srgbClr val="535353"/>
                      </a:solidFill>
                    </a:lnL>
                    <a:lnR w="25400">
                      <a:solidFill>
                        <a:srgbClr val="535353"/>
                      </a:solidFill>
                    </a:lnR>
                    <a:lnT w="25400">
                      <a:solidFill>
                        <a:srgbClr val="535353"/>
                      </a:solidFill>
                    </a:lnT>
                    <a:lnB w="12700">
                      <a:solidFill>
                        <a:srgbClr val="535353"/>
                      </a:solidFill>
                    </a:lnB>
                    <a:noFill/>
                  </a:tcPr>
                </a:tc>
              </a:tr>
              <a:tr h="493159">
                <a:tc>
                  <a:txBody>
                    <a:bodyPr/>
                    <a:lstStyle/>
                    <a:p>
                      <a:pPr algn="l"/>
                      <a:endParaRPr/>
                    </a:p>
                  </a:txBody>
                  <a:tcPr marL="0"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25400">
                      <a:solidFill>
                        <a:srgbClr val="535353"/>
                      </a:solidFill>
                    </a:lnR>
                    <a:lnT w="12700">
                      <a:solidFill>
                        <a:srgbClr val="535353"/>
                      </a:solidFill>
                    </a:lnT>
                    <a:lnB w="12700">
                      <a:solidFill>
                        <a:srgbClr val="535353"/>
                      </a:solidFill>
                    </a:lnB>
                    <a:noFill/>
                  </a:tcPr>
                </a:tc>
              </a:tr>
              <a:tr h="493159">
                <a:tc>
                  <a:txBody>
                    <a:bodyPr/>
                    <a:lstStyle/>
                    <a:p>
                      <a:pPr algn="l"/>
                      <a:endParaRPr/>
                    </a:p>
                  </a:txBody>
                  <a:tcPr marL="0" marR="0" marT="0" marB="0" anchor="ctr" horzOverflow="overflow">
                    <a:lnL w="254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25400">
                      <a:solidFill>
                        <a:srgbClr val="535353"/>
                      </a:solidFill>
                    </a:lnR>
                    <a:lnT w="12700">
                      <a:solidFill>
                        <a:srgbClr val="535353"/>
                      </a:solidFill>
                    </a:lnT>
                    <a:lnB w="25400">
                      <a:solidFill>
                        <a:srgbClr val="535353"/>
                      </a:solidFill>
                    </a:lnB>
                    <a:noFill/>
                  </a:tcPr>
                </a:tc>
              </a:tr>
            </a:tbl>
          </a:graphicData>
        </a:graphic>
      </p:graphicFrame>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 name="ESS (per 802.11-2016) vs. MACSESS"/>
          <p:cNvSpPr txBox="1">
            <a:spLocks noGrp="1"/>
          </p:cNvSpPr>
          <p:nvPr>
            <p:ph type="title"/>
          </p:nvPr>
        </p:nvSpPr>
        <p:spPr>
          <a:xfrm>
            <a:off x="152400" y="685801"/>
            <a:ext cx="8839200" cy="609606"/>
          </a:xfrm>
          <a:prstGeom prst="rect">
            <a:avLst/>
          </a:prstGeom>
        </p:spPr>
        <p:txBody>
          <a:bodyPr/>
          <a:lstStyle/>
          <a:p>
            <a:r>
              <a:t>SLAP Quadrants</a:t>
            </a:r>
          </a:p>
        </p:txBody>
      </p:sp>
      <p:sp>
        <p:nvSpPr>
          <p:cNvPr id="127"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10</a:t>
            </a:fld>
            <a:endParaRPr/>
          </a:p>
        </p:txBody>
      </p:sp>
      <p:graphicFrame>
        <p:nvGraphicFramePr>
          <p:cNvPr id="128" name="Table 9-258aa—TBTT Information Field Type"/>
          <p:cNvGraphicFramePr/>
          <p:nvPr/>
        </p:nvGraphicFramePr>
        <p:xfrm>
          <a:off x="762146" y="1639776"/>
          <a:ext cx="7619704" cy="2533650"/>
        </p:xfrm>
        <a:graphic>
          <a:graphicData uri="http://schemas.openxmlformats.org/drawingml/2006/table">
            <a:tbl>
              <a:tblPr>
                <a:tableStyleId>{4C3C2611-4C71-4FC5-86AE-919BDF0F9419}</a:tableStyleId>
              </a:tblPr>
              <a:tblGrid>
                <a:gridCol w="895553"/>
                <a:gridCol w="748336"/>
                <a:gridCol w="748336"/>
                <a:gridCol w="748336"/>
                <a:gridCol w="937843"/>
                <a:gridCol w="1675896"/>
                <a:gridCol w="1865404"/>
              </a:tblGrid>
              <a:tr h="990600">
                <a:tc>
                  <a:txBody>
                    <a:bodyPr/>
                    <a:lstStyle/>
                    <a:p>
                      <a:pPr defTabSz="457200">
                        <a:tabLst/>
                        <a:defRPr sz="1800"/>
                      </a:pPr>
                      <a:r>
                        <a:rPr sz="1400" b="1">
                          <a:latin typeface="+mn-lt"/>
                          <a:ea typeface="+mn-ea"/>
                          <a:cs typeface="+mn-cs"/>
                          <a:sym typeface="Helvetica"/>
                        </a:rPr>
                        <a:t>SLAP quadrant</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Y bit</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Z bit</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ZYXM</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second hex digit</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SLAP local identifier type</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SLAP local identifier</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336550">
                <a:tc>
                  <a:txBody>
                    <a:bodyPr/>
                    <a:lstStyle/>
                    <a:p>
                      <a:pPr defTabSz="457200">
                        <a:tabLst/>
                        <a:defRPr sz="1800"/>
                      </a:pPr>
                      <a:r>
                        <a:rPr sz="1400">
                          <a:latin typeface="+mn-lt"/>
                          <a:ea typeface="+mn-ea"/>
                          <a:cs typeface="+mn-cs"/>
                          <a:sym typeface="Helvetica"/>
                        </a:rPr>
                        <a:t>01</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1010</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Extended Local</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ELI</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noFill/>
                  </a:tcPr>
                </a:tc>
              </a:tr>
              <a:tr h="330200">
                <a:tc>
                  <a:txBody>
                    <a:bodyPr/>
                    <a:lstStyle/>
                    <a:p>
                      <a:pPr defTabSz="457200">
                        <a:tabLst/>
                        <a:defRPr sz="1800"/>
                      </a:pPr>
                      <a:r>
                        <a:rPr sz="1400">
                          <a:latin typeface="+mn-lt"/>
                          <a:ea typeface="+mn-ea"/>
                          <a:cs typeface="+mn-cs"/>
                          <a:sym typeface="Helvetica"/>
                        </a:rPr>
                        <a:t>11</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1110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Standard Assigned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SAI</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546100">
                <a:tc>
                  <a:txBody>
                    <a:bodyPr/>
                    <a:lstStyle/>
                    <a:p>
                      <a:pPr defTabSz="457200">
                        <a:tabLst/>
                        <a:defRPr sz="1800"/>
                      </a:pPr>
                      <a:r>
                        <a:rPr sz="1400">
                          <a:latin typeface="+mn-lt"/>
                          <a:ea typeface="+mn-ea"/>
                          <a:cs typeface="+mn-cs"/>
                          <a:sym typeface="Helvetica"/>
                        </a:rPr>
                        <a:t>00</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0010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Administratively Assigned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AAI</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30200">
                <a:tc>
                  <a:txBody>
                    <a:bodyPr/>
                    <a:lstStyle/>
                    <a:p>
                      <a:pPr defTabSz="457200">
                        <a:tabLst/>
                        <a:defRPr sz="1800"/>
                      </a:pPr>
                      <a:r>
                        <a:rPr sz="1400">
                          <a:latin typeface="+mn-lt"/>
                          <a:ea typeface="+mn-ea"/>
                          <a:cs typeface="+mn-cs"/>
                          <a:sym typeface="Helvetica"/>
                        </a:rPr>
                        <a:t>10</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0110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6</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i="1">
                          <a:latin typeface="+mn-lt"/>
                          <a:ea typeface="+mn-ea"/>
                          <a:cs typeface="+mn-cs"/>
                          <a:sym typeface="Helvetica"/>
                        </a:rPr>
                        <a:t>Reserved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i="1">
                          <a:latin typeface="+mn-lt"/>
                          <a:ea typeface="+mn-ea"/>
                          <a:cs typeface="+mn-cs"/>
                          <a:sym typeface="Helvetica"/>
                        </a:rPr>
                        <a:t>Reserved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graphicFrame>
        <p:nvGraphicFramePr>
          <p:cNvPr id="129" name="Table 7"/>
          <p:cNvGraphicFramePr/>
          <p:nvPr/>
        </p:nvGraphicFramePr>
        <p:xfrm>
          <a:off x="1497804" y="5158370"/>
          <a:ext cx="6096000" cy="1188720"/>
        </p:xfrm>
        <a:graphic>
          <a:graphicData uri="http://schemas.openxmlformats.org/drawingml/2006/table">
            <a:tbl>
              <a:tblPr>
                <a:tableStyleId>{4C3C2611-4C71-4FC5-86AE-919BDF0F9419}</a:tableStyleId>
              </a:tblPr>
              <a:tblGrid>
                <a:gridCol w="2032000"/>
                <a:gridCol w="2032000"/>
                <a:gridCol w="2032000"/>
              </a:tblGrid>
              <a:tr h="370840">
                <a:tc>
                  <a:txBody>
                    <a:bodyPr/>
                    <a:lstStyle/>
                    <a:p>
                      <a:pPr>
                        <a:defRPr sz="2000">
                          <a:latin typeface="+mn-lt"/>
                          <a:ea typeface="+mn-ea"/>
                          <a:cs typeface="+mn-cs"/>
                          <a:sym typeface="Helvetica"/>
                        </a:defRPr>
                      </a:pPr>
                      <a:endParaRPr/>
                    </a:p>
                  </a:txBody>
                  <a:tcPr marL="45720" marR="45720" horzOverflow="overflow">
                    <a:lnL w="12700">
                      <a:solidFill>
                        <a:srgbClr val="000000"/>
                      </a:solidFill>
                      <a:miter lim="400000"/>
                    </a:lnL>
                    <a:lnR w="12700">
                      <a:solidFill>
                        <a:srgbClr val="000000"/>
                      </a:solidFill>
                    </a:lnR>
                    <a:lnT w="12700">
                      <a:solidFill>
                        <a:srgbClr val="000000"/>
                      </a:solidFill>
                      <a:miter lim="400000"/>
                    </a:lnT>
                    <a:lnB w="12700">
                      <a:solidFill>
                        <a:srgbClr val="000000"/>
                      </a:solidFill>
                    </a:lnB>
                    <a:noFill/>
                  </a:tcPr>
                </a:tc>
                <a:tc>
                  <a:txBody>
                    <a:bodyPr/>
                    <a:lstStyle/>
                    <a:p>
                      <a:pPr>
                        <a:defRPr sz="1800"/>
                      </a:pPr>
                      <a:r>
                        <a:rPr sz="2000">
                          <a:latin typeface="+mn-lt"/>
                          <a:ea typeface="+mn-ea"/>
                          <a:cs typeface="+mn-cs"/>
                          <a:sym typeface="Helvetica"/>
                        </a:rPr>
                        <a:t>Y = 0</a:t>
                      </a:r>
                    </a:p>
                  </a:txBody>
                  <a:tcPr marL="45720" marR="45720" horzOverflow="overflow">
                    <a:lnL w="12700">
                      <a:solidFill>
                        <a:srgbClr val="000000"/>
                      </a:solidFill>
                    </a:lnL>
                    <a:lnR w="12700">
                      <a:solidFill>
                        <a:srgbClr val="000000"/>
                      </a:solidFill>
                    </a:lnR>
                    <a:lnT w="12700">
                      <a:solidFill>
                        <a:srgbClr val="000000"/>
                      </a:solidFill>
                      <a:miter lim="400000"/>
                    </a:lnT>
                    <a:lnB w="28575">
                      <a:solidFill>
                        <a:srgbClr val="000000"/>
                      </a:solidFill>
                    </a:lnB>
                    <a:noFill/>
                  </a:tcPr>
                </a:tc>
                <a:tc>
                  <a:txBody>
                    <a:bodyPr/>
                    <a:lstStyle/>
                    <a:p>
                      <a:pPr>
                        <a:defRPr sz="1800"/>
                      </a:pPr>
                      <a:r>
                        <a:rPr sz="2000">
                          <a:latin typeface="+mn-lt"/>
                          <a:ea typeface="+mn-ea"/>
                          <a:cs typeface="+mn-cs"/>
                          <a:sym typeface="Helvetica"/>
                        </a:rPr>
                        <a:t> Y = 1</a:t>
                      </a:r>
                    </a:p>
                  </a:txBody>
                  <a:tcPr marL="45720" marR="45720" horzOverflow="overflow">
                    <a:lnL w="12700">
                      <a:solidFill>
                        <a:srgbClr val="000000"/>
                      </a:solidFill>
                    </a:lnL>
                    <a:lnR w="12700">
                      <a:solidFill>
                        <a:srgbClr val="000000"/>
                      </a:solidFill>
                      <a:miter lim="400000"/>
                    </a:lnR>
                    <a:lnT w="12700">
                      <a:solidFill>
                        <a:srgbClr val="000000"/>
                      </a:solidFill>
                      <a:miter lim="400000"/>
                    </a:lnT>
                    <a:lnB w="28575">
                      <a:solidFill>
                        <a:srgbClr val="000000"/>
                      </a:solidFill>
                    </a:lnB>
                    <a:noFill/>
                  </a:tcPr>
                </a:tc>
              </a:tr>
              <a:tr h="370840">
                <a:tc>
                  <a:txBody>
                    <a:bodyPr/>
                    <a:lstStyle/>
                    <a:p>
                      <a:pPr>
                        <a:defRPr sz="1800"/>
                      </a:pPr>
                      <a:r>
                        <a:rPr sz="2000">
                          <a:latin typeface="+mn-lt"/>
                          <a:ea typeface="+mn-ea"/>
                          <a:cs typeface="+mn-cs"/>
                          <a:sym typeface="Helvetica"/>
                        </a:rPr>
                        <a:t>Z = 0</a:t>
                      </a:r>
                    </a:p>
                  </a:txBody>
                  <a:tcPr marL="45720" marR="45720" horzOverflow="overflow">
                    <a:lnL w="12700">
                      <a:solidFill>
                        <a:srgbClr val="000000"/>
                      </a:solidFill>
                      <a:miter lim="400000"/>
                    </a:lnL>
                    <a:lnR w="28575">
                      <a:solidFill>
                        <a:srgbClr val="000000"/>
                      </a:solidFill>
                    </a:lnR>
                    <a:lnT w="12700">
                      <a:solidFill>
                        <a:srgbClr val="000000"/>
                      </a:solidFill>
                    </a:lnT>
                    <a:lnB w="12700">
                      <a:solidFill>
                        <a:srgbClr val="000000"/>
                      </a:solidFill>
                    </a:lnB>
                    <a:noFill/>
                  </a:tcPr>
                </a:tc>
                <a:tc>
                  <a:txBody>
                    <a:bodyPr/>
                    <a:lstStyle/>
                    <a:p>
                      <a:pPr>
                        <a:defRPr sz="1800"/>
                      </a:pPr>
                      <a:r>
                        <a:rPr sz="2000">
                          <a:latin typeface="+mn-lt"/>
                          <a:ea typeface="+mn-ea"/>
                          <a:cs typeface="+mn-cs"/>
                          <a:sym typeface="Helvetica"/>
                        </a:rPr>
                        <a:t>AAI</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chemeClr val="accent5">
                        <a:lumOff val="5588"/>
                      </a:schemeClr>
                    </a:solidFill>
                  </a:tcPr>
                </a:tc>
                <a:tc>
                  <a:txBody>
                    <a:bodyPr/>
                    <a:lstStyle/>
                    <a:p>
                      <a:pPr>
                        <a:defRPr sz="1800"/>
                      </a:pPr>
                      <a:r>
                        <a:rPr sz="2000" i="1">
                          <a:latin typeface="+mn-lt"/>
                          <a:ea typeface="+mn-ea"/>
                          <a:cs typeface="+mn-cs"/>
                          <a:sym typeface="Helvetica"/>
                        </a:rPr>
                        <a:t>Reserved</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chemeClr val="accent5">
                        <a:lumOff val="5588"/>
                      </a:schemeClr>
                    </a:solidFill>
                  </a:tcPr>
                </a:tc>
              </a:tr>
              <a:tr h="370840">
                <a:tc>
                  <a:txBody>
                    <a:bodyPr/>
                    <a:lstStyle/>
                    <a:p>
                      <a:pPr>
                        <a:defRPr sz="1800"/>
                      </a:pPr>
                      <a:r>
                        <a:rPr sz="2000">
                          <a:latin typeface="+mn-lt"/>
                          <a:ea typeface="+mn-ea"/>
                          <a:cs typeface="+mn-cs"/>
                          <a:sym typeface="Helvetica"/>
                        </a:rPr>
                        <a:t>Z = 1</a:t>
                      </a:r>
                    </a:p>
                  </a:txBody>
                  <a:tcPr marL="45720" marR="45720" horzOverflow="overflow">
                    <a:lnL w="12700">
                      <a:solidFill>
                        <a:srgbClr val="000000"/>
                      </a:solidFill>
                      <a:miter lim="400000"/>
                    </a:lnL>
                    <a:lnR w="28575">
                      <a:solidFill>
                        <a:srgbClr val="000000"/>
                      </a:solidFill>
                    </a:lnR>
                    <a:lnT w="12700">
                      <a:solidFill>
                        <a:srgbClr val="000000"/>
                      </a:solidFill>
                    </a:lnT>
                    <a:lnB w="12700">
                      <a:solidFill>
                        <a:srgbClr val="000000"/>
                      </a:solidFill>
                      <a:miter lim="400000"/>
                    </a:lnB>
                    <a:noFill/>
                  </a:tcPr>
                </a:tc>
                <a:tc>
                  <a:txBody>
                    <a:bodyPr/>
                    <a:lstStyle/>
                    <a:p>
                      <a:pPr>
                        <a:defRPr sz="1800"/>
                      </a:pPr>
                      <a:r>
                        <a:rPr sz="2000">
                          <a:latin typeface="+mn-lt"/>
                          <a:ea typeface="+mn-ea"/>
                          <a:cs typeface="+mn-cs"/>
                          <a:sym typeface="Helvetica"/>
                        </a:rPr>
                        <a:t>ELI</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solidFill>
                      <a:schemeClr val="accent5">
                        <a:lumOff val="5588"/>
                      </a:schemeClr>
                    </a:solidFill>
                  </a:tcPr>
                </a:tc>
                <a:tc>
                  <a:txBody>
                    <a:bodyPr/>
                    <a:lstStyle/>
                    <a:p>
                      <a:pPr>
                        <a:defRPr sz="1800"/>
                      </a:pPr>
                      <a:r>
                        <a:rPr sz="2000">
                          <a:latin typeface="+mn-lt"/>
                          <a:ea typeface="+mn-ea"/>
                          <a:cs typeface="+mn-cs"/>
                          <a:sym typeface="Helvetica"/>
                        </a:rPr>
                        <a:t>SAI</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solidFill>
                      <a:schemeClr val="accent5">
                        <a:lumOff val="5588"/>
                      </a:schemeClr>
                    </a:solidFill>
                  </a:tcPr>
                </a:tc>
              </a:tr>
            </a:tbl>
          </a:graphicData>
        </a:graphic>
      </p:graphicFrame>
      <p:sp>
        <p:nvSpPr>
          <p:cNvPr id="130" name="“A” for AAI and “E” for ELI would have been nice, but prior IEEE RA assignments put ELI in the “A” quadrant."/>
          <p:cNvSpPr txBox="1"/>
          <p:nvPr/>
        </p:nvSpPr>
        <p:spPr>
          <a:xfrm>
            <a:off x="491690" y="4253731"/>
            <a:ext cx="8116166" cy="828037"/>
          </a:xfrm>
          <a:prstGeom prst="rect">
            <a:avLst/>
          </a:prstGeom>
          <a:solidFill>
            <a:srgbClr val="D4F0E4"/>
          </a:solidFill>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45718" tIns="45718" rIns="45718" bIns="45718">
            <a:spAutoFit/>
          </a:bodyPr>
          <a:lstStyle>
            <a:lvl1pPr>
              <a:defRPr>
                <a:solidFill>
                  <a:srgbClr val="009051"/>
                </a:solidFill>
              </a:defRPr>
            </a:lvl1pPr>
          </a:lstStyle>
          <a:p>
            <a:r>
              <a:t>“A” for AAI and “E” for ELI would have been nice, but prior IEEE RA assignments put ELI in the “A” quadrant.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 name="Slide Number"/>
          <p:cNvSpPr txBox="1">
            <a:spLocks noGrp="1"/>
          </p:cNvSpPr>
          <p:nvPr>
            <p:ph type="sldNum" sz="quarter" idx="4294967295"/>
          </p:nvPr>
        </p:nvSpPr>
        <p:spPr>
          <a:xfrm>
            <a:off x="4529582" y="6475412"/>
            <a:ext cx="159445"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11</a:t>
            </a:fld>
            <a:endParaRPr/>
          </a:p>
        </p:txBody>
      </p:sp>
      <p:sp>
        <p:nvSpPr>
          <p:cNvPr id="133" name="Abstract"/>
          <p:cNvSpPr txBox="1">
            <a:spLocks noGrp="1"/>
          </p:cNvSpPr>
          <p:nvPr>
            <p:ph type="title"/>
          </p:nvPr>
        </p:nvSpPr>
        <p:spPr>
          <a:xfrm>
            <a:off x="685800" y="520698"/>
            <a:ext cx="7772400" cy="732337"/>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ELI: Extended Local Identifier</a:t>
            </a:r>
          </a:p>
        </p:txBody>
      </p:sp>
      <p:pic>
        <p:nvPicPr>
          <p:cNvPr id="134" name="Picture 6" descr="Picture 6"/>
          <p:cNvPicPr>
            <a:picLocks noChangeAspect="1"/>
          </p:cNvPicPr>
          <p:nvPr/>
        </p:nvPicPr>
        <p:blipFill>
          <a:blip r:embed="rId2">
            <a:extLst/>
          </a:blip>
          <a:stretch>
            <a:fillRect/>
          </a:stretch>
        </p:blipFill>
        <p:spPr>
          <a:xfrm>
            <a:off x="1790700" y="1221925"/>
            <a:ext cx="5562600" cy="3136903"/>
          </a:xfrm>
          <a:prstGeom prst="rect">
            <a:avLst/>
          </a:prstGeom>
          <a:ln w="12700">
            <a:miter lim="400000"/>
          </a:ln>
        </p:spPr>
      </p:pic>
      <p:sp>
        <p:nvSpPr>
          <p:cNvPr id="135" name="Text Placeholder 9"/>
          <p:cNvSpPr txBox="1">
            <a:spLocks noGrp="1"/>
          </p:cNvSpPr>
          <p:nvPr>
            <p:ph type="body" sz="half" idx="1"/>
          </p:nvPr>
        </p:nvSpPr>
        <p:spPr>
          <a:xfrm>
            <a:off x="134704" y="4425022"/>
            <a:ext cx="8874592" cy="1979481"/>
          </a:xfrm>
          <a:prstGeom prst="rect">
            <a:avLst/>
          </a:prstGeom>
        </p:spPr>
        <p:txBody>
          <a:bodyPr/>
          <a:lstStyle/>
          <a:p>
            <a:pPr marL="208024" indent="-208024" defTabSz="408828">
              <a:spcBef>
                <a:spcPts val="500"/>
              </a:spcBef>
              <a:defRPr sz="2100"/>
            </a:pPr>
            <a:r>
              <a:t>like an EUI, but with a Company ID (CID) instead of an OUI</a:t>
            </a:r>
          </a:p>
          <a:p>
            <a:pPr marL="520065" lvl="1" indent="-208024" defTabSz="408828">
              <a:spcBef>
                <a:spcPts val="500"/>
              </a:spcBef>
              <a:defRPr sz="2100"/>
            </a:pPr>
            <a:r>
              <a:t> CID has X = 1 (local space).</a:t>
            </a:r>
          </a:p>
          <a:p>
            <a:pPr marL="208024" indent="-208024" defTabSz="408828">
              <a:spcBef>
                <a:spcPts val="500"/>
              </a:spcBef>
              <a:defRPr sz="2100"/>
            </a:pPr>
            <a:r>
              <a:t>IEEE Registration Authority (RA) assigns CIDs, all in SLAP 01</a:t>
            </a:r>
          </a:p>
          <a:p>
            <a:pPr marL="520065" lvl="1" indent="-208024" defTabSz="408828">
              <a:spcBef>
                <a:spcPts val="500"/>
              </a:spcBef>
              <a:defRPr sz="2100"/>
            </a:pPr>
            <a:r>
              <a:t>CID predates 802c</a:t>
            </a:r>
          </a:p>
          <a:p>
            <a:pPr marL="208024" indent="-208024" defTabSz="408828">
              <a:spcBef>
                <a:spcPts val="500"/>
              </a:spcBef>
              <a:defRPr sz="2100"/>
            </a:pPr>
            <a:r>
              <a:t>802c reserves 4 CIDs for the local administrator</a:t>
            </a:r>
          </a:p>
        </p:txBody>
      </p:sp>
      <p:sp>
        <p:nvSpPr>
          <p:cNvPr id="136" name="Rounded Rectangle"/>
          <p:cNvSpPr/>
          <p:nvPr/>
        </p:nvSpPr>
        <p:spPr>
          <a:xfrm>
            <a:off x="4699000" y="2692654"/>
            <a:ext cx="267858" cy="305034"/>
          </a:xfrm>
          <a:prstGeom prst="roundRect">
            <a:avLst>
              <a:gd name="adj" fmla="val 46328"/>
            </a:avLst>
          </a:prstGeom>
          <a:ln w="25400">
            <a:solidFill>
              <a:schemeClr val="accent1"/>
            </a:solidFill>
          </a:ln>
        </p:spPr>
        <p:txBody>
          <a:bodyPr lIns="45718" tIns="45718" rIns="45718" bIns="45718"/>
          <a:lstStyle/>
          <a:p>
            <a:endParaRPr/>
          </a:p>
        </p:txBody>
      </p:sp>
      <p:sp>
        <p:nvSpPr>
          <p:cNvPr id="137" name="Rounded Rectangle"/>
          <p:cNvSpPr/>
          <p:nvPr/>
        </p:nvSpPr>
        <p:spPr>
          <a:xfrm>
            <a:off x="3539066" y="2722285"/>
            <a:ext cx="827289" cy="296568"/>
          </a:xfrm>
          <a:prstGeom prst="roundRect">
            <a:avLst>
              <a:gd name="adj" fmla="val 41843"/>
            </a:avLst>
          </a:prstGeom>
          <a:ln w="25400">
            <a:solidFill>
              <a:schemeClr val="accent1"/>
            </a:solidFill>
          </a:ln>
        </p:spPr>
        <p:txBody>
          <a:bodyPr lIns="45718" tIns="45718" rIns="45718" bIns="45718"/>
          <a:lstStyle/>
          <a:p>
            <a:endParaRPr/>
          </a:p>
        </p:txBody>
      </p:sp>
      <p:grpSp>
        <p:nvGrpSpPr>
          <p:cNvPr id="140" name="second hex digit = A"/>
          <p:cNvGrpSpPr/>
          <p:nvPr/>
        </p:nvGrpSpPr>
        <p:grpSpPr>
          <a:xfrm>
            <a:off x="5835301" y="2533945"/>
            <a:ext cx="3158699" cy="463744"/>
            <a:chOff x="-2" y="0"/>
            <a:chExt cx="2834717" cy="477040"/>
          </a:xfrm>
        </p:grpSpPr>
        <p:sp>
          <p:nvSpPr>
            <p:cNvPr id="138" name="Rectangle"/>
            <p:cNvSpPr/>
            <p:nvPr/>
          </p:nvSpPr>
          <p:spPr>
            <a:xfrm>
              <a:off x="-2" y="0"/>
              <a:ext cx="2834717" cy="477040"/>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009051"/>
                  </a:solidFill>
                </a:defRPr>
              </a:pPr>
              <a:endParaRPr/>
            </a:p>
          </p:txBody>
        </p:sp>
        <p:sp>
          <p:nvSpPr>
            <p:cNvPr id="139" name="second hex digit = A"/>
            <p:cNvSpPr txBox="1"/>
            <p:nvPr/>
          </p:nvSpPr>
          <p:spPr>
            <a:xfrm>
              <a:off x="-1" y="0"/>
              <a:ext cx="2589039" cy="47489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45718" tIns="45718" rIns="45718" bIns="45718" numCol="1" anchor="t">
              <a:spAutoFit/>
            </a:bodyPr>
            <a:lstStyle>
              <a:lvl1pPr>
                <a:defRPr>
                  <a:solidFill>
                    <a:srgbClr val="009051"/>
                  </a:solidFill>
                </a:defRPr>
              </a:lvl1pPr>
            </a:lstStyle>
            <a:p>
              <a:r>
                <a:rPr dirty="0"/>
                <a:t>second hex digit = A</a:t>
              </a:r>
            </a:p>
          </p:txBody>
        </p:sp>
      </p:grpSp>
      <p:sp>
        <p:nvSpPr>
          <p:cNvPr id="141" name="Rounded Rectangle"/>
          <p:cNvSpPr/>
          <p:nvPr/>
        </p:nvSpPr>
        <p:spPr>
          <a:xfrm>
            <a:off x="2662334" y="2684185"/>
            <a:ext cx="1831020" cy="810289"/>
          </a:xfrm>
          <a:prstGeom prst="roundRect">
            <a:avLst>
              <a:gd name="adj" fmla="val 33896"/>
            </a:avLst>
          </a:prstGeom>
          <a:ln w="25400">
            <a:solidFill>
              <a:srgbClr val="FF2600"/>
            </a:solidFill>
          </a:ln>
        </p:spPr>
        <p:txBody>
          <a:bodyPr lIns="45718" tIns="45718" rIns="45718" bIns="45718"/>
          <a:lstStyle/>
          <a:p>
            <a:endParaRPr/>
          </a:p>
        </p:txBody>
      </p:sp>
      <p:sp>
        <p:nvSpPr>
          <p:cNvPr id="142" name="Rounded Rectangle"/>
          <p:cNvSpPr/>
          <p:nvPr/>
        </p:nvSpPr>
        <p:spPr>
          <a:xfrm>
            <a:off x="5439402" y="2950808"/>
            <a:ext cx="590763" cy="277047"/>
          </a:xfrm>
          <a:prstGeom prst="roundRect">
            <a:avLst>
              <a:gd name="adj" fmla="val 33896"/>
            </a:avLst>
          </a:prstGeom>
          <a:ln w="25400">
            <a:solidFill>
              <a:srgbClr val="FF2600"/>
            </a:solidFill>
          </a:ln>
        </p:spPr>
        <p:txBody>
          <a:bodyPr lIns="45718" tIns="45718" rIns="45718" bIns="45718"/>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12</a:t>
            </a:fld>
            <a:endParaRPr/>
          </a:p>
        </p:txBody>
      </p:sp>
      <p:sp>
        <p:nvSpPr>
          <p:cNvPr id="145"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AAI: Administratively Assigned Identifier</a:t>
            </a:r>
          </a:p>
        </p:txBody>
      </p:sp>
      <p:sp>
        <p:nvSpPr>
          <p:cNvPr id="146" name="Text Placeholder 9"/>
          <p:cNvSpPr txBox="1">
            <a:spLocks noGrp="1"/>
          </p:cNvSpPr>
          <p:nvPr>
            <p:ph type="body" idx="1"/>
          </p:nvPr>
        </p:nvSpPr>
        <p:spPr>
          <a:xfrm>
            <a:off x="482595" y="1752600"/>
            <a:ext cx="8143979" cy="4722813"/>
          </a:xfrm>
          <a:prstGeom prst="rect">
            <a:avLst/>
          </a:prstGeom>
        </p:spPr>
        <p:txBody>
          <a:bodyPr/>
          <a:lstStyle/>
          <a:p>
            <a:pPr marL="312038" indent="-312038" defTabSz="408828">
              <a:spcBef>
                <a:spcPts val="500"/>
              </a:spcBef>
              <a:buFont typeface="Arial"/>
              <a:defRPr sz="2100"/>
            </a:pPr>
            <a:r>
              <a:t>AAI: Administratively Assigned Identifier</a:t>
            </a:r>
          </a:p>
          <a:p>
            <a:pPr marL="624077" lvl="1" indent="-312038" defTabSz="408828">
              <a:spcBef>
                <a:spcPts val="500"/>
              </a:spcBef>
              <a:buFont typeface="Arial"/>
              <a:defRPr sz="2100"/>
            </a:pPr>
            <a:r>
              <a:t>second hex digit = 2</a:t>
            </a:r>
          </a:p>
          <a:p>
            <a:pPr marL="624077" lvl="1" indent="-312038" defTabSz="408828">
              <a:spcBef>
                <a:spcPts val="500"/>
              </a:spcBef>
              <a:buFont typeface="Arial"/>
              <a:defRPr sz="2100" i="1"/>
            </a:pPr>
            <a:r>
              <a:t>Administrators who wish to assign local MAC addresses in an arbitrary fashion (for example, randomly) and yet maintain compatibility with other assignment protocols operating under the SLAP on the same LAN may assign a local MAC address as AAI.</a:t>
            </a:r>
          </a:p>
          <a:p>
            <a:pPr marL="312038" indent="-312038" defTabSz="408828">
              <a:spcBef>
                <a:spcPts val="500"/>
              </a:spcBef>
              <a:buFont typeface="Arial"/>
              <a:defRPr sz="2100"/>
            </a:pPr>
            <a:r>
              <a:t>Reserved quadrant can be used like AAI, with reservations:</a:t>
            </a:r>
          </a:p>
          <a:p>
            <a:pPr marL="565683" lvl="1" indent="-218972" defTabSz="408828">
              <a:spcBef>
                <a:spcPts val="500"/>
              </a:spcBef>
              <a:defRPr sz="2100"/>
            </a:pPr>
            <a:r>
              <a:t>second hex digit = 6</a:t>
            </a:r>
          </a:p>
          <a:p>
            <a:pPr marL="565683" lvl="1" indent="-218972" defTabSz="408828">
              <a:spcBef>
                <a:spcPts val="500"/>
              </a:spcBef>
              <a:defRPr sz="2100" i="1"/>
            </a:pPr>
            <a:r>
              <a:t>may be administratively used and assigned in accordance with the considerations specified for AAI usage, without effect on SLAP assignments. However, administrators should be cognizant of possible future specifications… that would render administrative assignment incompatible with the SLAP.</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13</a:t>
            </a:fld>
            <a:endParaRPr/>
          </a:p>
        </p:txBody>
      </p:sp>
      <p:sp>
        <p:nvSpPr>
          <p:cNvPr id="149" name="Abstract"/>
          <p:cNvSpPr txBox="1">
            <a:spLocks noGrp="1"/>
          </p:cNvSpPr>
          <p:nvPr>
            <p:ph type="title"/>
          </p:nvPr>
        </p:nvSpPr>
        <p:spPr>
          <a:xfrm>
            <a:off x="152400" y="685801"/>
            <a:ext cx="8839200" cy="609601"/>
          </a:xfrm>
          <a:prstGeom prst="rect">
            <a:avLst/>
          </a:prstGeom>
        </p:spPr>
        <p:txBody>
          <a:bodyPr/>
          <a:lstStyle/>
          <a:p>
            <a:r>
              <a:t>SAI: Standard Assigned Identifier </a:t>
            </a:r>
          </a:p>
        </p:txBody>
      </p:sp>
      <p:sp>
        <p:nvSpPr>
          <p:cNvPr id="150" name="Text Placeholder 9"/>
          <p:cNvSpPr txBox="1">
            <a:spLocks noGrp="1"/>
          </p:cNvSpPr>
          <p:nvPr>
            <p:ph type="body" idx="1"/>
          </p:nvPr>
        </p:nvSpPr>
        <p:spPr>
          <a:xfrm>
            <a:off x="134704" y="1374775"/>
            <a:ext cx="8874592" cy="5021263"/>
          </a:xfrm>
          <a:prstGeom prst="rect">
            <a:avLst/>
          </a:prstGeom>
        </p:spPr>
        <p:txBody>
          <a:bodyPr/>
          <a:lstStyle/>
          <a:p>
            <a:pPr marL="217170" indent="-217170" defTabSz="426797">
              <a:spcBef>
                <a:spcPts val="500"/>
              </a:spcBef>
              <a:defRPr sz="2200"/>
            </a:pPr>
            <a:r>
              <a:t>second hex digit = E</a:t>
            </a:r>
          </a:p>
          <a:p>
            <a:pPr marL="217170" indent="-217170" defTabSz="426797">
              <a:spcBef>
                <a:spcPts val="500"/>
              </a:spcBef>
              <a:defRPr sz="2200" i="1"/>
            </a:pPr>
            <a:r>
              <a:t>Specification of the use of the SAI quadrant for SLAP address assignments is reserved for the standard forthcoming from IEEE P802.1CQ.</a:t>
            </a:r>
          </a:p>
          <a:p>
            <a:pPr marL="217170" indent="-217170" defTabSz="426797">
              <a:spcBef>
                <a:spcPts val="500"/>
              </a:spcBef>
              <a:defRPr sz="2200" i="1"/>
            </a:pPr>
            <a:r>
              <a:t>An SAI is assigned by a protocol specified in an IEEE 802 standard.</a:t>
            </a:r>
          </a:p>
          <a:p>
            <a:pPr marL="217170" indent="-217170" defTabSz="426797">
              <a:spcBef>
                <a:spcPts val="500"/>
              </a:spcBef>
              <a:defRPr sz="2200" i="1"/>
            </a:pPr>
            <a:r>
              <a:t>Multiple protocols for assigning SAI may be specified within various IEEE 802 standards. Coexistence of such protocols may be supported by restricting each to assignments within a subspace of SAI space.</a:t>
            </a:r>
          </a:p>
          <a:p>
            <a:pPr marL="217170" indent="-217170" defTabSz="426797">
              <a:spcBef>
                <a:spcPts val="500"/>
              </a:spcBef>
              <a:defRPr sz="2200" i="1"/>
            </a:pPr>
            <a:r>
              <a:t>In some cases, an SAI assignment protocol may assign the SAI to convey specific information. Such information may be interpreted by receivers and bridges that recognize the specific SAI assignment protocol, as identified by the subspace of the SAI. The functionality of receivers and bridges that do not recognize the protocol is not affected.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14</a:t>
            </a:fld>
            <a:endParaRPr/>
          </a:p>
        </p:txBody>
      </p:sp>
      <p:sp>
        <p:nvSpPr>
          <p:cNvPr id="153" name="Abstract"/>
          <p:cNvSpPr txBox="1">
            <a:spLocks noGrp="1"/>
          </p:cNvSpPr>
          <p:nvPr>
            <p:ph type="title"/>
          </p:nvPr>
        </p:nvSpPr>
        <p:spPr>
          <a:xfrm>
            <a:off x="152400" y="685801"/>
            <a:ext cx="8839200" cy="609601"/>
          </a:xfrm>
          <a:prstGeom prst="rect">
            <a:avLst/>
          </a:prstGeom>
        </p:spPr>
        <p:txBody>
          <a:bodyPr/>
          <a:lstStyle/>
          <a:p>
            <a:r>
              <a:t>P802.1CQ </a:t>
            </a:r>
          </a:p>
        </p:txBody>
      </p:sp>
      <p:sp>
        <p:nvSpPr>
          <p:cNvPr id="154" name="Text Placeholder 9"/>
          <p:cNvSpPr txBox="1">
            <a:spLocks noGrp="1"/>
          </p:cNvSpPr>
          <p:nvPr>
            <p:ph type="body" idx="1"/>
          </p:nvPr>
        </p:nvSpPr>
        <p:spPr>
          <a:xfrm>
            <a:off x="134704" y="1374775"/>
            <a:ext cx="8874592" cy="5021263"/>
          </a:xfrm>
          <a:prstGeom prst="rect">
            <a:avLst/>
          </a:prstGeom>
        </p:spPr>
        <p:txBody>
          <a:bodyPr/>
          <a:lstStyle/>
          <a:p>
            <a:pPr marL="180594" indent="-180594" defTabSz="354916">
              <a:spcBef>
                <a:spcPts val="400"/>
              </a:spcBef>
              <a:defRPr sz="1800"/>
            </a:pPr>
            <a:r>
              <a:rPr dirty="0"/>
              <a:t>IEEE Standard for Local and Metropolitan Area Networks: Multicast and Local Address Assignment</a:t>
            </a:r>
          </a:p>
          <a:p>
            <a:pPr marL="180594" indent="-180594" defTabSz="354916">
              <a:spcBef>
                <a:spcPts val="400"/>
              </a:spcBef>
              <a:defRPr sz="1800"/>
            </a:pPr>
            <a:r>
              <a:rPr dirty="0"/>
              <a:t>PAR authorized: 2016-02-05</a:t>
            </a:r>
          </a:p>
          <a:p>
            <a:pPr marL="180594" indent="-180594" defTabSz="354916">
              <a:spcBef>
                <a:spcPts val="400"/>
              </a:spcBef>
              <a:defRPr sz="1800"/>
            </a:pPr>
            <a:r>
              <a:rPr dirty="0"/>
              <a:t>Scope: </a:t>
            </a:r>
            <a:r>
              <a:rPr i="1" dirty="0"/>
              <a:t>This standard specifies protocols, procedures, and management objects for locally-unique assignment of 48-bit and 64-bit addresses in IEEE 802 networks. Peer-to-peer address claiming and address server capabilities are specified.</a:t>
            </a:r>
          </a:p>
          <a:p>
            <a:pPr marL="180594" indent="-180594" defTabSz="354916">
              <a:spcBef>
                <a:spcPts val="400"/>
              </a:spcBef>
              <a:defRPr sz="1800"/>
            </a:pPr>
            <a:r>
              <a:rPr dirty="0"/>
              <a:t>Need: </a:t>
            </a:r>
            <a:r>
              <a:rPr i="1" dirty="0"/>
              <a:t>Currently, global addresses are assigned to most IEEE 802 end station and bridge ports. Increasing use of virtual machines and Internet of Things (IoT) devices could exhaust the global address space. To provide a usable alternative to global addresses for such devices, this project will define a set of protocols that will allow ports to automatically obtain a locally-unique address in a range from a portion of the local address space. Multicast flows also need addresses to identify the flows. They will benefit from a set of protocols to distribute multicast addresses. Peer-to-peer address claiming and address server capabilities will be included to serve the needs of smaller (e.g. home) and larger (e.g. industrial plants and building control) networks.</a:t>
            </a:r>
          </a:p>
          <a:p>
            <a:pPr marL="180594" indent="-180594" defTabSz="354916">
              <a:spcBef>
                <a:spcPts val="400"/>
              </a:spcBef>
              <a:defRPr sz="1800"/>
            </a:pPr>
            <a:r>
              <a:rPr dirty="0"/>
              <a:t>Progress so far: little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15</a:t>
            </a:fld>
            <a:endParaRPr/>
          </a:p>
        </p:txBody>
      </p:sp>
      <p:sp>
        <p:nvSpPr>
          <p:cNvPr id="157" name="Abstract"/>
          <p:cNvSpPr txBox="1">
            <a:spLocks noGrp="1"/>
          </p:cNvSpPr>
          <p:nvPr>
            <p:ph type="title"/>
          </p:nvPr>
        </p:nvSpPr>
        <p:spPr>
          <a:xfrm>
            <a:off x="152400" y="685801"/>
            <a:ext cx="8839200" cy="609601"/>
          </a:xfrm>
          <a:prstGeom prst="rect">
            <a:avLst/>
          </a:prstGeom>
        </p:spPr>
        <p:txBody>
          <a:bodyPr/>
          <a:lstStyle/>
          <a:p>
            <a:r>
              <a:t>Address Block Sizes (48-bit addresses)</a:t>
            </a:r>
          </a:p>
        </p:txBody>
      </p:sp>
      <p:graphicFrame>
        <p:nvGraphicFramePr>
          <p:cNvPr id="158" name="Table 9-258aa—TBTT Information Field Type"/>
          <p:cNvGraphicFramePr/>
          <p:nvPr/>
        </p:nvGraphicFramePr>
        <p:xfrm>
          <a:off x="448096" y="1246075"/>
          <a:ext cx="8257189" cy="3963691"/>
        </p:xfrm>
        <a:graphic>
          <a:graphicData uri="http://schemas.openxmlformats.org/drawingml/2006/table">
            <a:tbl>
              <a:tblPr>
                <a:tableStyleId>{4C3C2611-4C71-4FC5-86AE-919BDF0F9419}</a:tableStyleId>
              </a:tblPr>
              <a:tblGrid>
                <a:gridCol w="1510163"/>
                <a:gridCol w="1440890"/>
                <a:gridCol w="1043144"/>
                <a:gridCol w="1500061"/>
                <a:gridCol w="1260814"/>
                <a:gridCol w="1502117"/>
              </a:tblGrid>
              <a:tr h="815464">
                <a:tc>
                  <a:txBody>
                    <a:bodyPr/>
                    <a:lstStyle/>
                    <a:p>
                      <a:pPr defTabSz="457200">
                        <a:tabLst/>
                        <a:defRPr sz="1800"/>
                      </a:pPr>
                      <a:r>
                        <a:rPr sz="1400" b="1">
                          <a:latin typeface="+mn-lt"/>
                          <a:ea typeface="+mn-ea"/>
                          <a:cs typeface="+mn-cs"/>
                          <a:sym typeface="Helvetica"/>
                        </a:rPr>
                        <a:t>second hex digit</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address type</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Admin</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Block Size</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Subdivision</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Subdivision Block Size</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354259">
                <a:tc rowSpan="3">
                  <a:txBody>
                    <a:bodyPr/>
                    <a:lstStyle/>
                    <a:p>
                      <a:pPr defTabSz="457200">
                        <a:tabLst/>
                        <a:defRPr sz="1800"/>
                      </a:pPr>
                      <a:r>
                        <a:rPr sz="1400">
                          <a:latin typeface="+mn-lt"/>
                          <a:ea typeface="+mn-ea"/>
                          <a:cs typeface="+mn-cs"/>
                          <a:sym typeface="Helvetica"/>
                        </a:rPr>
                        <a:t>..00 (0,4,8,C)</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rowSpan="3">
                  <a:txBody>
                    <a:bodyPr/>
                    <a:lstStyle/>
                    <a:p>
                      <a:pPr defTabSz="457200">
                        <a:tabLst/>
                        <a:defRPr sz="1800"/>
                      </a:pPr>
                      <a:r>
                        <a:rPr sz="1400">
                          <a:latin typeface="+mn-lt"/>
                          <a:ea typeface="+mn-ea"/>
                          <a:cs typeface="+mn-cs"/>
                          <a:sym typeface="Helvetica"/>
                        </a:rPr>
                        <a:t>EUI-48</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rowSpan="3">
                  <a:txBody>
                    <a:bodyPr/>
                    <a:lstStyle/>
                    <a:p>
                      <a:pPr defTabSz="457200">
                        <a:tabLst/>
                        <a:defRPr sz="1800"/>
                      </a:pPr>
                      <a:r>
                        <a:rPr sz="1400">
                          <a:latin typeface="+mn-lt"/>
                          <a:ea typeface="+mn-ea"/>
                          <a:cs typeface="+mn-cs"/>
                          <a:sym typeface="Helvetica"/>
                        </a:rPr>
                        <a:t>IEEE RA</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rowSpan="3">
                  <a:txBody>
                    <a:bodyPr/>
                    <a:lstStyle/>
                    <a:p>
                      <a:pPr defTabSz="457200">
                        <a:tabLst/>
                        <a:defRPr sz="1400">
                          <a:latin typeface="+mn-lt"/>
                          <a:ea typeface="+mn-ea"/>
                          <a:cs typeface="+mn-cs"/>
                          <a:sym typeface="Helvetica"/>
                        </a:defRPr>
                      </a:pPr>
                      <a:r>
                        <a:t>2</a:t>
                      </a:r>
                      <a:r>
                        <a:rPr baseline="31999"/>
                        <a:t>46</a:t>
                      </a:r>
                      <a:r>
                        <a:t> ≈ 7.0*10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MA-L (OUI)</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24</a:t>
                      </a:r>
                      <a:r>
                        <a:t> ≈ 1.7*10</a:t>
                      </a:r>
                      <a:r>
                        <a:rPr baseline="31999"/>
                        <a:t>7</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noFill/>
                  </a:tcPr>
                </a:tc>
              </a:tr>
              <a:tr h="3475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defTabSz="457200">
                        <a:tabLst/>
                        <a:defRPr sz="1800"/>
                      </a:pPr>
                      <a:r>
                        <a:rPr sz="1400">
                          <a:latin typeface="+mn-lt"/>
                          <a:ea typeface="+mn-ea"/>
                          <a:cs typeface="+mn-cs"/>
                          <a:sym typeface="Helvetica"/>
                        </a:rPr>
                        <a:t>MA-M</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20</a:t>
                      </a:r>
                      <a:r>
                        <a:t> ≈ 1.0*10</a:t>
                      </a:r>
                      <a:r>
                        <a:rPr baseline="31999"/>
                        <a:t>6</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defTabSz="457200">
                        <a:tabLst/>
                        <a:defRPr sz="1800"/>
                      </a:pPr>
                      <a:r>
                        <a:rPr sz="1400">
                          <a:latin typeface="+mn-lt"/>
                          <a:ea typeface="+mn-ea"/>
                          <a:cs typeface="+mn-cs"/>
                          <a:sym typeface="Helvetica"/>
                        </a:rPr>
                        <a:t>MA-S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12</a:t>
                      </a:r>
                      <a:r>
                        <a:t> ≈ 4.1*10</a:t>
                      </a:r>
                      <a:r>
                        <a:rPr baseline="31999"/>
                        <a:t>3</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400">
                          <a:latin typeface="+mn-lt"/>
                          <a:ea typeface="+mn-ea"/>
                          <a:cs typeface="+mn-cs"/>
                          <a:sym typeface="Helvetica"/>
                        </a:defRPr>
                      </a:pPr>
                      <a:endParaRP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800"/>
                      </a:pPr>
                      <a:r>
                        <a:rPr sz="1400">
                          <a:latin typeface="+mn-lt"/>
                          <a:ea typeface="+mn-ea"/>
                          <a:cs typeface="+mn-cs"/>
                          <a:sym typeface="Helvetica"/>
                        </a:rPr>
                        <a:t>..01 (2,6,A,E)</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all local unicast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46</a:t>
                      </a:r>
                      <a:r>
                        <a:t> ≈ 7.0*10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54259">
                <a:tc>
                  <a:txBody>
                    <a:bodyPr/>
                    <a:lstStyle/>
                    <a:p>
                      <a:pPr defTabSz="457200">
                        <a:tabLst/>
                        <a:defRPr sz="1800"/>
                      </a:pPr>
                      <a:r>
                        <a:rPr sz="1400">
                          <a:latin typeface="+mn-lt"/>
                          <a:ea typeface="+mn-ea"/>
                          <a:cs typeface="+mn-cs"/>
                          <a:sym typeface="Helvetica"/>
                        </a:rPr>
                        <a:t>1010 (A)</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ELI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IEEE RA</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CID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24</a:t>
                      </a:r>
                      <a:r>
                        <a:t> ≈ 1.7*10</a:t>
                      </a:r>
                      <a:r>
                        <a:rPr baseline="31999"/>
                        <a:t>7</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800"/>
                      </a:pPr>
                      <a:r>
                        <a:rPr sz="1400">
                          <a:latin typeface="+mn-lt"/>
                          <a:ea typeface="+mn-ea"/>
                          <a:cs typeface="+mn-cs"/>
                          <a:sym typeface="Helvetica"/>
                        </a:rPr>
                        <a:t>1110 (E)</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SAI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IEEE 802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800"/>
                      </a:pPr>
                      <a:r>
                        <a:rPr sz="1400">
                          <a:latin typeface="+mn-lt"/>
                          <a:ea typeface="+mn-ea"/>
                          <a:cs typeface="+mn-cs"/>
                          <a:sym typeface="Helvetica"/>
                        </a:rPr>
                        <a:t>0010 (2)</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AAI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54259">
                <a:tc>
                  <a:txBody>
                    <a:bodyPr/>
                    <a:lstStyle/>
                    <a:p>
                      <a:pPr defTabSz="457200">
                        <a:tabLst/>
                        <a:defRPr sz="1800"/>
                      </a:pPr>
                      <a:r>
                        <a:rPr sz="1400">
                          <a:latin typeface="+mn-lt"/>
                          <a:ea typeface="+mn-ea"/>
                          <a:cs typeface="+mn-cs"/>
                          <a:sym typeface="Helvetica"/>
                        </a:rPr>
                        <a:t>0110 (6)</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800"/>
                      </a:pPr>
                      <a:r>
                        <a:rPr sz="1400" i="1">
                          <a:latin typeface="+mn-lt"/>
                          <a:ea typeface="+mn-ea"/>
                          <a:cs typeface="+mn-cs"/>
                          <a:sym typeface="Helvetica"/>
                        </a:rPr>
                        <a:t>Reserved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i="1">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i="1">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i="1">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25400">
                      <a:solidFill>
                        <a:srgbClr val="000000"/>
                      </a:solidFill>
                      <a:miter lim="400000"/>
                    </a:lnB>
                    <a:noFill/>
                  </a:tcPr>
                </a:tc>
              </a:tr>
            </a:tbl>
          </a:graphicData>
        </a:graphic>
      </p:graphicFrame>
      <p:sp>
        <p:nvSpPr>
          <p:cNvPr id="159" name="Text Placeholder 9"/>
          <p:cNvSpPr txBox="1">
            <a:spLocks noGrp="1"/>
          </p:cNvSpPr>
          <p:nvPr>
            <p:ph type="body" sz="quarter" idx="1"/>
          </p:nvPr>
        </p:nvSpPr>
        <p:spPr>
          <a:xfrm>
            <a:off x="499590" y="5229428"/>
            <a:ext cx="7770815" cy="1221915"/>
          </a:xfrm>
          <a:prstGeom prst="rect">
            <a:avLst/>
          </a:prstGeom>
        </p:spPr>
        <p:txBody>
          <a:bodyPr/>
          <a:lstStyle/>
          <a:p>
            <a:pPr marL="264031" indent="-264031" defTabSz="345929">
              <a:spcBef>
                <a:spcPts val="400"/>
              </a:spcBef>
              <a:buFont typeface="Arial"/>
              <a:defRPr sz="1800"/>
            </a:pPr>
            <a:r>
              <a:t>How many is is 2</a:t>
            </a:r>
            <a:r>
              <a:rPr baseline="31999"/>
              <a:t>46</a:t>
            </a:r>
            <a:r>
              <a:t>?</a:t>
            </a:r>
          </a:p>
          <a:p>
            <a:pPr marL="396049" lvl="1" indent="-132015" defTabSz="345929">
              <a:spcBef>
                <a:spcPts val="400"/>
              </a:spcBef>
              <a:defRPr sz="1600"/>
            </a:pPr>
            <a:r>
              <a:t>IEEE manages EUI-48 space to support unique identification of hardware anywhere in the world for 100 years.</a:t>
            </a:r>
          </a:p>
          <a:p>
            <a:pPr marL="396049" lvl="1" indent="-132015" defTabSz="345929">
              <a:spcBef>
                <a:spcPts val="400"/>
              </a:spcBef>
              <a:defRPr sz="1600"/>
            </a:pPr>
            <a:r>
              <a:t>The SLAP gives IEEE 802 a space one quarter of that size to exploit for a LAN!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dirty="0"/>
              <a:t>Did Gilfoyle see OUIs?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0139" y="1162167"/>
            <a:ext cx="7122167" cy="525047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a:xfrm>
            <a:off x="514580" y="1489157"/>
            <a:ext cx="4104019" cy="3448514"/>
          </a:xfrm>
          <a:prstGeom prst="rect">
            <a:avLst/>
          </a:prstGeom>
          <a:solidFill>
            <a:srgbClr val="FFFC79"/>
          </a:solidFill>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46079" tIns="46079" rIns="46079" bIns="46079" anchor="t">
            <a:normAutofit/>
          </a:bodyPr>
          <a:lstStyle>
            <a:lvl1pPr marL="2286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1pPr>
            <a:lvl2pPr marL="5715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a:lstStyle>
          <a:p>
            <a:pPr marL="342897" indent="-342896" hangingPunct="1">
              <a:buSzTx/>
              <a:buFont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The </a:t>
            </a:r>
            <a:r>
              <a:rPr lang="en-US" dirty="0" err="1" smtClean="0"/>
              <a:t>device_id</a:t>
            </a:r>
            <a:r>
              <a:rPr lang="en-US" dirty="0" smtClean="0"/>
              <a:t> looks like a 48-bit MAC address.</a:t>
            </a:r>
          </a:p>
          <a:p>
            <a:pPr marL="342897" indent="-342896" hangingPunct="1">
              <a:buSzTx/>
              <a:buFont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Second hex digits: 2, 6, A, E</a:t>
            </a:r>
          </a:p>
          <a:p>
            <a:pPr marL="621631" lvl="1" indent="-240631" hangingPunct="1">
              <a:buFontTx/>
              <a:buChar char="•"/>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local MAC addresses</a:t>
            </a:r>
          </a:p>
          <a:p>
            <a:pPr marL="621631" lvl="1" indent="-240631" hangingPunct="1">
              <a:buFontTx/>
              <a:buChar char="•"/>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all 4 SLAP types</a:t>
            </a:r>
          </a:p>
          <a:p>
            <a:pPr marL="342897" indent="-342896" hangingPunct="1">
              <a:buSzTx/>
              <a:buFont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These are not EUI-48s.</a:t>
            </a:r>
          </a:p>
          <a:p>
            <a:pPr marL="621631" lvl="1" indent="-240631" hangingPunct="1">
              <a:buFontTx/>
              <a:buChar char="•"/>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There are no OUIs here.</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dirty="0"/>
              <a:t>Did Gilfoyle see CIDs?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89281" y="1202885"/>
            <a:ext cx="7101568" cy="52595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9"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a:xfrm>
            <a:off x="247830" y="1370623"/>
            <a:ext cx="4546833" cy="4116754"/>
          </a:xfrm>
          <a:prstGeom prst="rect">
            <a:avLst/>
          </a:prstGeom>
          <a:solidFill>
            <a:srgbClr val="FFFC79"/>
          </a:solidFill>
          <a:ln w="12700">
            <a:miter lim="400000"/>
          </a:ln>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lIns="46079" tIns="46079" rIns="46079" bIns="46079" anchor="t">
            <a:normAutofit/>
          </a:bodyPr>
          <a:lstStyle>
            <a:lvl1pPr marL="2286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1pPr>
            <a:lvl2pPr marL="5715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a:lstStyle>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Six-digit prefixes are apparent.</a:t>
            </a:r>
          </a:p>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Prefix 2</a:t>
            </a:r>
            <a:r>
              <a:rPr lang="en-US" sz="2100" u="sng" dirty="0" smtClean="0"/>
              <a:t>A</a:t>
            </a:r>
            <a:r>
              <a:rPr lang="en-US" sz="2100" dirty="0" smtClean="0"/>
              <a:t>-C6-F7 looks like a CID</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not in public CID registry</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other prefixes are not CIDs</a:t>
            </a:r>
          </a:p>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It seems that Gilfoyle saw, as the smart-fridge prefix, E</a:t>
            </a:r>
            <a:r>
              <a:rPr lang="en-US" sz="2100" u="sng" dirty="0" smtClean="0"/>
              <a:t>2</a:t>
            </a:r>
            <a:r>
              <a:rPr lang="en-US" sz="2100" dirty="0" smtClean="0"/>
              <a:t>-09-F6, in the AAI quadrant. </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15 of the 25 devices</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[unclear how he counted 30,000]</a:t>
            </a:r>
          </a:p>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Outside the ELI/CID quadrant, six-digit prefixes are not standard.</a:t>
            </a:r>
            <a:endParaRPr lang="en-US" sz="21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 name="Could Gilfoyle detect smart fridges?"/>
          <p:cNvSpPr txBox="1">
            <a:spLocks noGrp="1"/>
          </p:cNvSpPr>
          <p:nvPr>
            <p:ph type="title"/>
          </p:nvPr>
        </p:nvSpPr>
        <p:spPr>
          <a:xfrm>
            <a:off x="152400" y="685801"/>
            <a:ext cx="8839200" cy="609601"/>
          </a:xfrm>
          <a:prstGeom prst="rect">
            <a:avLst/>
          </a:prstGeom>
        </p:spPr>
        <p:txBody>
          <a:bodyPr/>
          <a:lstStyle/>
          <a:p>
            <a:r>
              <a:t>Could Gilfoyle detect smart fridges?</a:t>
            </a:r>
          </a:p>
        </p:txBody>
      </p:sp>
      <p:sp>
        <p:nvSpPr>
          <p:cNvPr id="168" name="In general, the MAC address is not forwarded past an IP router.…"/>
          <p:cNvSpPr txBox="1">
            <a:spLocks noGrp="1"/>
          </p:cNvSpPr>
          <p:nvPr>
            <p:ph type="body" idx="1"/>
          </p:nvPr>
        </p:nvSpPr>
        <p:spPr>
          <a:xfrm>
            <a:off x="134704" y="1374775"/>
            <a:ext cx="8874592" cy="5021263"/>
          </a:xfrm>
          <a:prstGeom prst="rect">
            <a:avLst/>
          </a:prstGeom>
        </p:spPr>
        <p:txBody>
          <a:bodyPr>
            <a:normAutofit lnSpcReduction="10000"/>
          </a:bodyPr>
          <a:lstStyle/>
          <a:p>
            <a:pPr marL="217170" indent="-217170" defTabSz="426797">
              <a:spcBef>
                <a:spcPts val="500"/>
              </a:spcBef>
              <a:defRPr sz="2200"/>
            </a:pPr>
            <a:r>
              <a:rPr dirty="0"/>
              <a:t>In general, the MAC address is not forwarded past an IP router.</a:t>
            </a:r>
          </a:p>
          <a:p>
            <a:pPr marL="542925" lvl="1" indent="-217170" defTabSz="426797">
              <a:spcBef>
                <a:spcPts val="500"/>
              </a:spcBef>
              <a:defRPr sz="2200"/>
            </a:pPr>
            <a:r>
              <a:rPr dirty="0"/>
              <a:t>However, it could be tracked and passed by a device on the LAN, and then be entered into a database.</a:t>
            </a:r>
          </a:p>
          <a:p>
            <a:pPr marL="542925" lvl="1" indent="-217170" defTabSz="426797">
              <a:spcBef>
                <a:spcPts val="500"/>
              </a:spcBef>
              <a:defRPr sz="2200"/>
            </a:pPr>
            <a:r>
              <a:rPr dirty="0"/>
              <a:t>Devices could be programmed to send their addresses.</a:t>
            </a:r>
          </a:p>
          <a:p>
            <a:pPr marL="217170" indent="-217170" defTabSz="426797">
              <a:spcBef>
                <a:spcPts val="500"/>
              </a:spcBef>
              <a:defRPr sz="2200"/>
            </a:pPr>
            <a:r>
              <a:rPr dirty="0"/>
              <a:t>Smart-fridge</a:t>
            </a:r>
            <a:r>
              <a:rPr dirty="0" smtClean="0"/>
              <a:t> could </a:t>
            </a:r>
            <a:r>
              <a:rPr dirty="0"/>
              <a:t>potentially be identified by OUI, if the EUI was assigned under a specific smart-fridge OUI.</a:t>
            </a:r>
          </a:p>
          <a:p>
            <a:pPr marL="217170" indent="-217170" defTabSz="426797">
              <a:spcBef>
                <a:spcPts val="500"/>
              </a:spcBef>
              <a:defRPr sz="2200"/>
            </a:pPr>
            <a:r>
              <a:rPr dirty="0"/>
              <a:t>Local addresses are not global and not normally permanent.</a:t>
            </a:r>
          </a:p>
          <a:p>
            <a:pPr marL="217170" indent="-217170" defTabSz="426797">
              <a:spcBef>
                <a:spcPts val="500"/>
              </a:spcBef>
              <a:defRPr sz="2200"/>
            </a:pPr>
            <a:r>
              <a:rPr dirty="0"/>
              <a:t>Smart-fridge addresses would typically not be identified by CID.</a:t>
            </a:r>
          </a:p>
          <a:p>
            <a:pPr marL="542925" lvl="1" indent="-217170" defTabSz="426797">
              <a:spcBef>
                <a:spcPts val="500"/>
              </a:spcBef>
              <a:defRPr sz="2200"/>
            </a:pPr>
            <a:r>
              <a:rPr dirty="0"/>
              <a:t>CID is not definitively tied to the host hardware.</a:t>
            </a:r>
          </a:p>
          <a:p>
            <a:pPr marL="542925" lvl="1" indent="-217170" defTabSz="426797">
              <a:spcBef>
                <a:spcPts val="500"/>
              </a:spcBef>
              <a:defRPr sz="2200"/>
            </a:pPr>
            <a:r>
              <a:rPr dirty="0"/>
              <a:t>For example, CID may identify an assignment protocol.</a:t>
            </a:r>
          </a:p>
          <a:p>
            <a:pPr marL="542925" lvl="1" indent="-217170" defTabSz="426797">
              <a:spcBef>
                <a:spcPts val="500"/>
              </a:spcBef>
              <a:defRPr sz="2200"/>
            </a:pPr>
            <a:r>
              <a:rPr dirty="0"/>
              <a:t>It’s feasible for the manufacturer to assign an address to a device as an ELI using a manufacturer’s registered CID</a:t>
            </a:r>
          </a:p>
          <a:p>
            <a:pPr marL="952500" lvl="2" indent="-228600" defTabSz="426797">
              <a:spcBef>
                <a:spcPts val="500"/>
              </a:spcBef>
              <a:buSzPct val="100000"/>
              <a:buChar char="•"/>
              <a:defRPr sz="2200"/>
            </a:pPr>
            <a:r>
              <a:rPr dirty="0"/>
              <a:t>extension bits could be static or dynamic</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Would a fridge maker use an ELI?"/>
          <p:cNvSpPr txBox="1">
            <a:spLocks noGrp="1"/>
          </p:cNvSpPr>
          <p:nvPr>
            <p:ph type="title"/>
          </p:nvPr>
        </p:nvSpPr>
        <p:spPr>
          <a:xfrm>
            <a:off x="152400" y="685801"/>
            <a:ext cx="8839200" cy="609601"/>
          </a:xfrm>
          <a:prstGeom prst="rect">
            <a:avLst/>
          </a:prstGeom>
        </p:spPr>
        <p:txBody>
          <a:bodyPr/>
          <a:lstStyle/>
          <a:p>
            <a:r>
              <a:t>Would a fridge maker use an ELI?</a:t>
            </a:r>
          </a:p>
        </p:txBody>
      </p:sp>
      <p:sp>
        <p:nvSpPr>
          <p:cNvPr id="171" name="Fridge manufacturer could register a CID and assign MAC address as an ELI…"/>
          <p:cNvSpPr txBox="1">
            <a:spLocks noGrp="1"/>
          </p:cNvSpPr>
          <p:nvPr>
            <p:ph type="body" idx="1"/>
          </p:nvPr>
        </p:nvSpPr>
        <p:spPr>
          <a:xfrm>
            <a:off x="134704" y="1374775"/>
            <a:ext cx="8874592" cy="5021263"/>
          </a:xfrm>
          <a:prstGeom prst="rect">
            <a:avLst/>
          </a:prstGeom>
        </p:spPr>
        <p:txBody>
          <a:bodyPr/>
          <a:lstStyle/>
          <a:p>
            <a:r>
              <a:t>Fridge manufacturer could register a CID and assign MAC address as an ELI</a:t>
            </a:r>
          </a:p>
          <a:p>
            <a:pPr lvl="1"/>
            <a:r>
              <a:t>could specify informative subfields</a:t>
            </a:r>
          </a:p>
          <a:p>
            <a:pPr lvl="1"/>
            <a:r>
              <a:t>e.g. could encode model number or serial number</a:t>
            </a:r>
          </a:p>
          <a:p>
            <a:r>
              <a:t>This might be useful.</a:t>
            </a:r>
          </a:p>
          <a:p>
            <a:pPr lvl="1"/>
            <a:r>
              <a:t>for example, a smart home hub might be able to discover the fridge solely from its address</a:t>
            </a:r>
          </a:p>
          <a:p>
            <a:r>
              <a:t>But it may also be dangerous</a:t>
            </a:r>
          </a:p>
          <a:p>
            <a:pPr lvl="1"/>
            <a:r>
              <a:t>fridge may be susceptible to attack based on characteristics inferred from its address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a:t>
            </a:fld>
            <a:endParaRPr/>
          </a:p>
        </p:txBody>
      </p:sp>
      <p:sp>
        <p:nvSpPr>
          <p:cNvPr id="96"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Abstract</a:t>
            </a:r>
          </a:p>
        </p:txBody>
      </p:sp>
      <p:sp>
        <p:nvSpPr>
          <p:cNvPr id="97"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2400" cy="4114800"/>
          </a:xfrm>
          <a:prstGeom prst="rect">
            <a:avLst/>
          </a:prstGeom>
        </p:spPr>
        <p:txBody>
          <a:bodyPr/>
          <a:lstStyle>
            <a:lvl1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lvl1pPr>
          </a:lstStyle>
          <a:p>
            <a:r>
              <a:t>IEEE Std 802c was approved by the IEEE-SA Standards Board on 15 June 2017, amending the IEEE 802 Overview and Architecture to specify Local Medium Access Control (MAC) Address Usage. This slide set summarizes the changes and implications. It also summarizes a new revision, prepared in coordination with 802c, of the relevant tutorial of the IEEE Registration Authority (IEEE RA).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 name="Is fridge detection a good idea?"/>
          <p:cNvSpPr txBox="1">
            <a:spLocks noGrp="1"/>
          </p:cNvSpPr>
          <p:nvPr>
            <p:ph type="title"/>
          </p:nvPr>
        </p:nvSpPr>
        <p:spPr>
          <a:xfrm>
            <a:off x="152400" y="685801"/>
            <a:ext cx="8839200" cy="609601"/>
          </a:xfrm>
          <a:prstGeom prst="rect">
            <a:avLst/>
          </a:prstGeom>
        </p:spPr>
        <p:txBody>
          <a:bodyPr/>
          <a:lstStyle/>
          <a:p>
            <a:r>
              <a:t>Is fridge detection a good idea?</a:t>
            </a:r>
          </a:p>
        </p:txBody>
      </p:sp>
      <p:sp>
        <p:nvSpPr>
          <p:cNvPr id="174" name="MAC addresses are visible on the LAN, and could be tracked outside the LAN.…"/>
          <p:cNvSpPr txBox="1">
            <a:spLocks noGrp="1"/>
          </p:cNvSpPr>
          <p:nvPr>
            <p:ph type="body" idx="1"/>
          </p:nvPr>
        </p:nvSpPr>
        <p:spPr>
          <a:xfrm>
            <a:off x="134704" y="1374775"/>
            <a:ext cx="8874592" cy="5021263"/>
          </a:xfrm>
          <a:prstGeom prst="rect">
            <a:avLst/>
          </a:prstGeom>
        </p:spPr>
        <p:txBody>
          <a:bodyPr/>
          <a:lstStyle/>
          <a:p>
            <a:r>
              <a:t>MAC addresses are visible on the LAN, and could be tracked outside the LAN.</a:t>
            </a:r>
          </a:p>
          <a:p>
            <a:pPr lvl="1"/>
            <a:r>
              <a:t>This could lead to a privacy violation.</a:t>
            </a:r>
          </a:p>
          <a:p>
            <a:pPr lvl="1"/>
            <a:r>
              <a:t>But it could offer opportunities</a:t>
            </a:r>
          </a:p>
          <a:p>
            <a:pPr marL="1002629" lvl="2" indent="-240631">
              <a:buSzPct val="100000"/>
              <a:buChar char="•"/>
            </a:pPr>
            <a:r>
              <a:t>Gilfoyle took advantage of a property of an address</a:t>
            </a:r>
          </a:p>
          <a:p>
            <a:pPr marL="1002629" lvl="2" indent="-240631">
              <a:buSzPct val="100000"/>
              <a:buChar char="•"/>
            </a:pPr>
            <a:r>
              <a:t>Other addresses can have other special properties</a:t>
            </a:r>
          </a:p>
          <a:p>
            <a:pPr marL="1002629" lvl="2" indent="-240631">
              <a:buSzPct val="100000"/>
              <a:buChar char="•"/>
            </a:pPr>
            <a:r>
              <a:t>Network management takes advantage of known addresses</a:t>
            </a:r>
          </a:p>
          <a:p>
            <a:pPr marL="240631" indent="-240631"/>
            <a:r>
              <a:t>If we keep informative addresses separate from flat (e.g. random) addresses, then we can support both types on the LAN.</a:t>
            </a:r>
          </a:p>
          <a:p>
            <a:pPr marL="240631" indent="-240631"/>
            <a:r>
              <a:t>If we don’t keep them separate, then we may see collisions.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 name="IEEE 802 is SLAP Happy"/>
          <p:cNvSpPr txBox="1">
            <a:spLocks noGrp="1"/>
          </p:cNvSpPr>
          <p:nvPr>
            <p:ph type="title"/>
          </p:nvPr>
        </p:nvSpPr>
        <p:spPr>
          <a:xfrm>
            <a:off x="152400" y="685801"/>
            <a:ext cx="8839200" cy="609601"/>
          </a:xfrm>
          <a:prstGeom prst="rect">
            <a:avLst/>
          </a:prstGeom>
        </p:spPr>
        <p:txBody>
          <a:bodyPr/>
          <a:lstStyle/>
          <a:p>
            <a:r>
              <a:rPr dirty="0"/>
              <a:t>IEEE 802 is SLAP Happy</a:t>
            </a:r>
          </a:p>
        </p:txBody>
      </p:sp>
      <p:sp>
        <p:nvSpPr>
          <p:cNvPr id="177" name="The SLAP offers:…"/>
          <p:cNvSpPr txBox="1">
            <a:spLocks noGrp="1"/>
          </p:cNvSpPr>
          <p:nvPr>
            <p:ph type="body" idx="1"/>
          </p:nvPr>
        </p:nvSpPr>
        <p:spPr>
          <a:xfrm>
            <a:off x="134704" y="1374775"/>
            <a:ext cx="8874592" cy="5021263"/>
          </a:xfrm>
          <a:prstGeom prst="rect">
            <a:avLst/>
          </a:prstGeom>
        </p:spPr>
        <p:txBody>
          <a:bodyPr/>
          <a:lstStyle/>
          <a:p>
            <a:pPr marL="240631" indent="-240631"/>
            <a:r>
              <a:t>The SLAP offers:</a:t>
            </a:r>
          </a:p>
          <a:p>
            <a:pPr marL="621631" lvl="1" indent="-240631">
              <a:buChar char="•"/>
            </a:pPr>
            <a:r>
              <a:t>organizations a block of ~17M addresses for innovative ELI uses</a:t>
            </a:r>
          </a:p>
          <a:p>
            <a:pPr marL="621631" lvl="1" indent="-240631">
              <a:buChar char="•"/>
            </a:pPr>
            <a:r>
              <a:t>IEEE 802 a block of ~ 1.8*10</a:t>
            </a:r>
            <a:r>
              <a:rPr baseline="31999"/>
              <a:t>13</a:t>
            </a:r>
            <a:r>
              <a:t> addresses for innovative SAI uses</a:t>
            </a:r>
          </a:p>
          <a:p>
            <a:pPr marL="621631" lvl="1" indent="-240631">
              <a:buChar char="•"/>
            </a:pPr>
            <a:r>
              <a:t>administrators a block of ~ 1.8*10</a:t>
            </a:r>
            <a:r>
              <a:rPr baseline="31999"/>
              <a:t>13</a:t>
            </a:r>
            <a:r>
              <a:t> addresses to do what they want while avoiding collision with ELI and SAI users</a:t>
            </a:r>
          </a:p>
          <a:p>
            <a:pPr marL="240631" indent="-240631"/>
            <a:r>
              <a:t>The SAI block is a huge opportunity for IEEE 802!</a:t>
            </a:r>
          </a:p>
          <a:p>
            <a:pPr marL="240631" indent="-240631"/>
            <a:r>
              <a:t>Let’s use it!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22</a:t>
            </a:fld>
            <a:endParaRPr/>
          </a:p>
        </p:txBody>
      </p:sp>
      <p:sp>
        <p:nvSpPr>
          <p:cNvPr id="180" name="Abstract"/>
          <p:cNvSpPr txBox="1">
            <a:spLocks noGrp="1"/>
          </p:cNvSpPr>
          <p:nvPr>
            <p:ph type="title"/>
          </p:nvPr>
        </p:nvSpPr>
        <p:spPr>
          <a:xfrm>
            <a:off x="685800" y="685800"/>
            <a:ext cx="7772400" cy="1066800"/>
          </a:xfrm>
          <a:prstGeom prst="rect">
            <a:avLst/>
          </a:prstGeom>
        </p:spPr>
        <p:txBody>
          <a:bodyPr>
            <a:normAutofit fontScale="9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Annex 1: IEEE RA Tutorial –</a:t>
            </a:r>
          </a:p>
          <a:p>
            <a:pPr>
              <a:tabLst>
                <a:tab pos="914400" algn="l"/>
                <a:tab pos="1828800" algn="l"/>
                <a:tab pos="2743200" algn="l"/>
                <a:tab pos="3657600" algn="l"/>
                <a:tab pos="4572000" algn="l"/>
                <a:tab pos="5486400" algn="l"/>
                <a:tab pos="6400800" algn="l"/>
                <a:tab pos="7315200" algn="l"/>
                <a:tab pos="8229600" algn="l"/>
                <a:tab pos="9144000" algn="l"/>
                <a:tab pos="10058400" algn="l"/>
              </a:tabLst>
            </a:pPr>
            <a:r>
              <a:t>Guidelines for Use of EUI, OUI, CID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23</a:t>
            </a:fld>
            <a:endParaRPr/>
          </a:p>
        </p:txBody>
      </p:sp>
      <p:sp>
        <p:nvSpPr>
          <p:cNvPr id="183" name="Abstract"/>
          <p:cNvSpPr txBox="1">
            <a:spLocks noGrp="1"/>
          </p:cNvSpPr>
          <p:nvPr>
            <p:ph type="title"/>
          </p:nvPr>
        </p:nvSpPr>
        <p:spPr>
          <a:xfrm>
            <a:off x="685800" y="685800"/>
            <a:ext cx="7772400" cy="1066800"/>
          </a:xfrm>
          <a:prstGeom prst="rect">
            <a:avLst/>
          </a:prstGeom>
        </p:spPr>
        <p:txBody>
          <a:bodyPr>
            <a:normAutofit fontScale="9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IEEE RA Tutorial –</a:t>
            </a:r>
          </a:p>
          <a:p>
            <a:pPr>
              <a:tabLst>
                <a:tab pos="914400" algn="l"/>
                <a:tab pos="1828800" algn="l"/>
                <a:tab pos="2743200" algn="l"/>
                <a:tab pos="3657600" algn="l"/>
                <a:tab pos="4572000" algn="l"/>
                <a:tab pos="5486400" algn="l"/>
                <a:tab pos="6400800" algn="l"/>
                <a:tab pos="7315200" algn="l"/>
                <a:tab pos="8229600" algn="l"/>
                <a:tab pos="9144000" algn="l"/>
                <a:tab pos="10058400" algn="l"/>
              </a:tabLst>
            </a:pPr>
            <a:r>
              <a:t>Guidelines for Use of EUI, OUI, CID</a:t>
            </a:r>
          </a:p>
        </p:txBody>
      </p:sp>
      <p:sp>
        <p:nvSpPr>
          <p:cNvPr id="184" name="Text Placeholder 9"/>
          <p:cNvSpPr txBox="1">
            <a:spLocks noGrp="1"/>
          </p:cNvSpPr>
          <p:nvPr>
            <p:ph type="body" idx="1"/>
          </p:nvPr>
        </p:nvSpPr>
        <p:spPr>
          <a:xfrm>
            <a:off x="134704" y="1725048"/>
            <a:ext cx="8874592" cy="4670992"/>
          </a:xfrm>
          <a:prstGeom prst="rect">
            <a:avLst/>
          </a:prstGeom>
        </p:spPr>
        <p:txBody>
          <a:bodyPr>
            <a:normAutofit lnSpcReduction="10000"/>
          </a:bodyPr>
          <a:lstStyle/>
          <a:p>
            <a:pPr marL="212597" indent="-212597" defTabSz="417813">
              <a:spcBef>
                <a:spcPts val="500"/>
              </a:spcBef>
              <a:defRPr sz="2200"/>
            </a:pPr>
            <a:r>
              <a:t>IEEE Registration Authority assigns OUIs, CIDs, etc.</a:t>
            </a:r>
          </a:p>
          <a:p>
            <a:pPr marL="212597" indent="-212597" defTabSz="417813">
              <a:spcBef>
                <a:spcPts val="500"/>
              </a:spcBef>
              <a:defRPr sz="2200"/>
            </a:pPr>
            <a:r>
              <a:t>Provides tutorials on identifiers and policies:</a:t>
            </a:r>
          </a:p>
          <a:p>
            <a:pPr marL="531494" lvl="1" indent="-212597" defTabSz="417813">
              <a:spcBef>
                <a:spcPts val="500"/>
              </a:spcBef>
              <a:defRPr sz="2200" u="sng">
                <a:solidFill>
                  <a:srgbClr val="0000FF"/>
                </a:solidFill>
                <a:uFill>
                  <a:solidFill>
                    <a:srgbClr val="0000FF"/>
                  </a:solidFill>
                </a:uFill>
              </a:defRPr>
            </a:pPr>
            <a:r>
              <a:rPr>
                <a:hlinkClick r:id="rId2"/>
              </a:rPr>
              <a:t>http://standards.ieee.org/develop/regauth/tut</a:t>
            </a:r>
          </a:p>
          <a:p>
            <a:pPr marL="212597" indent="-212597" defTabSz="417813">
              <a:spcBef>
                <a:spcPts val="500"/>
              </a:spcBef>
              <a:defRPr sz="2200"/>
            </a:pPr>
            <a:r>
              <a:t>Tutorial on EUI (referenced in IEEE Std 802):</a:t>
            </a:r>
          </a:p>
          <a:p>
            <a:pPr marL="212597" indent="-212597" defTabSz="417813">
              <a:spcBef>
                <a:spcPts val="500"/>
              </a:spcBef>
              <a:defRPr sz="2200" i="1"/>
            </a:pPr>
            <a:r>
              <a:t>Guidelines for Use of Extended Unique Identifier (EUI), Organizationally Unique Identifier (OUI), and Company ID (CID)</a:t>
            </a:r>
          </a:p>
          <a:p>
            <a:pPr marL="531494" lvl="1" indent="-212597" defTabSz="417813">
              <a:spcBef>
                <a:spcPts val="500"/>
              </a:spcBef>
              <a:defRPr sz="2200"/>
            </a:pPr>
            <a:r>
              <a:t>Published August 2017, in coordination with 802c</a:t>
            </a:r>
          </a:p>
          <a:p>
            <a:pPr marL="531494" lvl="1" indent="-212597" defTabSz="417813">
              <a:spcBef>
                <a:spcPts val="500"/>
              </a:spcBef>
              <a:defRPr sz="2200"/>
            </a:pPr>
            <a:r>
              <a:t>Supersedes:</a:t>
            </a:r>
          </a:p>
          <a:p>
            <a:pPr lvl="2" indent="639269" defTabSz="417813">
              <a:spcBef>
                <a:spcPts val="500"/>
              </a:spcBef>
              <a:defRPr sz="2200" i="1"/>
            </a:pPr>
            <a:r>
              <a:t>Guidelines for Use Organizationally Unique Identifier (OUI) and Company ID (CID)</a:t>
            </a:r>
          </a:p>
          <a:p>
            <a:pPr lvl="2" indent="639269" defTabSz="417813">
              <a:spcBef>
                <a:spcPts val="500"/>
              </a:spcBef>
              <a:defRPr sz="2200" i="1"/>
            </a:pPr>
            <a:r>
              <a:t>Guidelines for 48-Bit Global Identifier (EUI-48)</a:t>
            </a:r>
          </a:p>
          <a:p>
            <a:pPr lvl="2" indent="639269" defTabSz="417813">
              <a:spcBef>
                <a:spcPts val="500"/>
              </a:spcBef>
              <a:defRPr sz="2200" i="1"/>
            </a:pPr>
            <a:r>
              <a:t>Guidelines for 64-bit Global Identifier (EUI-64)</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24</a:t>
            </a:fld>
            <a:endParaRPr/>
          </a:p>
        </p:txBody>
      </p:sp>
      <p:sp>
        <p:nvSpPr>
          <p:cNvPr id="187" name="Abstract"/>
          <p:cNvSpPr txBox="1">
            <a:spLocks noGrp="1"/>
          </p:cNvSpPr>
          <p:nvPr>
            <p:ph type="title"/>
          </p:nvPr>
        </p:nvSpPr>
        <p:spPr>
          <a:xfrm>
            <a:off x="685800" y="685800"/>
            <a:ext cx="7772400" cy="1066800"/>
          </a:xfrm>
          <a:prstGeom prst="rect">
            <a:avLst/>
          </a:prstGeom>
        </p:spPr>
        <p:txBody>
          <a:bodyPr>
            <a:normAutofit fontScale="9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Guidelines for Use of EUI, OUI, CID –</a:t>
            </a:r>
          </a:p>
          <a:p>
            <a:pPr>
              <a:tabLst>
                <a:tab pos="914400" algn="l"/>
                <a:tab pos="1828800" algn="l"/>
                <a:tab pos="2743200" algn="l"/>
                <a:tab pos="3657600" algn="l"/>
                <a:tab pos="4572000" algn="l"/>
                <a:tab pos="5486400" algn="l"/>
                <a:tab pos="6400800" algn="l"/>
                <a:tab pos="7315200" algn="l"/>
                <a:tab pos="8229600" algn="l"/>
                <a:tab pos="9144000" algn="l"/>
                <a:tab pos="10058400" algn="l"/>
              </a:tabLst>
            </a:pPr>
            <a:r>
              <a:t>more details</a:t>
            </a:r>
          </a:p>
        </p:txBody>
      </p:sp>
      <p:sp>
        <p:nvSpPr>
          <p:cNvPr id="188" name="Text Placeholder 9"/>
          <p:cNvSpPr txBox="1">
            <a:spLocks noGrp="1"/>
          </p:cNvSpPr>
          <p:nvPr>
            <p:ph type="body" idx="1"/>
          </p:nvPr>
        </p:nvSpPr>
        <p:spPr>
          <a:xfrm>
            <a:off x="134704" y="1736923"/>
            <a:ext cx="8874592" cy="4659115"/>
          </a:xfrm>
          <a:prstGeom prst="rect">
            <a:avLst/>
          </a:prstGeom>
        </p:spPr>
        <p:txBody>
          <a:bodyPr/>
          <a:lstStyle/>
          <a:p>
            <a:pPr marL="208024" indent="-208024" defTabSz="408828">
              <a:spcBef>
                <a:spcPts val="500"/>
              </a:spcBef>
              <a:defRPr sz="2100"/>
            </a:pPr>
            <a:r>
              <a:t>Published August 2017</a:t>
            </a:r>
          </a:p>
          <a:p>
            <a:pPr marL="520065" lvl="1" indent="-208024" defTabSz="408828">
              <a:spcBef>
                <a:spcPts val="500"/>
              </a:spcBef>
              <a:defRPr sz="2100" u="sng">
                <a:solidFill>
                  <a:srgbClr val="0000FF"/>
                </a:solidFill>
                <a:uFill>
                  <a:solidFill>
                    <a:srgbClr val="0000FF"/>
                  </a:solidFill>
                </a:uFill>
              </a:defRPr>
            </a:pPr>
            <a:r>
              <a:rPr>
                <a:hlinkClick r:id="rId2"/>
              </a:rPr>
              <a:t>http://standards.ieee.org/develop/regauth/tut/eui.pdf</a:t>
            </a:r>
          </a:p>
          <a:p>
            <a:pPr marL="208024" indent="-208024" defTabSz="408828">
              <a:spcBef>
                <a:spcPts val="500"/>
              </a:spcBef>
              <a:defRPr sz="2100"/>
            </a:pPr>
            <a:r>
              <a:t>Covers local addresses, SLAP, CID, and ELI</a:t>
            </a:r>
          </a:p>
          <a:p>
            <a:pPr marL="208024" indent="-208024" defTabSz="408828">
              <a:spcBef>
                <a:spcPts val="500"/>
              </a:spcBef>
              <a:defRPr sz="2100"/>
            </a:pPr>
            <a:r>
              <a:t>Clarifies other policies; notably (unrelated to local addressing) regarding the multicast bit:</a:t>
            </a:r>
          </a:p>
          <a:p>
            <a:pPr marL="520065" lvl="1" indent="-208024" defTabSz="408828">
              <a:spcBef>
                <a:spcPts val="500"/>
              </a:spcBef>
              <a:defRPr sz="2100" i="1"/>
            </a:pPr>
            <a:r>
              <a:t>The assignee of an OUI or OUI-36 is exclusively authorized to assign group MAC addresses, with I/G=1, by extending a modified version of the assigned OUI or OUI-36 in which the M bit is set to 1. Such addresses are not EUIs and do not globally identify hardware instances, even though U/L=0.</a:t>
            </a:r>
          </a:p>
          <a:p>
            <a:pPr marL="520065" lvl="1" indent="-208024" defTabSz="408828">
              <a:spcBef>
                <a:spcPts val="500"/>
              </a:spcBef>
              <a:defRPr sz="2100" i="1"/>
            </a:pPr>
            <a:r>
              <a:t> The assignee of a CID may assign local group MAC addresses by extending a modified version of the assigned CID by setting the M bit to 1 (so that I/G=1). The resulting extended identifier is an ELI.</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25</a:t>
            </a:fld>
            <a:endParaRPr/>
          </a:p>
        </p:txBody>
      </p:sp>
      <p:sp>
        <p:nvSpPr>
          <p:cNvPr id="191" name="Abstract"/>
          <p:cNvSpPr txBox="1">
            <a:spLocks noGrp="1"/>
          </p:cNvSpPr>
          <p:nvPr>
            <p:ph type="title"/>
          </p:nvPr>
        </p:nvSpPr>
        <p:spPr>
          <a:xfrm>
            <a:off x="152400" y="685801"/>
            <a:ext cx="8839200" cy="609601"/>
          </a:xfrm>
          <a:prstGeom prst="rect">
            <a:avLst/>
          </a:prstGeom>
        </p:spPr>
        <p:txBody>
          <a:bodyPr/>
          <a:lstStyle/>
          <a:p>
            <a:r>
              <a:t>Annex 2: Non-permanent Addresses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26</a:t>
            </a:fld>
            <a:endParaRPr/>
          </a:p>
        </p:txBody>
      </p:sp>
      <p:sp>
        <p:nvSpPr>
          <p:cNvPr id="194" name="Abstract"/>
          <p:cNvSpPr txBox="1">
            <a:spLocks noGrp="1"/>
          </p:cNvSpPr>
          <p:nvPr>
            <p:ph type="title"/>
          </p:nvPr>
        </p:nvSpPr>
        <p:spPr>
          <a:xfrm>
            <a:off x="152400" y="685801"/>
            <a:ext cx="8839200" cy="609601"/>
          </a:xfrm>
          <a:prstGeom prst="rect">
            <a:avLst/>
          </a:prstGeom>
        </p:spPr>
        <p:txBody>
          <a:bodyPr/>
          <a:lstStyle/>
          <a:p>
            <a:r>
              <a:t>Non-permanent Addresses</a:t>
            </a:r>
          </a:p>
        </p:txBody>
      </p:sp>
      <p:sp>
        <p:nvSpPr>
          <p:cNvPr id="195" name="Text Placeholder 9"/>
          <p:cNvSpPr txBox="1">
            <a:spLocks noGrp="1"/>
          </p:cNvSpPr>
          <p:nvPr>
            <p:ph type="body" idx="1"/>
          </p:nvPr>
        </p:nvSpPr>
        <p:spPr>
          <a:xfrm>
            <a:off x="134704" y="1374775"/>
            <a:ext cx="8874592" cy="5021263"/>
          </a:xfrm>
          <a:prstGeom prst="rect">
            <a:avLst/>
          </a:prstGeom>
        </p:spPr>
        <p:txBody>
          <a:bodyPr/>
          <a:lstStyle/>
          <a:p>
            <a:r>
              <a:t>IEEE 802 is most familiar with permanent addresses</a:t>
            </a:r>
          </a:p>
          <a:p>
            <a:r>
              <a:t>Local addresses are typically not permanent</a:t>
            </a:r>
          </a:p>
          <a:p>
            <a:pPr lvl="1"/>
            <a:r>
              <a:t>they may be assigned during use</a:t>
            </a:r>
          </a:p>
          <a:p>
            <a:r>
              <a:t>Need to consider the ramifications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27</a:t>
            </a:fld>
            <a:endParaRPr/>
          </a:p>
        </p:txBody>
      </p:sp>
      <p:sp>
        <p:nvSpPr>
          <p:cNvPr id="198" name="Abstract"/>
          <p:cNvSpPr txBox="1">
            <a:spLocks noGrp="1"/>
          </p:cNvSpPr>
          <p:nvPr>
            <p:ph type="title"/>
          </p:nvPr>
        </p:nvSpPr>
        <p:spPr>
          <a:xfrm>
            <a:off x="152400" y="685801"/>
            <a:ext cx="8839200" cy="609601"/>
          </a:xfrm>
          <a:prstGeom prst="rect">
            <a:avLst/>
          </a:prstGeom>
        </p:spPr>
        <p:txBody>
          <a:bodyPr/>
          <a:lstStyle/>
          <a:p>
            <a:r>
              <a:t>Some Address Features</a:t>
            </a:r>
          </a:p>
        </p:txBody>
      </p:sp>
      <p:sp>
        <p:nvSpPr>
          <p:cNvPr id="199" name="Text Placeholder 9"/>
          <p:cNvSpPr txBox="1">
            <a:spLocks noGrp="1"/>
          </p:cNvSpPr>
          <p:nvPr>
            <p:ph type="body" idx="1"/>
          </p:nvPr>
        </p:nvSpPr>
        <p:spPr>
          <a:xfrm>
            <a:off x="134704" y="1374775"/>
            <a:ext cx="8874592" cy="5021263"/>
          </a:xfrm>
          <a:prstGeom prst="rect">
            <a:avLst/>
          </a:prstGeom>
        </p:spPr>
        <p:txBody>
          <a:bodyPr/>
          <a:lstStyle/>
          <a:p>
            <a:r>
              <a:t>Uniqueness</a:t>
            </a:r>
          </a:p>
          <a:p>
            <a:pPr lvl="1"/>
            <a:r>
              <a:t>most fundamental property</a:t>
            </a:r>
          </a:p>
          <a:p>
            <a:pPr lvl="1"/>
            <a:r>
              <a:t>local (on the LAN), or universal</a:t>
            </a:r>
          </a:p>
          <a:p>
            <a:pPr lvl="1"/>
            <a:r>
              <a:t>relevant to identity</a:t>
            </a:r>
          </a:p>
          <a:p>
            <a:r>
              <a:t>Permanence/Longevity</a:t>
            </a:r>
          </a:p>
          <a:p>
            <a:pPr lvl="1"/>
            <a:r>
              <a:t>relevant to trackability</a:t>
            </a:r>
          </a:p>
          <a:p>
            <a:pPr lvl="1"/>
            <a:r>
              <a:t>relevant to management</a:t>
            </a:r>
          </a:p>
          <a:p>
            <a:r>
              <a:t>Structure and Information content</a:t>
            </a:r>
          </a:p>
          <a:p>
            <a:pPr lvl="1"/>
            <a:r>
              <a:t>Does the address convey information beyond identity? </a:t>
            </a:r>
          </a:p>
          <a:p>
            <a:pPr lvl="1"/>
            <a:r>
              <a:t>Can address convey location (e.g., IP)</a:t>
            </a:r>
          </a:p>
          <a:p>
            <a:pPr lvl="1"/>
            <a:r>
              <a:t>other possibilities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 name="Abstract"/>
          <p:cNvSpPr txBox="1">
            <a:spLocks noGrp="1"/>
          </p:cNvSpPr>
          <p:nvPr>
            <p:ph type="title"/>
          </p:nvPr>
        </p:nvSpPr>
        <p:spPr>
          <a:xfrm>
            <a:off x="152400" y="685801"/>
            <a:ext cx="8839200" cy="609601"/>
          </a:xfrm>
          <a:prstGeom prst="rect">
            <a:avLst/>
          </a:prstGeom>
        </p:spPr>
        <p:txBody>
          <a:bodyPr/>
          <a:lstStyle/>
          <a:p>
            <a:r>
              <a:t>Some Assignment Protocols</a:t>
            </a:r>
          </a:p>
        </p:txBody>
      </p:sp>
      <p:sp>
        <p:nvSpPr>
          <p:cNvPr id="214" name="Text Placeholder 9"/>
          <p:cNvSpPr txBox="1">
            <a:spLocks noGrp="1"/>
          </p:cNvSpPr>
          <p:nvPr>
            <p:ph type="body" idx="1"/>
          </p:nvPr>
        </p:nvSpPr>
        <p:spPr>
          <a:xfrm>
            <a:off x="134704" y="1374775"/>
            <a:ext cx="8874592" cy="5021263"/>
          </a:xfrm>
          <a:prstGeom prst="rect">
            <a:avLst/>
          </a:prstGeom>
        </p:spPr>
        <p:txBody>
          <a:bodyPr/>
          <a:lstStyle/>
          <a:p>
            <a:pPr marL="208024" indent="-208024" defTabSz="408828">
              <a:spcBef>
                <a:spcPts val="500"/>
              </a:spcBef>
              <a:defRPr sz="2100"/>
            </a:pPr>
            <a:r>
              <a:rPr dirty="0"/>
              <a:t>Stateful (per IETF)</a:t>
            </a:r>
          </a:p>
          <a:p>
            <a:pPr marL="520065" lvl="1" indent="-208024" defTabSz="408828">
              <a:spcBef>
                <a:spcPts val="500"/>
              </a:spcBef>
              <a:defRPr sz="2100"/>
            </a:pPr>
            <a:r>
              <a:rPr dirty="0"/>
              <a:t>typically server-based</a:t>
            </a:r>
          </a:p>
          <a:p>
            <a:pPr marL="520065" lvl="1" indent="-208024" defTabSz="408828">
              <a:spcBef>
                <a:spcPts val="500"/>
              </a:spcBef>
              <a:defRPr sz="2100"/>
            </a:pPr>
            <a:r>
              <a:rPr dirty="0"/>
              <a:t> example: DHCP</a:t>
            </a:r>
          </a:p>
          <a:p>
            <a:pPr marL="208024" indent="-208024" defTabSz="408828">
              <a:spcBef>
                <a:spcPts val="500"/>
              </a:spcBef>
              <a:defRPr sz="2100"/>
            </a:pPr>
            <a:r>
              <a:rPr dirty="0"/>
              <a:t>Stateless (per IETF)</a:t>
            </a:r>
          </a:p>
          <a:p>
            <a:pPr marL="520065" lvl="1" indent="-208024" defTabSz="408828">
              <a:spcBef>
                <a:spcPts val="500"/>
              </a:spcBef>
              <a:defRPr sz="2100"/>
            </a:pPr>
            <a:r>
              <a:rPr dirty="0"/>
              <a:t>IPv6 “Stateless Address Autoconfiguration” (SLAAC)</a:t>
            </a:r>
          </a:p>
          <a:p>
            <a:pPr marL="912394" lvl="2" indent="-218972" defTabSz="408828">
              <a:spcBef>
                <a:spcPts val="500"/>
              </a:spcBef>
              <a:buSzPct val="100000"/>
              <a:buChar char="•"/>
              <a:defRPr sz="2100"/>
            </a:pPr>
            <a:r>
              <a:rPr dirty="0"/>
              <a:t>could be based on IEEE EUI</a:t>
            </a:r>
          </a:p>
          <a:p>
            <a:pPr marL="912394" lvl="2" indent="-218972" defTabSz="408828">
              <a:spcBef>
                <a:spcPts val="500"/>
              </a:spcBef>
              <a:buSzPct val="100000"/>
              <a:buChar char="•"/>
              <a:defRPr sz="2100"/>
            </a:pPr>
            <a:r>
              <a:rPr dirty="0"/>
              <a:t>requires Duplicate Address Detection (DAD) </a:t>
            </a:r>
            <a:endParaRPr dirty="0" smtClean="0"/>
          </a:p>
          <a:p>
            <a:pPr marL="208024" indent="-208024" defTabSz="408828">
              <a:spcBef>
                <a:spcPts val="500"/>
              </a:spcBef>
              <a:defRPr sz="2100"/>
            </a:pPr>
            <a:r>
              <a:rPr dirty="0" smtClean="0"/>
              <a:t>claiming</a:t>
            </a:r>
            <a:endParaRPr dirty="0"/>
          </a:p>
          <a:p>
            <a:pPr marL="520065" lvl="1" indent="-208024" defTabSz="408828">
              <a:spcBef>
                <a:spcPts val="500"/>
              </a:spcBef>
              <a:defRPr sz="2100"/>
            </a:pPr>
            <a:r>
              <a:rPr dirty="0"/>
              <a:t> device claims an address by announcement, but:</a:t>
            </a:r>
          </a:p>
          <a:p>
            <a:pPr marL="912394" lvl="2" indent="-218972" defTabSz="408828">
              <a:spcBef>
                <a:spcPts val="500"/>
              </a:spcBef>
              <a:buSzPct val="100000"/>
              <a:buChar char="•"/>
              <a:defRPr sz="2100"/>
            </a:pPr>
            <a:r>
              <a:rPr dirty="0"/>
              <a:t> may probe first for addresses in use</a:t>
            </a:r>
          </a:p>
          <a:p>
            <a:pPr marL="912394" lvl="2" indent="-218972" defTabSz="408828">
              <a:spcBef>
                <a:spcPts val="500"/>
              </a:spcBef>
              <a:buSzPct val="100000"/>
              <a:buChar char="•"/>
              <a:defRPr sz="2100"/>
            </a:pPr>
            <a:r>
              <a:rPr dirty="0"/>
              <a:t> may check afterwards for collisions </a:t>
            </a:r>
          </a:p>
          <a:p>
            <a:pPr marL="208024" indent="-208024" defTabSz="408828">
              <a:spcBef>
                <a:spcPts val="500"/>
              </a:spcBef>
              <a:buFont typeface="Times New Roman"/>
              <a:buChar char="✴"/>
              <a:defRPr sz="2100"/>
            </a:pPr>
            <a:r>
              <a:rPr dirty="0"/>
              <a:t>P802.1CQ PAR mentions “peer-to-peer address claiming and address server capabilities”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29</a:t>
            </a:fld>
            <a:endParaRPr/>
          </a:p>
        </p:txBody>
      </p:sp>
      <p:sp>
        <p:nvSpPr>
          <p:cNvPr id="202" name="Abstract"/>
          <p:cNvSpPr txBox="1">
            <a:spLocks noGrp="1"/>
          </p:cNvSpPr>
          <p:nvPr>
            <p:ph type="title"/>
          </p:nvPr>
        </p:nvSpPr>
        <p:spPr>
          <a:xfrm>
            <a:off x="152400" y="685801"/>
            <a:ext cx="8839200" cy="609601"/>
          </a:xfrm>
          <a:prstGeom prst="rect">
            <a:avLst/>
          </a:prstGeom>
        </p:spPr>
        <p:txBody>
          <a:bodyPr/>
          <a:lstStyle/>
          <a:p>
            <a:r>
              <a:t>Example: IPv4</a:t>
            </a:r>
          </a:p>
        </p:txBody>
      </p:sp>
      <p:sp>
        <p:nvSpPr>
          <p:cNvPr id="203" name="Text Placeholder 9"/>
          <p:cNvSpPr txBox="1">
            <a:spLocks noGrp="1"/>
          </p:cNvSpPr>
          <p:nvPr>
            <p:ph type="body" idx="1"/>
          </p:nvPr>
        </p:nvSpPr>
        <p:spPr>
          <a:xfrm>
            <a:off x="134704" y="1374775"/>
            <a:ext cx="8874592" cy="5021263"/>
          </a:xfrm>
          <a:prstGeom prst="rect">
            <a:avLst/>
          </a:prstGeom>
        </p:spPr>
        <p:txBody>
          <a:bodyPr/>
          <a:lstStyle/>
          <a:p>
            <a:r>
              <a:rPr dirty="0"/>
              <a:t>IPv4 address can be globally routable</a:t>
            </a:r>
          </a:p>
          <a:p>
            <a:r>
              <a:rPr dirty="0"/>
              <a:t>IPv4 address can be local</a:t>
            </a:r>
          </a:p>
          <a:p>
            <a:r>
              <a:rPr dirty="0"/>
              <a:t>IPv4 address is hierarchical, with two components:</a:t>
            </a:r>
          </a:p>
          <a:p>
            <a:pPr lvl="1"/>
            <a:r>
              <a:rPr dirty="0"/>
              <a:t>prefix: identifies network or subnet</a:t>
            </a:r>
          </a:p>
          <a:p>
            <a:pPr lvl="1"/>
            <a:r>
              <a:rPr dirty="0"/>
              <a:t>host identifier: identifies interface</a:t>
            </a:r>
            <a:endParaRPr dirty="0" smtClean="0"/>
          </a:p>
          <a:p>
            <a:pPr lvl="1"/>
            <a:r>
              <a:rPr lang="en-US" dirty="0" smtClean="0"/>
              <a:t>hierarchy provides for routing by network, not by address</a:t>
            </a:r>
          </a:p>
          <a:p>
            <a:pPr lvl="1"/>
            <a:r>
              <a:rPr lang="en-US" dirty="0" smtClean="0"/>
              <a:t>802 local addressing could support this approach</a:t>
            </a:r>
          </a:p>
          <a:p>
            <a:pPr lvl="1"/>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3</a:t>
            </a:fld>
            <a:endParaRPr/>
          </a:p>
        </p:txBody>
      </p:sp>
      <p:sp>
        <p:nvSpPr>
          <p:cNvPr id="100" name="Abstract"/>
          <p:cNvSpPr txBox="1">
            <a:spLocks noGrp="1"/>
          </p:cNvSpPr>
          <p:nvPr>
            <p:ph type="title"/>
          </p:nvPr>
        </p:nvSpPr>
        <p:spPr>
          <a:xfrm>
            <a:off x="685800" y="685800"/>
            <a:ext cx="7772400" cy="1066800"/>
          </a:xfrm>
          <a:prstGeom prst="rect">
            <a:avLst/>
          </a:prstGeom>
        </p:spPr>
        <p:txBody>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The View from </a:t>
            </a:r>
            <a:r>
              <a:rPr i="1"/>
              <a:t>Silicon Valley</a:t>
            </a:r>
          </a:p>
        </p:txBody>
      </p:sp>
      <p:sp>
        <p:nvSpPr>
          <p:cNvPr id="101"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2400" cy="4114800"/>
          </a:xfrm>
          <a:prstGeom prst="rect">
            <a:avLst/>
          </a:prstGeom>
        </p:spPr>
        <p:txBody>
          <a:bodyPr/>
          <a:lstStyle/>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dirty="0"/>
              <a:t>Dinesh: </a:t>
            </a:r>
            <a:r>
              <a:rPr i="1" dirty="0"/>
              <a:t>What are those devices? Those aren’t phones.</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dirty="0"/>
              <a:t>Gilfoyle: </a:t>
            </a:r>
            <a:r>
              <a:rPr i="1" dirty="0"/>
              <a:t>Look at that OUI prefix in these MAC addresses.</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dirty="0"/>
              <a:t>Richard: </a:t>
            </a:r>
            <a:r>
              <a:rPr i="1" dirty="0"/>
              <a:t>OK, so what are those?</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dirty="0"/>
              <a:t>Gilfoyle: </a:t>
            </a:r>
            <a:r>
              <a:rPr i="1" dirty="0"/>
              <a:t>Smart fridges. About 30,000 of them.</a:t>
            </a:r>
            <a:r>
              <a:rPr dirty="0"/>
              <a:t> </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endParaRPr dirty="0"/>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endParaRPr dirty="0"/>
          </a:p>
          <a:p>
            <a:pPr marL="240631" indent="-24063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rPr dirty="0"/>
              <a:t>Silicon Valley</a:t>
            </a:r>
            <a:r>
              <a:rPr i="0" dirty="0"/>
              <a:t> (a fictional television comedy)</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dirty="0"/>
              <a:t>Season 4, Episode 10 (“Server Error”)</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dirty="0"/>
              <a:t>First aired on HBO, 2017-06-25</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30</a:t>
            </a:fld>
            <a:endParaRPr/>
          </a:p>
        </p:txBody>
      </p:sp>
      <p:sp>
        <p:nvSpPr>
          <p:cNvPr id="206" name="Abstract"/>
          <p:cNvSpPr txBox="1">
            <a:spLocks noGrp="1"/>
          </p:cNvSpPr>
          <p:nvPr>
            <p:ph type="title"/>
          </p:nvPr>
        </p:nvSpPr>
        <p:spPr>
          <a:xfrm>
            <a:off x="152400" y="685801"/>
            <a:ext cx="8839200" cy="609601"/>
          </a:xfrm>
          <a:prstGeom prst="rect">
            <a:avLst/>
          </a:prstGeom>
        </p:spPr>
        <p:txBody>
          <a:bodyPr/>
          <a:lstStyle/>
          <a:p>
            <a:r>
              <a:t>View from IETF: IPv6</a:t>
            </a:r>
          </a:p>
        </p:txBody>
      </p:sp>
      <p:sp>
        <p:nvSpPr>
          <p:cNvPr id="207" name="Text Placeholder 9"/>
          <p:cNvSpPr txBox="1">
            <a:spLocks noGrp="1"/>
          </p:cNvSpPr>
          <p:nvPr>
            <p:ph type="body" idx="1"/>
          </p:nvPr>
        </p:nvSpPr>
        <p:spPr>
          <a:xfrm>
            <a:off x="134704" y="1374775"/>
            <a:ext cx="8874592" cy="5021263"/>
          </a:xfrm>
          <a:prstGeom prst="rect">
            <a:avLst/>
          </a:prstGeom>
        </p:spPr>
        <p:txBody>
          <a:bodyPr/>
          <a:lstStyle/>
          <a:p>
            <a:pPr marL="0" indent="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For ideas on possible protocols, consider IETF.</a:t>
            </a:r>
          </a:p>
          <a:p>
            <a:pPr marL="0" indent="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 IPv6 unicast address (128 bits) includes:</a:t>
            </a:r>
          </a:p>
          <a:p>
            <a:pPr marL="0" lvl="1" indent="22860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 subnet prefix (</a:t>
            </a:r>
            <a:r>
              <a:rPr i="1"/>
              <a:t>n</a:t>
            </a:r>
            <a:r>
              <a:t> bits, typically 64)</a:t>
            </a:r>
          </a:p>
          <a:p>
            <a:pPr marL="0" lvl="1" indent="22860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 interface ID (IID) (128-</a:t>
            </a:r>
            <a:r>
              <a:rPr i="1"/>
              <a:t>n</a:t>
            </a:r>
            <a:r>
              <a:t> bits, typically 64)</a:t>
            </a:r>
          </a:p>
          <a:p>
            <a:pPr marL="685800" lvl="2" indent="-228600" defTabSz="12700">
              <a:spcBef>
                <a:spcPts val="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used to identify interfaces on a link</a:t>
            </a:r>
          </a:p>
          <a:p>
            <a:pPr marL="685800" lvl="2" indent="-228600" defTabSz="12700">
              <a:spcBef>
                <a:spcPts val="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formerly encouraged creation from IEEE EUI (e.g. RFC 4291)</a:t>
            </a:r>
          </a:p>
          <a:p>
            <a:pPr marL="685800" lvl="2" indent="-228600" defTabSz="12700">
              <a:spcBef>
                <a:spcPts val="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RFC 7136: </a:t>
            </a:r>
            <a:r>
              <a:rPr i="1"/>
              <a:t>various new forms of IIDs have been defined: including temporary addresses [RFC4941], Cryptographically Generated Addresses (CGAs) [RFC3972] [RFC4982], Hash-Based Addresses (HBAs) [RFC5535]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 name="Abstract"/>
          <p:cNvSpPr txBox="1">
            <a:spLocks noGrp="1"/>
          </p:cNvSpPr>
          <p:nvPr>
            <p:ph type="title"/>
          </p:nvPr>
        </p:nvSpPr>
        <p:spPr>
          <a:xfrm>
            <a:off x="152400" y="685801"/>
            <a:ext cx="8839200" cy="609601"/>
          </a:xfrm>
          <a:prstGeom prst="rect">
            <a:avLst/>
          </a:prstGeom>
        </p:spPr>
        <p:txBody>
          <a:bodyPr/>
          <a:lstStyle/>
          <a:p>
            <a:r>
              <a:t>IETF: Temporary Addresses</a:t>
            </a:r>
          </a:p>
        </p:txBody>
      </p:sp>
      <p:sp>
        <p:nvSpPr>
          <p:cNvPr id="217" name="Text Placeholder 9"/>
          <p:cNvSpPr txBox="1">
            <a:spLocks noGrp="1"/>
          </p:cNvSpPr>
          <p:nvPr>
            <p:ph type="body" idx="1"/>
          </p:nvPr>
        </p:nvSpPr>
        <p:spPr>
          <a:xfrm>
            <a:off x="134704" y="1374775"/>
            <a:ext cx="8874592" cy="5021263"/>
          </a:xfrm>
          <a:prstGeom prst="rect">
            <a:avLst/>
          </a:prstGeom>
        </p:spPr>
        <p:txBody>
          <a:bodyPr/>
          <a:lstStyle/>
          <a:p>
            <a:r>
              <a:t>SLAAC = “Stateless Address Autoconfiguration”</a:t>
            </a:r>
          </a:p>
          <a:p>
            <a:r>
              <a:t>RFC 4941: Privacy Extensions for SLAAC in IPv6</a:t>
            </a:r>
          </a:p>
          <a:p>
            <a:pPr lvl="1"/>
            <a:r>
              <a:t> Sept. 2007</a:t>
            </a:r>
          </a:p>
          <a:p>
            <a:pPr lvl="1"/>
            <a:r>
              <a:t> …</a:t>
            </a:r>
            <a:r>
              <a:rPr i="1"/>
              <a:t>for interfaces whose interface identifier is derived from an IEEE identifier.  Use of the extension causes nodes to generate global scope addresses from interface identifiers that change over time, even in cases where the interface contains an embedded IEEE identifier. Changing the interface identifier (and the global scope addresses generated from it) over time makes it more difficult for eavesdroppers and other information collectors to identify when different addresses used in different transactions actually correspond to the same node.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 name="Abstract"/>
          <p:cNvSpPr txBox="1">
            <a:spLocks noGrp="1"/>
          </p:cNvSpPr>
          <p:nvPr>
            <p:ph type="title"/>
          </p:nvPr>
        </p:nvSpPr>
        <p:spPr>
          <a:xfrm>
            <a:off x="152400" y="685801"/>
            <a:ext cx="8839200" cy="609601"/>
          </a:xfrm>
          <a:prstGeom prst="rect">
            <a:avLst/>
          </a:prstGeom>
        </p:spPr>
        <p:txBody>
          <a:bodyPr/>
          <a:lstStyle/>
          <a:p>
            <a:r>
              <a:t>Semantically Opaque Interface Identifiers</a:t>
            </a:r>
          </a:p>
        </p:txBody>
      </p:sp>
      <p:sp>
        <p:nvSpPr>
          <p:cNvPr id="220" name="Text Placeholder 9"/>
          <p:cNvSpPr txBox="1">
            <a:spLocks noGrp="1"/>
          </p:cNvSpPr>
          <p:nvPr>
            <p:ph type="body" idx="1"/>
          </p:nvPr>
        </p:nvSpPr>
        <p:spPr>
          <a:xfrm>
            <a:off x="134704" y="1374775"/>
            <a:ext cx="8874592" cy="5021263"/>
          </a:xfrm>
          <a:prstGeom prst="rect">
            <a:avLst/>
          </a:prstGeom>
        </p:spPr>
        <p:txBody>
          <a:bodyPr/>
          <a:lstStyle/>
          <a:p>
            <a:pPr marL="217170" indent="-217170" defTabSz="426797">
              <a:spcBef>
                <a:spcPts val="500"/>
              </a:spcBef>
              <a:defRPr sz="2200"/>
            </a:pPr>
            <a:r>
              <a:rPr dirty="0"/>
              <a:t>RFC 7217</a:t>
            </a:r>
          </a:p>
          <a:p>
            <a:pPr marL="542925" lvl="1" indent="-217170" defTabSz="426797">
              <a:spcBef>
                <a:spcPts val="500"/>
              </a:spcBef>
              <a:defRPr sz="2200"/>
            </a:pPr>
            <a:r>
              <a:rPr dirty="0"/>
              <a:t> Apr. 2014</a:t>
            </a:r>
          </a:p>
          <a:p>
            <a:pPr marL="542925" lvl="1" indent="-217170" defTabSz="426797">
              <a:spcBef>
                <a:spcPts val="500"/>
              </a:spcBef>
              <a:defRPr sz="2200"/>
            </a:pPr>
            <a:r>
              <a:rPr dirty="0"/>
              <a:t> </a:t>
            </a:r>
            <a:r>
              <a:rPr i="1" dirty="0"/>
              <a:t>temporary addresses can be challenging.... from a network-management point of view, they tend to increase the complexity of event logging, troubleshooting, enforcement of</a:t>
            </a:r>
            <a:r>
              <a:rPr i="1" dirty="0" smtClean="0"/>
              <a:t> access </a:t>
            </a:r>
            <a:r>
              <a:rPr i="1" dirty="0"/>
              <a:t>controls, and quality of service.... some organizations disable the use of temporary addresses even at the expense of reduced privacy… may also result in increased implementation complexity</a:t>
            </a:r>
          </a:p>
          <a:p>
            <a:pPr marL="542925" lvl="1" indent="-217170" defTabSz="426797">
              <a:spcBef>
                <a:spcPts val="500"/>
              </a:spcBef>
              <a:defRPr sz="2200" i="1"/>
            </a:pPr>
            <a:r>
              <a:rPr dirty="0"/>
              <a:t>…Interface Identifier changes when the host moves from one network to another.  This method is meant to be an alternative to generating Interface Identifiers based on hardware addresses (e.g., IEEE LAN Media Access Control (MAC) addresses), such that the benefits of stable addresses can be achieved without sacrificing the security and privacy of users.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 name="Abstract"/>
          <p:cNvSpPr txBox="1">
            <a:spLocks noGrp="1"/>
          </p:cNvSpPr>
          <p:nvPr>
            <p:ph type="title"/>
          </p:nvPr>
        </p:nvSpPr>
        <p:spPr>
          <a:xfrm>
            <a:off x="152400" y="685801"/>
            <a:ext cx="8839200" cy="609601"/>
          </a:xfrm>
          <a:prstGeom prst="rect">
            <a:avLst/>
          </a:prstGeom>
        </p:spPr>
        <p:txBody>
          <a:bodyPr/>
          <a:lstStyle/>
          <a:p>
            <a:r>
              <a:t>IETF CGA</a:t>
            </a:r>
          </a:p>
        </p:txBody>
      </p:sp>
      <p:sp>
        <p:nvSpPr>
          <p:cNvPr id="223" name="Text Placeholder 9"/>
          <p:cNvSpPr txBox="1">
            <a:spLocks noGrp="1"/>
          </p:cNvSpPr>
          <p:nvPr>
            <p:ph type="body" idx="1"/>
          </p:nvPr>
        </p:nvSpPr>
        <p:spPr>
          <a:xfrm>
            <a:off x="134704" y="1374775"/>
            <a:ext cx="8874592" cy="5021263"/>
          </a:xfrm>
          <a:prstGeom prst="rect">
            <a:avLst/>
          </a:prstGeom>
        </p:spPr>
        <p:txBody>
          <a:bodyPr>
            <a:normAutofit lnSpcReduction="10000"/>
          </a:bodyPr>
          <a:lstStyle/>
          <a:p>
            <a:r>
              <a:t>CGA = “Cryptographically Generated Address”</a:t>
            </a:r>
          </a:p>
          <a:p>
            <a:r>
              <a:t>RFC 3972</a:t>
            </a:r>
          </a:p>
          <a:p>
            <a:pPr lvl="1"/>
            <a:r>
              <a:t> March 2005</a:t>
            </a:r>
          </a:p>
          <a:p>
            <a:pPr lvl="1"/>
            <a:r>
              <a:t> </a:t>
            </a:r>
            <a:r>
              <a:rPr i="1"/>
              <a:t>interface identifier is generated by computing a cryptographic one-way hash function from a public key and auxiliary parameters.  The binding between the public key and the address can be verified by re-computing the hash value and by comparing the hash with the interface identifier.  Messages sent from an IPv6 address can be protected by attaching the public key and auxiliary parameters and by signing the message with the corresponding private key.  The protection works without a certification authority or any security infrastructure.</a:t>
            </a:r>
          </a:p>
          <a:p>
            <a:pPr lvl="1"/>
            <a:r>
              <a:t> includes collision count field based on duplicate address detection</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 name="Abstract"/>
          <p:cNvSpPr txBox="1">
            <a:spLocks noGrp="1"/>
          </p:cNvSpPr>
          <p:nvPr>
            <p:ph type="title"/>
          </p:nvPr>
        </p:nvSpPr>
        <p:spPr>
          <a:xfrm>
            <a:off x="152400" y="685801"/>
            <a:ext cx="8839200" cy="609601"/>
          </a:xfrm>
          <a:prstGeom prst="rect">
            <a:avLst/>
          </a:prstGeom>
        </p:spPr>
        <p:txBody>
          <a:bodyPr/>
          <a:lstStyle/>
          <a:p>
            <a:r>
              <a:t>Example: CGA and Privacy can coexist</a:t>
            </a:r>
          </a:p>
        </p:txBody>
      </p:sp>
      <p:sp>
        <p:nvSpPr>
          <p:cNvPr id="226" name="Text Placeholder 9"/>
          <p:cNvSpPr txBox="1">
            <a:spLocks noGrp="1"/>
          </p:cNvSpPr>
          <p:nvPr>
            <p:ph type="body" idx="1"/>
          </p:nvPr>
        </p:nvSpPr>
        <p:spPr>
          <a:xfrm>
            <a:off x="134704" y="1374775"/>
            <a:ext cx="8874592" cy="5021263"/>
          </a:xfrm>
          <a:prstGeom prst="rect">
            <a:avLst/>
          </a:prstGeom>
        </p:spPr>
        <p:txBody>
          <a:bodyPr/>
          <a:lstStyle/>
          <a:p>
            <a:r>
              <a:rPr dirty="0"/>
              <a:t>On a LAN, some devices strive for privacy</a:t>
            </a:r>
          </a:p>
          <a:p>
            <a:pPr lvl="1"/>
            <a:r>
              <a:rPr dirty="0"/>
              <a:t>may use a randomized address</a:t>
            </a:r>
          </a:p>
          <a:p>
            <a:r>
              <a:rPr dirty="0"/>
              <a:t>On a LAN, some devices may not value privacy but put value on other features, such as verification</a:t>
            </a:r>
          </a:p>
          <a:p>
            <a:pPr lvl="1"/>
            <a:r>
              <a:rPr dirty="0"/>
              <a:t>example:</a:t>
            </a:r>
            <a:r>
              <a:rPr dirty="0" smtClean="0"/>
              <a:t> </a:t>
            </a:r>
            <a:r>
              <a:rPr lang="en-US" dirty="0" smtClean="0"/>
              <a:t>access points </a:t>
            </a:r>
            <a:r>
              <a:rPr dirty="0" smtClean="0"/>
              <a:t>should </a:t>
            </a:r>
            <a:r>
              <a:rPr dirty="0"/>
              <a:t>be easily found</a:t>
            </a:r>
          </a:p>
          <a:p>
            <a:pPr lvl="1"/>
            <a:r>
              <a:rPr dirty="0"/>
              <a:t>address may be structured for meaning</a:t>
            </a:r>
          </a:p>
          <a:p>
            <a:pPr marL="240631" indent="-240631"/>
            <a:r>
              <a:rPr dirty="0"/>
              <a:t>Both types of devices should be able to coexist</a:t>
            </a:r>
          </a:p>
          <a:p>
            <a:pPr marL="621631" lvl="1" indent="-240631"/>
            <a:r>
              <a:rPr dirty="0"/>
              <a:t>random addresses should stay out of assigned space</a:t>
            </a:r>
          </a:p>
          <a:p>
            <a:pPr marL="621631" lvl="1" indent="-240631"/>
            <a:r>
              <a:rPr dirty="0"/>
              <a:t>receiver can then determine the type of address and respond accordingly</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0902" y="1658722"/>
            <a:ext cx="8504543" cy="316448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3200" y="1339045"/>
            <a:ext cx="8737600" cy="5080000"/>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60024" y="1267226"/>
            <a:ext cx="8030775" cy="5311050"/>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54000" y="1295402"/>
            <a:ext cx="8737600" cy="5080000"/>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2400" y="1846237"/>
            <a:ext cx="8966200" cy="41656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What Gilfoyle saw</a:t>
            </a:r>
          </a:p>
        </p:txBody>
      </p:sp>
      <p:pic>
        <p:nvPicPr>
          <p:cNvPr id="104" name="pasted-image.pdf" descr="pasted-image.pdf"/>
          <p:cNvPicPr>
            <a:picLocks noChangeAspect="1"/>
          </p:cNvPicPr>
          <p:nvPr/>
        </p:nvPicPr>
        <p:blipFill>
          <a:blip r:embed="rId2">
            <a:extLst/>
          </a:blip>
          <a:stretch>
            <a:fillRect/>
          </a:stretch>
        </p:blipFill>
        <p:spPr>
          <a:xfrm>
            <a:off x="282268" y="1351190"/>
            <a:ext cx="8359216" cy="5100152"/>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89100" y="1289040"/>
            <a:ext cx="5765800" cy="5080000"/>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 name="Abstract"/>
          <p:cNvSpPr txBox="1">
            <a:spLocks noGrp="1"/>
          </p:cNvSpPr>
          <p:nvPr>
            <p:ph type="title"/>
          </p:nvPr>
        </p:nvSpPr>
        <p:spPr>
          <a:xfrm>
            <a:off x="152400" y="685801"/>
            <a:ext cx="8839200" cy="609601"/>
          </a:xfrm>
          <a:prstGeom prst="rect">
            <a:avLst/>
          </a:prstGeom>
        </p:spPr>
        <p:txBody>
          <a:bodyPr/>
          <a:lstStyle/>
          <a:p>
            <a:r>
              <a:t>Summary</a:t>
            </a:r>
          </a:p>
        </p:txBody>
      </p:sp>
      <p:sp>
        <p:nvSpPr>
          <p:cNvPr id="241" name="Text Placeholder 9"/>
          <p:cNvSpPr txBox="1">
            <a:spLocks noGrp="1"/>
          </p:cNvSpPr>
          <p:nvPr>
            <p:ph type="body" idx="1"/>
          </p:nvPr>
        </p:nvSpPr>
        <p:spPr>
          <a:xfrm>
            <a:off x="134704" y="1374775"/>
            <a:ext cx="8874592" cy="5021263"/>
          </a:xfrm>
          <a:prstGeom prst="rect">
            <a:avLst/>
          </a:prstGeom>
        </p:spPr>
        <p:txBody>
          <a:bodyPr/>
          <a:lstStyle/>
          <a:p>
            <a:pPr marL="226313" indent="-226313" defTabSz="444768">
              <a:spcBef>
                <a:spcPts val="500"/>
              </a:spcBef>
              <a:defRPr sz="2300"/>
            </a:pPr>
            <a:r>
              <a:t>The local address space is huge and valuable.</a:t>
            </a:r>
          </a:p>
          <a:p>
            <a:pPr marL="226313" indent="-226313" defTabSz="444768">
              <a:spcBef>
                <a:spcPts val="500"/>
              </a:spcBef>
              <a:defRPr sz="2300"/>
            </a:pPr>
            <a:r>
              <a:t>The IEEE RA’s CID give companies a chance to innovate</a:t>
            </a:r>
          </a:p>
          <a:p>
            <a:pPr marL="565784" lvl="1" indent="-226313" defTabSz="444768">
              <a:spcBef>
                <a:spcPts val="500"/>
              </a:spcBef>
              <a:defRPr sz="2300"/>
            </a:pPr>
            <a:r>
              <a:t>SLAP supports ELIs based on CID</a:t>
            </a:r>
          </a:p>
          <a:p>
            <a:pPr marL="565784" lvl="1" indent="-226313" defTabSz="444768">
              <a:spcBef>
                <a:spcPts val="500"/>
              </a:spcBef>
              <a:defRPr sz="2300"/>
            </a:pPr>
            <a:r>
              <a:t>802 standards should not step on any company’s ELIs</a:t>
            </a:r>
          </a:p>
          <a:p>
            <a:pPr marL="226313" indent="-226313" defTabSz="444768">
              <a:spcBef>
                <a:spcPts val="500"/>
              </a:spcBef>
              <a:defRPr sz="2300"/>
            </a:pPr>
            <a:r>
              <a:t>SLAP specifies a reserved quadrant</a:t>
            </a:r>
          </a:p>
          <a:p>
            <a:pPr marL="565784" lvl="1" indent="-226313" defTabSz="444768">
              <a:spcBef>
                <a:spcPts val="500"/>
              </a:spcBef>
              <a:defRPr sz="2300"/>
            </a:pPr>
            <a:r>
              <a:t>802 standards should not step on it</a:t>
            </a:r>
          </a:p>
          <a:p>
            <a:pPr marL="226313" indent="-226313" defTabSz="444768">
              <a:spcBef>
                <a:spcPts val="500"/>
              </a:spcBef>
              <a:defRPr sz="2300"/>
            </a:pPr>
            <a:r>
              <a:t>SLAP specifies an AAI quadrant</a:t>
            </a:r>
          </a:p>
          <a:p>
            <a:pPr marL="565784" lvl="1" indent="-226313" defTabSz="444768">
              <a:spcBef>
                <a:spcPts val="500"/>
              </a:spcBef>
              <a:defRPr sz="2300"/>
            </a:pPr>
            <a:r>
              <a:t>802 standards should use the AAI quadrant in any way</a:t>
            </a:r>
          </a:p>
          <a:p>
            <a:pPr marL="226313" indent="-226313" defTabSz="444768">
              <a:spcBef>
                <a:spcPts val="500"/>
              </a:spcBef>
              <a:defRPr sz="2300"/>
            </a:pPr>
            <a:r>
              <a:t>SLAP offers a 44 bit SAI quadrant to IEEE 802 to exploit.</a:t>
            </a:r>
          </a:p>
          <a:p>
            <a:pPr marL="565784" lvl="1" indent="-226313" defTabSz="444768">
              <a:spcBef>
                <a:spcPts val="500"/>
              </a:spcBef>
              <a:defRPr sz="2300"/>
            </a:pPr>
            <a:r>
              <a:t>802 standards should put SAI to use in an orderly fashion.</a:t>
            </a:r>
          </a:p>
          <a:p>
            <a:pPr marL="226313" indent="-226313" defTabSz="444768">
              <a:spcBef>
                <a:spcPts val="500"/>
              </a:spcBef>
              <a:defRPr sz="2300"/>
            </a:pPr>
            <a:r>
              <a:t>Let’s ensure protocol coexistence for best success.</a:t>
            </a:r>
          </a:p>
          <a:p>
            <a:pPr marL="226313" indent="-226313" defTabSz="444768">
              <a:spcBef>
                <a:spcPts val="500"/>
              </a:spcBef>
              <a:defRPr sz="2300"/>
            </a:pPr>
            <a:r>
              <a:t>Please participate in development of P802.1CQ.</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asted-image.pdf" descr="pasted-image.pdf"/>
          <p:cNvPicPr>
            <a:picLocks noChangeAspect="1"/>
          </p:cNvPicPr>
          <p:nvPr/>
        </p:nvPicPr>
        <p:blipFill>
          <a:blip r:embed="rId2">
            <a:extLst/>
          </a:blip>
          <a:stretch>
            <a:fillRect/>
          </a:stretch>
        </p:blipFill>
        <p:spPr>
          <a:xfrm>
            <a:off x="282268" y="1351190"/>
            <a:ext cx="8359216" cy="5100152"/>
          </a:xfrm>
          <a:prstGeom prst="rect">
            <a:avLst/>
          </a:prstGeom>
          <a:ln w="12700">
            <a:miter lim="400000"/>
          </a:ln>
        </p:spPr>
      </p:pic>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sz="half" idx="1"/>
          </p:nvPr>
        </p:nvSpPr>
        <p:spPr>
          <a:xfrm>
            <a:off x="4887564" y="2318891"/>
            <a:ext cx="3870493" cy="3448514"/>
          </a:xfrm>
          <a:prstGeom prst="rect">
            <a:avLst/>
          </a:prstGeom>
          <a:solidFill>
            <a:srgbClr val="FFFC79"/>
          </a:solidFill>
        </p:spPr>
        <p:txBody>
          <a:bodyPr/>
          <a:lstStyle/>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Is device_id a MAC addresses?</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Are those OUI prefixes?</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How was this data collected?</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How could Gilfoyle recognize smart fridges?</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Should we care?</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How is 802c related?</a:t>
            </a:r>
          </a:p>
        </p:txBody>
      </p:sp>
      <p:sp>
        <p:nvSpPr>
          <p:cNvPr id="107"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What Gilfoyle saw</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 name="Abstract"/>
          <p:cNvSpPr txBox="1">
            <a:spLocks noGrp="1"/>
          </p:cNvSpPr>
          <p:nvPr>
            <p:ph type="title"/>
          </p:nvPr>
        </p:nvSpPr>
        <p:spPr>
          <a:xfrm>
            <a:off x="152400" y="685801"/>
            <a:ext cx="8839200" cy="609601"/>
          </a:xfrm>
          <a:prstGeom prst="rect">
            <a:avLst/>
          </a:prstGeom>
        </p:spPr>
        <p:txBody>
          <a:bodyPr/>
          <a:lstStyle/>
          <a:p>
            <a:r>
              <a:t>IEEE Std 802c: Key Facts</a:t>
            </a:r>
          </a:p>
        </p:txBody>
      </p:sp>
      <p:sp>
        <p:nvSpPr>
          <p:cNvPr id="110"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134704" y="1374775"/>
            <a:ext cx="8874592" cy="5021263"/>
          </a:xfrm>
          <a:prstGeom prst="rect">
            <a:avLst/>
          </a:prstGeom>
        </p:spPr>
        <p:txBody>
          <a:bodyPr/>
          <a:lstStyle/>
          <a:p>
            <a:pPr marL="185165" indent="-185165" defTabSz="363900">
              <a:spcBef>
                <a:spcPts val="400"/>
              </a:spcBef>
              <a:defRPr sz="1900"/>
            </a:pPr>
            <a:r>
              <a:rPr dirty="0"/>
              <a:t>IEEE Standard for Local and Metropolitan Area Networks: Overview and Architecture – Amendment 2: Local Medium Access Control (MAC) Address Usage</a:t>
            </a:r>
          </a:p>
          <a:p>
            <a:pPr marL="185165" indent="-185165" defTabSz="363900">
              <a:spcBef>
                <a:spcPts val="400"/>
              </a:spcBef>
              <a:defRPr sz="1900"/>
            </a:pPr>
            <a:r>
              <a:rPr dirty="0"/>
              <a:t>Standard approved: 2017-06-15; published 2017-08-25</a:t>
            </a:r>
          </a:p>
          <a:p>
            <a:pPr marL="462915" lvl="1" indent="-185165" defTabSz="363900">
              <a:spcBef>
                <a:spcPts val="400"/>
              </a:spcBef>
              <a:defRPr sz="1700"/>
            </a:pPr>
            <a:r>
              <a:rPr dirty="0"/>
              <a:t>802 </a:t>
            </a:r>
            <a:r>
              <a:rPr u="sng" dirty="0">
                <a:solidFill>
                  <a:srgbClr val="0000FF"/>
                </a:solidFill>
                <a:uFill>
                  <a:solidFill>
                    <a:srgbClr val="0000FF"/>
                  </a:solidFill>
                </a:uFill>
                <a:hlinkClick r:id="rId2"/>
              </a:rPr>
              <a:t>pseudo-tutorial</a:t>
            </a:r>
            <a:r>
              <a:rPr dirty="0"/>
              <a:t>, 2014-11-03</a:t>
            </a:r>
          </a:p>
          <a:p>
            <a:pPr marL="462915" lvl="1" indent="-185165" defTabSz="363900">
              <a:spcBef>
                <a:spcPts val="400"/>
              </a:spcBef>
              <a:defRPr sz="1700"/>
            </a:pPr>
            <a:r>
              <a:rPr dirty="0"/>
              <a:t>802.1 </a:t>
            </a:r>
            <a:r>
              <a:rPr u="sng" dirty="0">
                <a:solidFill>
                  <a:srgbClr val="0000FF"/>
                </a:solidFill>
                <a:uFill>
                  <a:solidFill>
                    <a:srgbClr val="0000FF"/>
                  </a:solidFill>
                </a:uFill>
                <a:hlinkClick r:id="rId3"/>
              </a:rPr>
              <a:t>Local Address Study Group</a:t>
            </a:r>
            <a:r>
              <a:rPr dirty="0"/>
              <a:t>, Nov 2014 - July 2015</a:t>
            </a:r>
          </a:p>
          <a:p>
            <a:pPr marL="462915" lvl="1" indent="-185165" defTabSz="363900">
              <a:spcBef>
                <a:spcPts val="400"/>
              </a:spcBef>
              <a:defRPr sz="1700"/>
            </a:pPr>
            <a:r>
              <a:rPr dirty="0"/>
              <a:t>PAR Authorized: 2015-</a:t>
            </a:r>
            <a:r>
              <a:rPr dirty="0" smtClean="0"/>
              <a:t>0</a:t>
            </a:r>
            <a:r>
              <a:rPr lang="en-US" dirty="0" smtClean="0"/>
              <a:t>6</a:t>
            </a:r>
            <a:r>
              <a:rPr dirty="0" smtClean="0"/>
              <a:t>-</a:t>
            </a:r>
            <a:r>
              <a:rPr dirty="0"/>
              <a:t>11</a:t>
            </a:r>
          </a:p>
          <a:p>
            <a:pPr marL="462915" lvl="1" indent="-185165" defTabSz="363900">
              <a:spcBef>
                <a:spcPts val="400"/>
              </a:spcBef>
              <a:defRPr sz="1700" u="sng">
                <a:solidFill>
                  <a:srgbClr val="0000FF"/>
                </a:solidFill>
                <a:uFill>
                  <a:solidFill>
                    <a:srgbClr val="0000FF"/>
                  </a:solidFill>
                </a:uFill>
              </a:defRPr>
            </a:pPr>
            <a:r>
              <a:rPr dirty="0">
                <a:hlinkClick r:id="rId4"/>
              </a:rPr>
              <a:t>PAR</a:t>
            </a:r>
            <a:r>
              <a:rPr u="none" dirty="0">
                <a:solidFill>
                  <a:srgbClr val="000000"/>
                </a:solidFill>
                <a:uFillTx/>
              </a:rPr>
              <a:t> Revised: 2016-12-07 (to add maintenance issues)</a:t>
            </a:r>
          </a:p>
          <a:p>
            <a:pPr marL="185165" indent="-185165" defTabSz="363900">
              <a:spcBef>
                <a:spcPts val="400"/>
              </a:spcBef>
              <a:defRPr sz="1900"/>
            </a:pPr>
            <a:r>
              <a:rPr dirty="0"/>
              <a:t>Scope in brief: </a:t>
            </a:r>
          </a:p>
          <a:p>
            <a:pPr marL="462915" lvl="1" indent="-185165" defTabSz="363900">
              <a:spcBef>
                <a:spcPts val="400"/>
              </a:spcBef>
              <a:defRPr sz="1900" i="1"/>
            </a:pPr>
            <a:r>
              <a:rPr dirty="0"/>
              <a:t>provide an optional local MAC address space structure to allow multiple administrations to coexist</a:t>
            </a:r>
          </a:p>
          <a:p>
            <a:pPr marL="462915" lvl="1" indent="-185165" defTabSz="363900">
              <a:spcBef>
                <a:spcPts val="400"/>
              </a:spcBef>
              <a:defRPr sz="1900" i="1"/>
            </a:pPr>
            <a:r>
              <a:rPr dirty="0"/>
              <a:t>designate a range of local MAC addresses for protocols using a Company ID (CID) assigned by the IEEE Registration Authority</a:t>
            </a:r>
          </a:p>
          <a:p>
            <a:pPr marL="462915" lvl="1" indent="-185165" defTabSz="363900">
              <a:spcBef>
                <a:spcPts val="400"/>
              </a:spcBef>
              <a:defRPr sz="1900" i="1"/>
            </a:pPr>
            <a:r>
              <a:rPr dirty="0"/>
              <a:t>range of local MAC addresses will be designated for assignment by local administrators</a:t>
            </a:r>
          </a:p>
          <a:p>
            <a:pPr marL="462915" lvl="1" indent="-185165" defTabSz="363900">
              <a:spcBef>
                <a:spcPts val="400"/>
              </a:spcBef>
              <a:defRPr sz="1900" i="1"/>
            </a:pPr>
            <a:r>
              <a:rPr dirty="0"/>
              <a:t>a range of local MAC addresses for use by IEEE 802 protocols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ESS (per 802.11-2016) vs. MACSESS"/>
          <p:cNvSpPr txBox="1">
            <a:spLocks noGrp="1"/>
          </p:cNvSpPr>
          <p:nvPr>
            <p:ph type="title"/>
          </p:nvPr>
        </p:nvSpPr>
        <p:spPr>
          <a:xfrm>
            <a:off x="152400" y="685801"/>
            <a:ext cx="8839200" cy="609606"/>
          </a:xfrm>
          <a:prstGeom prst="rect">
            <a:avLst/>
          </a:prstGeom>
        </p:spPr>
        <p:txBody>
          <a:bodyPr/>
          <a:lstStyle/>
          <a:p>
            <a:r>
              <a:t>Local Address: Example</a:t>
            </a:r>
          </a:p>
        </p:txBody>
      </p:sp>
      <p:sp>
        <p:nvSpPr>
          <p:cNvPr id="113"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7</a:t>
            </a:fld>
            <a:endParaRPr/>
          </a:p>
        </p:txBody>
      </p:sp>
      <p:pic>
        <p:nvPicPr>
          <p:cNvPr id="114" name="Picture 5" descr="Picture 5"/>
          <p:cNvPicPr>
            <a:picLocks noChangeAspect="1"/>
          </p:cNvPicPr>
          <p:nvPr/>
        </p:nvPicPr>
        <p:blipFill>
          <a:blip r:embed="rId2">
            <a:extLst/>
          </a:blip>
          <a:stretch>
            <a:fillRect/>
          </a:stretch>
        </p:blipFill>
        <p:spPr>
          <a:xfrm>
            <a:off x="2635250" y="1156485"/>
            <a:ext cx="3873500" cy="3517902"/>
          </a:xfrm>
          <a:prstGeom prst="rect">
            <a:avLst/>
          </a:prstGeom>
          <a:ln w="12700">
            <a:miter lim="400000"/>
          </a:ln>
        </p:spPr>
      </p:pic>
      <p:sp>
        <p:nvSpPr>
          <p:cNvPr id="115"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sz="quarter" idx="1"/>
          </p:nvPr>
        </p:nvSpPr>
        <p:spPr>
          <a:xfrm>
            <a:off x="134704" y="5055334"/>
            <a:ext cx="8874592" cy="1340705"/>
          </a:xfrm>
          <a:prstGeom prst="rect">
            <a:avLst/>
          </a:prstGeom>
        </p:spPr>
        <p:txBody>
          <a:bodyPr>
            <a:normAutofit lnSpcReduction="10000"/>
          </a:bodyPr>
          <a:lstStyle/>
          <a:p>
            <a:r>
              <a:t>M bit (I/G bit): as before, 1 for multicast </a:t>
            </a:r>
          </a:p>
          <a:p>
            <a:r>
              <a:t>X bit (U/L) bit: as before, 1 for local</a:t>
            </a:r>
          </a:p>
          <a:p>
            <a:pPr lvl="1"/>
            <a:r>
              <a:t> Y and Z bits: new designations</a:t>
            </a:r>
          </a:p>
        </p:txBody>
      </p:sp>
      <p:sp>
        <p:nvSpPr>
          <p:cNvPr id="116" name="Rounded Rectangle"/>
          <p:cNvSpPr/>
          <p:nvPr/>
        </p:nvSpPr>
        <p:spPr>
          <a:xfrm>
            <a:off x="4780953" y="2988985"/>
            <a:ext cx="487101" cy="296568"/>
          </a:xfrm>
          <a:prstGeom prst="roundRect">
            <a:avLst>
              <a:gd name="adj" fmla="val 41843"/>
            </a:avLst>
          </a:prstGeom>
          <a:ln w="25400">
            <a:solidFill>
              <a:schemeClr val="accent1"/>
            </a:solidFill>
          </a:ln>
        </p:spPr>
        <p:txBody>
          <a:bodyPr lIns="45718" tIns="45718" rIns="45718" bIns="45718"/>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lvl1pPr>
              <a:defRPr i="1"/>
            </a:lvl1pPr>
          </a:lstStyle>
          <a:p>
            <a:fld id="{86CB4B4D-7CA3-9044-876B-883B54F8677D}" type="slidenum">
              <a:rPr/>
              <a:pPr/>
              <a:t>8</a:t>
            </a:fld>
            <a:endParaRPr/>
          </a:p>
        </p:txBody>
      </p:sp>
      <p:sp>
        <p:nvSpPr>
          <p:cNvPr id="119"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SLAP</a:t>
            </a:r>
          </a:p>
        </p:txBody>
      </p:sp>
      <p:sp>
        <p:nvSpPr>
          <p:cNvPr id="120"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587399"/>
            <a:ext cx="7772400" cy="4676400"/>
          </a:xfrm>
          <a:prstGeom prst="rect">
            <a:avLst/>
          </a:prstGeom>
        </p:spPr>
        <p:txBody>
          <a:bodyPr/>
          <a:lstStyle/>
          <a:p>
            <a:pPr>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Structured Local Address Plan (SLAP): An optional standardized specification for the use of local medium access control (MAC) address space entailing the use of</a:t>
            </a:r>
          </a:p>
          <a:p>
            <a:pPr lvl="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Extended Local Identifier (ELI),</a:t>
            </a:r>
          </a:p>
          <a:p>
            <a:pPr lvl="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Standard Assigned Identifier (SAI), and </a:t>
            </a:r>
          </a:p>
          <a:p>
            <a:pPr lvl="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Administratively Assigned Identifier (AAI)</a:t>
            </a:r>
          </a:p>
          <a:p>
            <a:pPr marL="0" lvl="1"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addresses in specific disjoint ranges.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 name="Slide Number"/>
          <p:cNvSpPr txBox="1">
            <a:spLocks noGrp="1"/>
          </p:cNvSpPr>
          <p:nvPr>
            <p:ph type="sldNum" sz="quarter" idx="4294967295"/>
          </p:nvPr>
        </p:nvSpPr>
        <p:spPr>
          <a:xfrm>
            <a:off x="4545803" y="6462712"/>
            <a:ext cx="127001" cy="184027"/>
          </a:xfrm>
          <a:prstGeom prst="rect">
            <a:avLst/>
          </a:prstGeom>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9</a:t>
            </a:fld>
            <a:endParaRPr/>
          </a:p>
        </p:txBody>
      </p:sp>
      <p:sp>
        <p:nvSpPr>
          <p:cNvPr id="123" name="Abstract"/>
          <p:cNvSpPr txBox="1">
            <a:spLocks noGrp="1"/>
          </p:cNvSpPr>
          <p:nvPr>
            <p:ph type="title"/>
          </p:nvPr>
        </p:nvSpPr>
        <p:spPr>
          <a:xfrm>
            <a:off x="685800" y="673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Assignment Protocols</a:t>
            </a:r>
          </a:p>
        </p:txBody>
      </p:sp>
      <p:sp>
        <p:nvSpPr>
          <p:cNvPr id="124"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574699"/>
            <a:ext cx="7772400" cy="4676400"/>
          </a:xfrm>
          <a:prstGeom prst="rect">
            <a:avLst/>
          </a:prstGeom>
        </p:spPr>
        <p:txBody>
          <a:bodyPr/>
          <a:lstStyle/>
          <a:p>
            <a:pPr marL="209550" indent="-209550">
              <a:tabLst>
                <a:tab pos="901700" algn="l"/>
                <a:tab pos="1816100" algn="l"/>
                <a:tab pos="2730500" algn="l"/>
                <a:tab pos="3644900" algn="l"/>
                <a:tab pos="4559300" algn="l"/>
                <a:tab pos="5473700" algn="l"/>
                <a:tab pos="6388100" algn="l"/>
                <a:tab pos="7302500" algn="l"/>
                <a:tab pos="8216900" algn="l"/>
                <a:tab pos="9131300" algn="l"/>
                <a:tab pos="10045700" algn="l"/>
              </a:tabLst>
              <a:defRPr sz="2300" i="1"/>
            </a:pPr>
            <a:r>
              <a:t>An address assignment protocol assigning local MAC addresses to devices on a LAN should ensure uniqueness of those addresses.</a:t>
            </a:r>
          </a:p>
          <a:p>
            <a:pPr marL="209550" indent="-209550">
              <a:tabLst>
                <a:tab pos="901700" algn="l"/>
                <a:tab pos="1816100" algn="l"/>
                <a:tab pos="2730500" algn="l"/>
                <a:tab pos="3644900" algn="l"/>
                <a:tab pos="4559300" algn="l"/>
                <a:tab pos="5473700" algn="l"/>
                <a:tab pos="6388100" algn="l"/>
                <a:tab pos="7302500" algn="l"/>
                <a:tab pos="8216900" algn="l"/>
                <a:tab pos="9131300" algn="l"/>
                <a:tab pos="10045700" algn="l"/>
              </a:tabLst>
              <a:defRPr sz="2300" i="1"/>
            </a:pPr>
            <a:r>
              <a:t>When multiple address assignment protocols operate on a LAN without centralized administration, address duplication is possible, even if each protocol alone is designed to avoid duplication, unless such protocols assign addresses from disjoint address pools.</a:t>
            </a:r>
          </a:p>
          <a:p>
            <a:pPr marL="209550" indent="-209550">
              <a:tabLst>
                <a:tab pos="901700" algn="l"/>
                <a:tab pos="1816100" algn="l"/>
                <a:tab pos="2730500" algn="l"/>
                <a:tab pos="3644900" algn="l"/>
                <a:tab pos="4559300" algn="l"/>
                <a:tab pos="5473700" algn="l"/>
                <a:tab pos="6388100" algn="l"/>
                <a:tab pos="7302500" algn="l"/>
                <a:tab pos="8216900" algn="l"/>
                <a:tab pos="9131300" algn="l"/>
                <a:tab pos="10045700" algn="l"/>
              </a:tabLst>
              <a:defRPr sz="2300" i="1"/>
            </a:pPr>
            <a:r>
              <a:t>Administrators who deploy multiple protocols on a LAN in accordance with the SLAP will enable the unique assignment of local MAC addresses within the LAN as long as each protocol maintains unique assignments within its own address subspace.</a:t>
            </a:r>
          </a:p>
        </p:txBody>
      </p:sp>
    </p:spTree>
  </p:cSld>
  <p:clrMapOvr>
    <a:masterClrMapping/>
  </p:clrMapOvr>
  <p:transition spd="med"/>
</p:sld>
</file>

<file path=ppt/theme/theme1.xml><?xml version="1.0" encoding="utf-8"?>
<a:theme xmlns:a="http://schemas.openxmlformats.org/drawingml/2006/main" name="802-11-Submission">
  <a:themeElements>
    <a:clrScheme name="802-11-Submiss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802-11-Submission">
      <a:majorFont>
        <a:latin typeface="Times New Roman"/>
        <a:ea typeface="Times New Roman"/>
        <a:cs typeface="Times New Roman"/>
      </a:majorFont>
      <a:minorFont>
        <a:latin typeface="Helvetica"/>
        <a:ea typeface="Helvetica"/>
        <a:cs typeface="Helvetica"/>
      </a:minorFont>
    </a:fontScheme>
    <a:fmtScheme name="802-11-Submiss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802-11-Submission">
  <a:themeElements>
    <a:clrScheme name="802-11-Submiss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802-11-Submission">
      <a:majorFont>
        <a:latin typeface="Times New Roman"/>
        <a:ea typeface="Times New Roman"/>
        <a:cs typeface="Times New Roman"/>
      </a:majorFont>
      <a:minorFont>
        <a:latin typeface="Helvetica"/>
        <a:ea typeface="Helvetica"/>
        <a:cs typeface="Helvetica"/>
      </a:minorFont>
    </a:fontScheme>
    <a:fmtScheme name="802-11-Submiss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3153</Words>
  <Application>Microsoft Macintosh PowerPoint</Application>
  <PresentationFormat>On-screen Show (4:3)</PresentationFormat>
  <Paragraphs>353</Paragraphs>
  <Slides>41</Slides>
  <Notes>0</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802-11-Submission</vt:lpstr>
      <vt:lpstr> Local MAC Addresses  in the Overview and Architecture  based on IEEE Std 802c</vt:lpstr>
      <vt:lpstr>Abstract</vt:lpstr>
      <vt:lpstr>The View from Silicon Valley</vt:lpstr>
      <vt:lpstr>What Gilfoyle saw</vt:lpstr>
      <vt:lpstr>What Gilfoyle saw</vt:lpstr>
      <vt:lpstr>IEEE Std 802c: Key Facts</vt:lpstr>
      <vt:lpstr>Local Address: Example</vt:lpstr>
      <vt:lpstr>SLAP</vt:lpstr>
      <vt:lpstr>Assignment Protocols</vt:lpstr>
      <vt:lpstr>SLAP Quadrants</vt:lpstr>
      <vt:lpstr>ELI: Extended Local Identifier</vt:lpstr>
      <vt:lpstr>AAI: Administratively Assigned Identifier</vt:lpstr>
      <vt:lpstr>SAI: Standard Assigned Identifier </vt:lpstr>
      <vt:lpstr>P802.1CQ </vt:lpstr>
      <vt:lpstr>Address Block Sizes (48-bit addresses)</vt:lpstr>
      <vt:lpstr>Did Gilfoyle see OUIs?</vt:lpstr>
      <vt:lpstr>Did Gilfoyle see CIDs?</vt:lpstr>
      <vt:lpstr>Could Gilfoyle detect smart fridges?</vt:lpstr>
      <vt:lpstr>Would a fridge maker use an ELI?</vt:lpstr>
      <vt:lpstr>Is fridge detection a good idea?</vt:lpstr>
      <vt:lpstr>IEEE 802 is SLAP Happy</vt:lpstr>
      <vt:lpstr>Annex 1: IEEE RA Tutorial – Guidelines for Use of EUI, OUI, CID</vt:lpstr>
      <vt:lpstr>IEEE RA Tutorial – Guidelines for Use of EUI, OUI, CID</vt:lpstr>
      <vt:lpstr>Guidelines for Use of EUI, OUI, CID – more details</vt:lpstr>
      <vt:lpstr>Annex 2: Non-permanent Addresses</vt:lpstr>
      <vt:lpstr>Non-permanent Addresses</vt:lpstr>
      <vt:lpstr>Some Address Features</vt:lpstr>
      <vt:lpstr>Some Assignment Protocols</vt:lpstr>
      <vt:lpstr>Example: IPv4</vt:lpstr>
      <vt:lpstr>View from IETF: IPv6</vt:lpstr>
      <vt:lpstr>IETF: Temporary Addresses</vt:lpstr>
      <vt:lpstr>Semantically Opaque Interface Identifiers</vt:lpstr>
      <vt:lpstr>IETF CGA</vt:lpstr>
      <vt:lpstr>Example: CGA and Privacy can coexist</vt:lpstr>
      <vt:lpstr>CGA/Privacy Coexistence</vt:lpstr>
      <vt:lpstr>CGA/Privacy Coexistence</vt:lpstr>
      <vt:lpstr>CGA/Privacy Coexistence</vt:lpstr>
      <vt:lpstr>CGA/Privacy Coexistence</vt:lpstr>
      <vt:lpstr>CGA/Privacy Coexistence</vt:lpstr>
      <vt:lpstr>CGA/Privacy Coexistence</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IEEE Std 802c: What’s New and Useful in the  Overview and Architecture</dc:title>
  <cp:lastModifiedBy>Roger Marks</cp:lastModifiedBy>
  <cp:revision>20</cp:revision>
  <dcterms:created xsi:type="dcterms:W3CDTF">2017-09-13T09:19:50Z</dcterms:created>
  <dcterms:modified xsi:type="dcterms:W3CDTF">2017-09-13T20:34:28Z</dcterms:modified>
</cp:coreProperties>
</file>