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7" r:id="rId14"/>
    <p:sldId id="468" r:id="rId15"/>
    <p:sldId id="472" r:id="rId16"/>
    <p:sldId id="469" r:id="rId17"/>
    <p:sldId id="471" r:id="rId18"/>
    <p:sldId id="474" r:id="rId19"/>
    <p:sldId id="476" r:id="rId20"/>
    <p:sldId id="477" r:id="rId21"/>
    <p:sldId id="478" r:id="rId22"/>
    <p:sldId id="479" r:id="rId23"/>
    <p:sldId id="475" r:id="rId24"/>
    <p:sldId id="480" r:id="rId25"/>
    <p:sldId id="481" r:id="rId26"/>
    <p:sldId id="483" r:id="rId27"/>
    <p:sldId id="484" r:id="rId28"/>
    <p:sldId id="487" r:id="rId29"/>
    <p:sldId id="488" r:id="rId30"/>
    <p:sldId id="485" r:id="rId31"/>
    <p:sldId id="486" r:id="rId32"/>
    <p:sldId id="489" r:id="rId33"/>
    <p:sldId id="491" r:id="rId34"/>
    <p:sldId id="492" r:id="rId35"/>
    <p:sldId id="493" r:id="rId36"/>
    <p:sldId id="495" r:id="rId37"/>
    <p:sldId id="494" r:id="rId38"/>
    <p:sldId id="496" r:id="rId39"/>
    <p:sldId id="473" r:id="rId40"/>
    <p:sldId id="490" r:id="rId41"/>
    <p:sldId id="497" r:id="rId42"/>
    <p:sldId id="499" r:id="rId43"/>
    <p:sldId id="498" r:id="rId44"/>
    <p:sldId id="470"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p:scale>
          <a:sx n="100" d="100"/>
          <a:sy n="100" d="100"/>
        </p:scale>
        <p:origin x="-204" y="21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2017</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802.11-17/1453r4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September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September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graphicFrame>
        <p:nvGraphicFramePr>
          <p:cNvPr id="11" name="Table 10"/>
          <p:cNvGraphicFramePr>
            <a:graphicFrameLocks noGrp="1"/>
          </p:cNvGraphicFramePr>
          <p:nvPr>
            <p:extLst>
              <p:ext uri="{D42A27DB-BD31-4B8C-83A1-F6EECF244321}">
                <p14:modId xmlns="" xmlns:p14="http://schemas.microsoft.com/office/powerpoint/2010/main" val="109657996"/>
              </p:ext>
            </p:extLst>
          </p:nvPr>
        </p:nvGraphicFramePr>
        <p:xfrm>
          <a:off x="696912" y="1219200"/>
          <a:ext cx="7989889" cy="5181609"/>
        </p:xfrm>
        <a:graphic>
          <a:graphicData uri="http://schemas.openxmlformats.org/drawingml/2006/table">
            <a:tbl>
              <a:tblPr/>
              <a:tblGrid>
                <a:gridCol w="777348"/>
                <a:gridCol w="3066682"/>
                <a:gridCol w="1776797"/>
                <a:gridCol w="558095"/>
                <a:gridCol w="1810967"/>
              </a:tblGrid>
              <a:tr h="116312">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8039">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1873">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95555">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6312">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688345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11-17/1258 (01 CIDs)</a:t>
            </a:r>
          </a:p>
          <a:p>
            <a:pPr lvl="1"/>
            <a:r>
              <a:rPr lang="en-GB" dirty="0" smtClean="0"/>
              <a:t>9863</a:t>
            </a:r>
            <a:endParaRPr lang="en-US" sz="2800" dirty="0" smtClean="0"/>
          </a:p>
          <a:p>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(11-17-1258-00-00ax-resolution-to-cid9863.docx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altLang="zh-TW" sz="2000" dirty="0" smtClean="0"/>
              <a:t>Option 1: Do you support that HE BSS load content should include separate statistics to reflect DL and UL loading of the HE BSS</a:t>
            </a:r>
          </a:p>
          <a:p>
            <a:r>
              <a:rPr lang="en-US" altLang="zh-TW" sz="2000" dirty="0" smtClean="0"/>
              <a:t>Option 2: Do you support that HE BSS load content should include combined DL and UL loading information?</a:t>
            </a:r>
          </a:p>
          <a:p>
            <a:r>
              <a:rPr lang="en-US" sz="2000" dirty="0" smtClean="0"/>
              <a:t>Option 3: Neither</a:t>
            </a:r>
          </a:p>
          <a:p>
            <a:r>
              <a:rPr lang="en-US" dirty="0" smtClean="0"/>
              <a:t>Results: </a:t>
            </a:r>
          </a:p>
          <a:p>
            <a:pPr lvl="2"/>
            <a:r>
              <a:rPr lang="en-US" sz="2000" dirty="0" smtClean="0"/>
              <a:t>Option 1 - 5</a:t>
            </a:r>
          </a:p>
          <a:p>
            <a:pPr lvl="2"/>
            <a:r>
              <a:rPr lang="en-US" sz="2000" dirty="0" smtClean="0"/>
              <a:t>Option 2 – 5</a:t>
            </a:r>
          </a:p>
          <a:p>
            <a:pPr lvl="2"/>
            <a:r>
              <a:rPr lang="en-US" sz="2000" dirty="0" smtClean="0"/>
              <a:t>Option 3 – 0</a:t>
            </a:r>
          </a:p>
          <a:p>
            <a:pPr lvl="2"/>
            <a:r>
              <a:rPr lang="en-US" sz="2000" dirty="0" smtClean="0"/>
              <a:t>Abs - many</a:t>
            </a: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(11-17-0308-05-00ax-cr-for-section-9-4-2-bss-load-ppt</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11-17/0619(01 CIDs)</a:t>
            </a:r>
          </a:p>
          <a:p>
            <a:pPr lvl="1"/>
            <a:r>
              <a:rPr lang="en-GB" dirty="0" smtClean="0"/>
              <a:t>5163</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(11-17-0619-08-00ax-client-management.docx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11-17/1282(02 CIDs)</a:t>
            </a:r>
          </a:p>
          <a:p>
            <a:pPr lvl="1"/>
            <a:r>
              <a:rPr lang="en-GB" dirty="0" smtClean="0"/>
              <a:t>8724, 5735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(11-17-1282-04-00ax-lb225-11ax-d1-0-comment-resolution-27-11-1-27-11-2.docx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000" dirty="0" smtClean="0"/>
              <a:t>Which option do you support? (In doc 1244 about HE MCS per BW support) </a:t>
            </a:r>
          </a:p>
          <a:p>
            <a:pPr lvl="1"/>
            <a:r>
              <a:rPr lang="en-US" sz="1600" dirty="0" smtClean="0"/>
              <a:t>Option 1: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80 MHz operation</a:t>
            </a:r>
            <a:endParaRPr lang="en-US" sz="1600" dirty="0" smtClean="0"/>
          </a:p>
          <a:p>
            <a:pPr lvl="1"/>
            <a:r>
              <a:rPr lang="en-US" sz="1600" dirty="0" smtClean="0"/>
              <a:t>Option 2: Explicitly define the basic MCS (and </a:t>
            </a:r>
            <a:r>
              <a:rPr lang="en-US" sz="1600" dirty="0" err="1" smtClean="0"/>
              <a:t>Nss</a:t>
            </a:r>
            <a:r>
              <a:rPr lang="en-US" sz="1600" dirty="0" smtClean="0"/>
              <a:t>) for each bandwidth </a:t>
            </a:r>
          </a:p>
          <a:p>
            <a:pPr lvl="1"/>
            <a:r>
              <a:rPr lang="en-US" sz="1600" dirty="0" smtClean="0"/>
              <a:t>Option 3: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160 MHz operation whichever bandwidth it supports</a:t>
            </a:r>
          </a:p>
          <a:p>
            <a:pPr lvl="1"/>
            <a:r>
              <a:rPr lang="en-GB" sz="1600" dirty="0" smtClean="0"/>
              <a:t>Option 4: Abstain</a:t>
            </a:r>
            <a:endParaRPr lang="en-US" dirty="0" smtClean="0"/>
          </a:p>
          <a:p>
            <a:r>
              <a:rPr lang="en-US" dirty="0" smtClean="0"/>
              <a:t>Results: </a:t>
            </a:r>
            <a:r>
              <a:rPr lang="en-US" sz="2000" dirty="0" smtClean="0"/>
              <a:t>Y/N/A</a:t>
            </a:r>
          </a:p>
          <a:p>
            <a:pPr lvl="1"/>
            <a:r>
              <a:rPr lang="en-US" sz="1600" dirty="0" smtClean="0"/>
              <a:t>Option 1: 7</a:t>
            </a:r>
          </a:p>
          <a:p>
            <a:pPr lvl="1"/>
            <a:r>
              <a:rPr lang="en-US" sz="1600" dirty="0" smtClean="0"/>
              <a:t>Option 2: 5</a:t>
            </a:r>
          </a:p>
          <a:p>
            <a:pPr lvl="1"/>
            <a:r>
              <a:rPr lang="en-US" sz="1600" dirty="0" smtClean="0"/>
              <a:t>Option 3: 7</a:t>
            </a:r>
          </a:p>
          <a:p>
            <a:pPr lvl="1"/>
            <a:r>
              <a:rPr lang="en-US" sz="1600" dirty="0" smtClean="0"/>
              <a:t>Option 4: 4</a:t>
            </a:r>
            <a:endParaRPr lang="en-US" dirty="0" smtClean="0"/>
          </a:p>
          <a:p>
            <a:endParaRPr lang="en-US" sz="20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(11-17-1244-00-00ax-bss-basic-he-mcs-per-bw</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11-17/1081(31 CIDs)</a:t>
            </a:r>
          </a:p>
          <a:p>
            <a:pPr lvl="1"/>
            <a:r>
              <a:rPr lang="en-GB" dirty="0" smtClean="0"/>
              <a:t>3116, 3385, 3493, 3823, 3910, 4375, 4444, 5314, 6077, 6078, 7478, 7479, 7480, 7481, 7738, 7739, 7740, 7741, 7900, 7901, 7902, 7903, 7904, 8188, 8648, 8649, 9106, 9254, 9627, 9628, 9819</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r>
              <a:rPr lang="en-US" sz="2000" dirty="0" smtClean="0">
                <a:solidFill>
                  <a:schemeClr val="tx1"/>
                </a:solidFill>
              </a:rPr>
              <a:t>(11-17-1081-02-00ax-comment-resolutions-for-he-ndp-announcement-frame.docx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11-17/1295(01 CIDs)</a:t>
            </a:r>
          </a:p>
          <a:p>
            <a:pPr lvl="1"/>
            <a:r>
              <a:rPr lang="en-US" dirty="0" smtClean="0"/>
              <a:t>9501</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smtClean="0">
                <a:solidFill>
                  <a:schemeClr val="tx1"/>
                </a:solidFill>
              </a:rPr>
              <a:t>(11-17-1295-02-00ax-proposed-resolution-for-cid9501.docx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TBD</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11-17/1438(02 CIDs)</a:t>
            </a:r>
          </a:p>
          <a:p>
            <a:pPr lvl="1"/>
            <a:r>
              <a:rPr lang="en-GB" dirty="0" smtClean="0"/>
              <a:t>5863, 7251 </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smtClean="0">
                <a:solidFill>
                  <a:schemeClr val="tx1"/>
                </a:solidFill>
              </a:rPr>
              <a:t>(11-17-1438-01-00ax-comment-resolution-for-cid-5863.docx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11-17/1456(01 CIDs)</a:t>
            </a:r>
          </a:p>
          <a:p>
            <a:pPr lvl="1"/>
            <a:r>
              <a:rPr lang="en-US" dirty="0" smtClean="0"/>
              <a:t>8555</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smtClean="0">
                <a:solidFill>
                  <a:schemeClr val="tx1"/>
                </a:solidFill>
              </a:rPr>
              <a:t>(11-17-1456-01-00ax-resolution-to-cid-8555.docx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11-17/1131(01 CIDs)</a:t>
            </a:r>
          </a:p>
          <a:p>
            <a:pPr lvl="1"/>
            <a:r>
              <a:rPr lang="en-GB" dirty="0" smtClean="0"/>
              <a:t>8426 </a:t>
            </a:r>
            <a:endParaRPr lang="en-US" sz="2800" dirty="0" smtClean="0"/>
          </a:p>
          <a:p>
            <a:pPr marL="800100" lvl="1" indent="-342900">
              <a:buFont typeface="Times New Roman" pitchFamily="18" charset="0"/>
              <a:buChar char="‒"/>
            </a:pPr>
            <a:r>
              <a:rPr lang="en-US" sz="3200" dirty="0" smtClean="0"/>
              <a:t>Results: </a:t>
            </a:r>
          </a:p>
          <a:p>
            <a:pPr marL="1143000" lvl="2" indent="-342900">
              <a:buFont typeface="Times New Roman" pitchFamily="18" charset="0"/>
              <a:buChar char="‒"/>
            </a:pPr>
            <a:r>
              <a:rPr lang="en-US" altLang="zh-CN" dirty="0" smtClean="0"/>
              <a:t>Yes 14</a:t>
            </a:r>
          </a:p>
          <a:p>
            <a:pPr marL="1143000" lvl="2" indent="-342900">
              <a:buFont typeface="Times New Roman" pitchFamily="18" charset="0"/>
              <a:buChar char="‒"/>
            </a:pPr>
            <a:r>
              <a:rPr lang="en-US" altLang="zh-CN" dirty="0" smtClean="0"/>
              <a:t>No 13</a:t>
            </a:r>
          </a:p>
          <a:p>
            <a:pPr marL="1143000" lvl="2" indent="-342900">
              <a:buFont typeface="Times New Roman" pitchFamily="18" charset="0"/>
              <a:buChar char="‒"/>
            </a:pPr>
            <a:r>
              <a:rPr lang="en-US" altLang="zh-CN" dirty="0" smtClean="0"/>
              <a:t>Abstain  7</a:t>
            </a:r>
          </a:p>
          <a:p>
            <a:r>
              <a:rPr lang="en-US" sz="2800" dirty="0" smtClean="0"/>
              <a:t>Straw Poll failed</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#10</a:t>
            </a:r>
            <a:r>
              <a:rPr lang="en-US" dirty="0"/>
              <a:t/>
            </a:r>
            <a:br>
              <a:rPr lang="en-US" dirty="0"/>
            </a:br>
            <a:r>
              <a:rPr lang="en-US" sz="2000" dirty="0" smtClean="0">
                <a:solidFill>
                  <a:schemeClr val="tx1"/>
                </a:solidFill>
              </a:rPr>
              <a:t>(11-17-1132-02-00ax-cr-cid-8426</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11-17/1264 (67 CIDs)</a:t>
            </a:r>
          </a:p>
          <a:p>
            <a:pPr lvl="1"/>
            <a:r>
              <a:rPr lang="en-GB" dirty="0" smtClean="0"/>
              <a:t>3012, 3013, 3014, 3117, 3164, 3168, 3170, 3172, 3173, 4988,</a:t>
            </a:r>
            <a:r>
              <a:rPr lang="en-US" dirty="0" smtClean="0"/>
              <a:t> </a:t>
            </a:r>
            <a:r>
              <a:rPr lang="en-GB" dirty="0" smtClean="0"/>
              <a:t>5012, 5129, 5132, 5158, 5319, 5757, 5826, 5955, 5956, 6081, 6151, 6323, 6325, 6326, 6327, 7261, 7263, 7485,</a:t>
            </a:r>
            <a:r>
              <a:rPr lang="en-US" dirty="0" smtClean="0"/>
              <a:t> </a:t>
            </a:r>
            <a:r>
              <a:rPr lang="en-GB" dirty="0" smtClean="0"/>
              <a:t>7486, 7488, 7748, 7749, 7750, 7913, 7956, 7958, 8112, 8189, 8253, 8254, 8650, 8653, 8654, 8655, 9102,</a:t>
            </a:r>
            <a:r>
              <a:rPr lang="en-US" dirty="0" smtClean="0"/>
              <a:t> </a:t>
            </a:r>
            <a:r>
              <a:rPr lang="en-GB" dirty="0" smtClean="0"/>
              <a:t>9264, 9350, 9470, 9473, 9631, 9635, 9638, 9640, 9641, 9644,</a:t>
            </a:r>
            <a:r>
              <a:rPr lang="en-US" dirty="0" smtClean="0"/>
              <a:t> </a:t>
            </a:r>
            <a:r>
              <a:rPr lang="en-GB" dirty="0" smtClean="0"/>
              <a:t>9822, 9824, 9825, 9829, 9832, 9833, 9990, 9991, 9992, 9994, 10002, 10238</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#11</a:t>
            </a:r>
            <a:r>
              <a:rPr lang="en-US" dirty="0"/>
              <a:t/>
            </a:r>
            <a:br>
              <a:rPr lang="en-US" dirty="0"/>
            </a:br>
            <a:r>
              <a:rPr lang="en-US" sz="2000" dirty="0" smtClean="0">
                <a:solidFill>
                  <a:schemeClr val="tx1"/>
                </a:solidFill>
              </a:rPr>
              <a:t>(11-17-1264-02-00ax-mac-cr-misc-trigger-frame-format.docx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11-17/1262(56 CIDs)</a:t>
            </a:r>
          </a:p>
          <a:p>
            <a:pPr lvl="1"/>
            <a:r>
              <a:rPr lang="en-GB" sz="1800" dirty="0" smtClean="0"/>
              <a:t>3303, 3304, 3305, 3306, 5193, 5194, 5195, 5367, 5368, 5812, </a:t>
            </a:r>
            <a:endParaRPr lang="en-US" sz="1800" dirty="0" smtClean="0"/>
          </a:p>
          <a:p>
            <a:pPr lvl="1"/>
            <a:r>
              <a:rPr lang="en-GB" sz="1800" dirty="0" smtClean="0"/>
              <a:t>6010, 6011, 6012, 6104, 6732, 6733, 7111, 7637, 7638, 7639</a:t>
            </a:r>
            <a:endParaRPr lang="en-US" sz="1800" dirty="0" smtClean="0"/>
          </a:p>
          <a:p>
            <a:pPr lvl="1"/>
            <a:r>
              <a:rPr lang="en-GB" sz="1800" dirty="0" smtClean="0"/>
              <a:t>7640, 7641, 7818, 7819, 8222, 8503, 8504, 8588, 8709, 8710,</a:t>
            </a:r>
            <a:endParaRPr lang="en-US" sz="1800" dirty="0" smtClean="0"/>
          </a:p>
          <a:p>
            <a:pPr lvl="1"/>
            <a:r>
              <a:rPr lang="en-GB" sz="1800" dirty="0" smtClean="0"/>
              <a:t>8711, 8712, 8713, 8716, 9224, 9225, 9300, 9301, 9302, 9304,</a:t>
            </a:r>
            <a:endParaRPr lang="en-US" sz="1800" dirty="0" smtClean="0"/>
          </a:p>
          <a:p>
            <a:pPr lvl="1"/>
            <a:r>
              <a:rPr lang="en-GB" sz="1800" dirty="0" smtClean="0"/>
              <a:t>9305, 9536, 9720, 9923, 9924, 9925, 9926, 9927, 9928, 9929,</a:t>
            </a:r>
            <a:endParaRPr lang="en-US" sz="1800" dirty="0" smtClean="0"/>
          </a:p>
          <a:p>
            <a:pPr lvl="1"/>
            <a:r>
              <a:rPr lang="en-GB" sz="1800" dirty="0" smtClean="0"/>
              <a:t>10151, 10152, 10153, 10156, 10160, 8066</a:t>
            </a:r>
            <a:endParaRPr lang="en-US" sz="1800"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#12</a:t>
            </a:r>
            <a:r>
              <a:rPr lang="en-US" dirty="0"/>
              <a:t/>
            </a:r>
            <a:br>
              <a:rPr lang="en-US" dirty="0"/>
            </a:br>
            <a:r>
              <a:rPr lang="en-US" sz="2000" dirty="0" smtClean="0">
                <a:solidFill>
                  <a:schemeClr val="tx1"/>
                </a:solidFill>
              </a:rPr>
              <a:t>(11-17-1262-01-00ax-mac-cr-misc-he-sounding.docx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11-17/1475(01 CIDs)</a:t>
            </a:r>
          </a:p>
          <a:p>
            <a:pPr lvl="1"/>
            <a:r>
              <a:rPr lang="en-US" dirty="0" smtClean="0"/>
              <a:t> 5915</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#13</a:t>
            </a:r>
            <a:r>
              <a:rPr lang="en-US" dirty="0"/>
              <a:t/>
            </a:r>
            <a:br>
              <a:rPr lang="en-US" dirty="0"/>
            </a:br>
            <a:r>
              <a:rPr lang="en-US" sz="2000" dirty="0" smtClean="0">
                <a:solidFill>
                  <a:schemeClr val="tx1"/>
                </a:solidFill>
              </a:rPr>
              <a:t>(11-17-1475-00-00ax-lb225-11ax-d1-0-comment-resolution-cid-5915.docx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11-17/1301(02 CIDs)</a:t>
            </a:r>
          </a:p>
          <a:p>
            <a:pPr lvl="1"/>
            <a:r>
              <a:rPr lang="en-US" dirty="0" smtClean="0"/>
              <a:t>9636, 9699</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smtClean="0">
                <a:solidFill>
                  <a:schemeClr val="tx1"/>
                </a:solidFill>
              </a:rPr>
              <a:t>(11-17-1301-01-00ax-cr-for-cid-9636-9699.docx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a:t>
            </a:r>
            <a:r>
              <a:rPr lang="en-GB" sz="2800" smtClean="0"/>
              <a:t>doc 11-17/1290(21 </a:t>
            </a:r>
            <a:r>
              <a:rPr lang="en-GB" sz="2800" dirty="0" smtClean="0"/>
              <a:t>CIDs)</a:t>
            </a:r>
          </a:p>
          <a:p>
            <a:pPr lvl="1"/>
            <a:r>
              <a:rPr lang="en-GB" dirty="0" smtClean="0"/>
              <a:t>3388, 3497, 3828, 3916, 4383, 4453, 5538, 5540, 5541, 5543, 5544, 5545, 5546, 5547, 5549, 5550, 7994, 8106, 8107, 8681, 8688.</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#15</a:t>
            </a:r>
            <a:r>
              <a:rPr lang="en-US" dirty="0"/>
              <a:t/>
            </a:r>
            <a:br>
              <a:rPr lang="en-US" dirty="0"/>
            </a:br>
            <a:r>
              <a:rPr lang="en-US" sz="2000" dirty="0" smtClean="0">
                <a:solidFill>
                  <a:schemeClr val="tx1"/>
                </a:solidFill>
              </a:rPr>
              <a:t>(11-17-1290-04-00ax-lb225-11ax-d1-0-comment-resolution-he-phy-capabilities-ppe.docx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11-17/1294 (04 CIDs)</a:t>
            </a:r>
          </a:p>
          <a:p>
            <a:pPr lvl="1"/>
            <a:r>
              <a:rPr lang="en-GB" dirty="0" smtClean="0"/>
              <a:t>4756, 9605, 9606, 9855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#16</a:t>
            </a:r>
            <a:r>
              <a:rPr lang="en-US" dirty="0"/>
              <a:t/>
            </a:r>
            <a:br>
              <a:rPr lang="en-US" dirty="0"/>
            </a:br>
            <a:r>
              <a:rPr lang="en-US" sz="2000" dirty="0" smtClean="0">
                <a:solidFill>
                  <a:schemeClr val="tx1"/>
                </a:solidFill>
              </a:rPr>
              <a:t>(11-17-1294-00-00ax-lb225-11ax-d1-0-comment-resolution-10-7-remaining-cids.docx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11-17/1304 (14 CIDs)</a:t>
            </a:r>
          </a:p>
          <a:p>
            <a:pPr lvl="1"/>
            <a:r>
              <a:rPr lang="en-GB" dirty="0" smtClean="0"/>
              <a:t>3186, 5334, 6174, 6175, 6518, 7021, 7886, 8147, 9327, 9341, 9430, 9687, 9688, 9856.</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#17</a:t>
            </a:r>
            <a:r>
              <a:rPr lang="en-US" dirty="0"/>
              <a:t/>
            </a:r>
            <a:br>
              <a:rPr lang="en-US" dirty="0"/>
            </a:br>
            <a:r>
              <a:rPr lang="en-US" sz="2000" dirty="0" smtClean="0">
                <a:solidFill>
                  <a:schemeClr val="tx1"/>
                </a:solidFill>
              </a:rPr>
              <a:t>(11-17-1304-02-00ax-lb225-clause-10-9-comment-resolution.docx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 MAC ad hoc sessions this week</a:t>
            </a:r>
          </a:p>
          <a:p>
            <a:pPr lvl="1"/>
            <a:r>
              <a:rPr lang="en-US" altLang="en-US" sz="1600" dirty="0" smtClean="0"/>
              <a:t>Monday PM2, EVE</a:t>
            </a:r>
          </a:p>
          <a:p>
            <a:pPr lvl="1"/>
            <a:r>
              <a:rPr lang="en-US" altLang="en-US" sz="1600" dirty="0" smtClean="0"/>
              <a:t>Tuesday AM2, PM2, EVE</a:t>
            </a:r>
          </a:p>
          <a:p>
            <a:pPr lvl="1"/>
            <a:r>
              <a:rPr lang="en-US" altLang="en-US" sz="1600" dirty="0" smtClean="0"/>
              <a:t>Wednesday PM1 and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11-17/1429(04 CIDs)</a:t>
            </a:r>
          </a:p>
          <a:p>
            <a:pPr lvl="1"/>
            <a:r>
              <a:rPr lang="en-US" dirty="0" smtClean="0"/>
              <a:t>3098, 9594, 9595, 9596</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#18</a:t>
            </a:r>
            <a:r>
              <a:rPr lang="en-US" dirty="0"/>
              <a:t/>
            </a:r>
            <a:br>
              <a:rPr lang="en-US" dirty="0"/>
            </a:br>
            <a:r>
              <a:rPr lang="en-US" sz="2000" dirty="0" smtClean="0">
                <a:solidFill>
                  <a:schemeClr val="tx1"/>
                </a:solidFill>
              </a:rPr>
              <a:t>(11-17-1429-00-00ax-annex-g-comment-resolution.docx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11-17/1330 (21 CIDs)</a:t>
            </a:r>
          </a:p>
          <a:p>
            <a:pPr lvl="1"/>
            <a:r>
              <a:rPr lang="en-GB" dirty="0" smtClean="0"/>
              <a:t>3059, 4852, 7084, 7529, 7538, 8432, 8460, 8467, 8469, 9429</a:t>
            </a:r>
            <a:r>
              <a:rPr lang="en-US" dirty="0" smtClean="0"/>
              <a:t> </a:t>
            </a:r>
            <a:r>
              <a:rPr lang="en-GB" dirty="0" smtClean="0"/>
              <a:t>8479, 8481, 8483, 8484, 8487, 8488, 8489, 8492, 8493, </a:t>
            </a:r>
            <a:r>
              <a:rPr lang="en-GB" strike="sngStrike" dirty="0" smtClean="0"/>
              <a:t>9351 </a:t>
            </a:r>
            <a:r>
              <a:rPr lang="en-GB" dirty="0" smtClean="0"/>
              <a:t>(Transfer to </a:t>
            </a:r>
            <a:r>
              <a:rPr lang="en-GB" dirty="0" err="1" smtClean="0"/>
              <a:t>LiWen</a:t>
            </a:r>
            <a:r>
              <a:rPr lang="en-GB" dirty="0" smtClean="0"/>
              <a:t>)</a:t>
            </a:r>
            <a:r>
              <a:rPr lang="en-US" dirty="0" smtClean="0"/>
              <a:t>, </a:t>
            </a:r>
            <a:r>
              <a:rPr lang="en-GB" dirty="0" smtClean="0"/>
              <a:t>9394, 9395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#19</a:t>
            </a:r>
            <a:r>
              <a:rPr lang="en-US" dirty="0"/>
              <a:t/>
            </a:r>
            <a:br>
              <a:rPr lang="en-US" dirty="0"/>
            </a:br>
            <a:r>
              <a:rPr lang="en-US" sz="2000" dirty="0" smtClean="0">
                <a:solidFill>
                  <a:schemeClr val="tx1"/>
                </a:solidFill>
              </a:rPr>
              <a:t>(11-17-1330-01-00ax-remaining-crs-for-ack-related-cids.docx)</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that the TWT requesting STA should be able to indicate the times when it is not able to or has limited capability to transmit or receive? </a:t>
            </a:r>
          </a:p>
          <a:p>
            <a:r>
              <a:rPr lang="en-US" sz="3200" dirty="0" smtClean="0"/>
              <a:t>Results: </a:t>
            </a:r>
          </a:p>
          <a:p>
            <a:pPr lvl="1"/>
            <a:r>
              <a:rPr lang="en-US" dirty="0" smtClean="0"/>
              <a:t>Y – 1</a:t>
            </a:r>
          </a:p>
          <a:p>
            <a:pPr lvl="1"/>
            <a:r>
              <a:rPr lang="en-US" dirty="0" smtClean="0"/>
              <a:t>N - 6</a:t>
            </a:r>
          </a:p>
          <a:p>
            <a:pPr lvl="1"/>
            <a:r>
              <a:rPr lang="en-US" dirty="0" smtClean="0"/>
              <a:t>A - 10</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#20</a:t>
            </a:r>
            <a:r>
              <a:rPr lang="en-US" dirty="0"/>
              <a:t/>
            </a:r>
            <a:br>
              <a:rPr lang="en-US" dirty="0"/>
            </a:br>
            <a:r>
              <a:rPr lang="en-US" sz="2000" dirty="0" smtClean="0">
                <a:solidFill>
                  <a:schemeClr val="tx1"/>
                </a:solidFill>
              </a:rPr>
              <a:t>(11-17-1339-00-00ax-improvement-to-twt-parameter-set-selection.pptx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11-17/1358(01 CIDs)</a:t>
            </a:r>
          </a:p>
          <a:p>
            <a:pPr lvl="1"/>
            <a:r>
              <a:rPr lang="en-US" dirty="0" smtClean="0"/>
              <a:t>6942</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#21</a:t>
            </a:r>
            <a:r>
              <a:rPr lang="en-US" dirty="0"/>
              <a:t/>
            </a:r>
            <a:br>
              <a:rPr lang="en-US" dirty="0"/>
            </a:br>
            <a:r>
              <a:rPr lang="en-US" sz="2000" dirty="0" smtClean="0">
                <a:solidFill>
                  <a:schemeClr val="tx1"/>
                </a:solidFill>
              </a:rPr>
              <a:t>(11-17-1358-01-00ax-cr-on-cid-6942.docx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11-17/1399(01 CIDs)</a:t>
            </a:r>
          </a:p>
          <a:p>
            <a:pPr lvl="1"/>
            <a:r>
              <a:rPr lang="en-GB" dirty="0" smtClean="0"/>
              <a:t>3099</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34</a:t>
            </a:fld>
            <a:endParaRPr lang="en-US"/>
          </a:p>
        </p:txBody>
      </p:sp>
      <p:sp>
        <p:nvSpPr>
          <p:cNvPr id="5" name="Title 4"/>
          <p:cNvSpPr>
            <a:spLocks noGrp="1"/>
          </p:cNvSpPr>
          <p:nvPr>
            <p:ph type="title"/>
          </p:nvPr>
        </p:nvSpPr>
        <p:spPr/>
        <p:txBody>
          <a:bodyPr/>
          <a:lstStyle/>
          <a:p>
            <a:r>
              <a:rPr lang="en-US" dirty="0" smtClean="0"/>
              <a:t>Straw Poll #22</a:t>
            </a:r>
            <a:r>
              <a:rPr lang="en-US" dirty="0"/>
              <a:t/>
            </a:r>
            <a:br>
              <a:rPr lang="en-US" dirty="0"/>
            </a:br>
            <a:r>
              <a:rPr lang="en-US" sz="2000" dirty="0" smtClean="0">
                <a:solidFill>
                  <a:schemeClr val="tx1"/>
                </a:solidFill>
              </a:rPr>
              <a:t>(11-17-1399-01-00ax-resolution-for-cid-3099.docx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11-17/1401(03 CIDs)</a:t>
            </a:r>
          </a:p>
          <a:p>
            <a:pPr lvl="1"/>
            <a:r>
              <a:rPr lang="en-GB" dirty="0" smtClean="0"/>
              <a:t>5285, 6198, 7603.</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35</a:t>
            </a:fld>
            <a:endParaRPr lang="en-US"/>
          </a:p>
        </p:txBody>
      </p:sp>
      <p:sp>
        <p:nvSpPr>
          <p:cNvPr id="5" name="Title 4"/>
          <p:cNvSpPr>
            <a:spLocks noGrp="1"/>
          </p:cNvSpPr>
          <p:nvPr>
            <p:ph type="title"/>
          </p:nvPr>
        </p:nvSpPr>
        <p:spPr/>
        <p:txBody>
          <a:bodyPr/>
          <a:lstStyle/>
          <a:p>
            <a:r>
              <a:rPr lang="en-US" dirty="0" smtClean="0"/>
              <a:t>Straw Poll #23</a:t>
            </a:r>
            <a:r>
              <a:rPr lang="en-US" dirty="0"/>
              <a:t/>
            </a:r>
            <a:br>
              <a:rPr lang="en-US" dirty="0"/>
            </a:br>
            <a:r>
              <a:rPr lang="en-US" sz="2000" dirty="0" smtClean="0">
                <a:solidFill>
                  <a:schemeClr val="tx1"/>
                </a:solidFill>
              </a:rPr>
              <a:t>(11-17-1401-02-00ax-resolution-for-cids-5285-6198.docx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11-17/1402 (11 CIDs)</a:t>
            </a:r>
          </a:p>
          <a:p>
            <a:pPr lvl="1"/>
            <a:r>
              <a:rPr lang="en-GB" dirty="0" smtClean="0"/>
              <a:t>7001, 9597, 7004, 7005, 9335, 9324, 7880, 8313, 7012, 7006, 7000.</a:t>
            </a:r>
            <a:endParaRPr lang="en-US" b="1" i="1" dirty="0" smtClean="0"/>
          </a:p>
          <a:p>
            <a:pPr lvl="1"/>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36</a:t>
            </a:fld>
            <a:endParaRPr lang="en-US"/>
          </a:p>
        </p:txBody>
      </p:sp>
      <p:sp>
        <p:nvSpPr>
          <p:cNvPr id="5" name="Title 4"/>
          <p:cNvSpPr>
            <a:spLocks noGrp="1"/>
          </p:cNvSpPr>
          <p:nvPr>
            <p:ph type="title"/>
          </p:nvPr>
        </p:nvSpPr>
        <p:spPr/>
        <p:txBody>
          <a:bodyPr/>
          <a:lstStyle/>
          <a:p>
            <a:r>
              <a:rPr lang="en-US" dirty="0" smtClean="0"/>
              <a:t>Straw Poll #24</a:t>
            </a:r>
            <a:r>
              <a:rPr lang="en-US" dirty="0"/>
              <a:t/>
            </a:r>
            <a:br>
              <a:rPr lang="en-US" dirty="0"/>
            </a:br>
            <a:r>
              <a:rPr lang="en-US" sz="2000" dirty="0" smtClean="0">
                <a:solidFill>
                  <a:schemeClr val="tx1"/>
                </a:solidFill>
              </a:rPr>
              <a:t>(11-17-1402-01-00ax-resolution-for-pics.docx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11-17/1476(04 CIDs)</a:t>
            </a:r>
          </a:p>
          <a:p>
            <a:pPr lvl="1"/>
            <a:r>
              <a:rPr lang="en-GB" dirty="0" smtClean="0"/>
              <a:t>4794, 6030, 6772, 8163.</a:t>
            </a: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37</a:t>
            </a:fld>
            <a:endParaRPr lang="en-US"/>
          </a:p>
        </p:txBody>
      </p:sp>
      <p:sp>
        <p:nvSpPr>
          <p:cNvPr id="5" name="Title 4"/>
          <p:cNvSpPr>
            <a:spLocks noGrp="1"/>
          </p:cNvSpPr>
          <p:nvPr>
            <p:ph type="title"/>
          </p:nvPr>
        </p:nvSpPr>
        <p:spPr/>
        <p:txBody>
          <a:bodyPr/>
          <a:lstStyle/>
          <a:p>
            <a:r>
              <a:rPr lang="en-US" dirty="0" smtClean="0"/>
              <a:t>Straw Poll #25</a:t>
            </a:r>
            <a:r>
              <a:rPr lang="en-US" dirty="0"/>
              <a:t/>
            </a:r>
            <a:br>
              <a:rPr lang="en-US" dirty="0"/>
            </a:br>
            <a:r>
              <a:rPr lang="en-US" sz="2000" dirty="0" smtClean="0">
                <a:solidFill>
                  <a:schemeClr val="tx1"/>
                </a:solidFill>
              </a:rPr>
              <a:t>(11-17-1476-00-00ax-lb225-11ax-d1-0-comment-resolution-27-10-4-remaining-cids.docx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11-17/1494(01 CIDs)</a:t>
            </a:r>
          </a:p>
          <a:p>
            <a:pPr lvl="1"/>
            <a:r>
              <a:rPr lang="en-GB" dirty="0" smtClean="0"/>
              <a:t>8470</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38</a:t>
            </a:fld>
            <a:endParaRPr lang="en-US"/>
          </a:p>
        </p:txBody>
      </p:sp>
      <p:sp>
        <p:nvSpPr>
          <p:cNvPr id="5" name="Title 4"/>
          <p:cNvSpPr>
            <a:spLocks noGrp="1"/>
          </p:cNvSpPr>
          <p:nvPr>
            <p:ph type="title"/>
          </p:nvPr>
        </p:nvSpPr>
        <p:spPr/>
        <p:txBody>
          <a:bodyPr/>
          <a:lstStyle/>
          <a:p>
            <a:r>
              <a:rPr lang="en-US" dirty="0" smtClean="0"/>
              <a:t>Straw Poll #26</a:t>
            </a:r>
            <a:r>
              <a:rPr lang="en-US" dirty="0"/>
              <a:t/>
            </a:r>
            <a:br>
              <a:rPr lang="en-US" dirty="0"/>
            </a:br>
            <a:r>
              <a:rPr lang="en-US" sz="2000" dirty="0" smtClean="0">
                <a:solidFill>
                  <a:schemeClr val="tx1"/>
                </a:solidFill>
              </a:rPr>
              <a:t>(11-17-1494-01-00ax-cid8470-ack-related</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11-17/1138(30 CIDs)</a:t>
            </a:r>
          </a:p>
          <a:p>
            <a:pPr lvl="1"/>
            <a:r>
              <a:rPr lang="en-GB" sz="2400" dirty="0" smtClean="0"/>
              <a:t>4846 4767</a:t>
            </a:r>
            <a:r>
              <a:rPr lang="en-US" sz="1800" dirty="0" smtClean="0"/>
              <a:t> </a:t>
            </a:r>
            <a:r>
              <a:rPr lang="en-GB" sz="2400" dirty="0" smtClean="0"/>
              <a:t>4777 4778 4779 5061 5062 5064 5777 5778 5970</a:t>
            </a:r>
            <a:r>
              <a:rPr lang="en-US" sz="2400" dirty="0" smtClean="0"/>
              <a:t> </a:t>
            </a:r>
            <a:r>
              <a:rPr lang="en-GB" sz="2400" dirty="0" smtClean="0"/>
              <a:t>6105 6547 6548 6549 6902</a:t>
            </a:r>
            <a:r>
              <a:rPr lang="en-US" sz="2400" dirty="0" smtClean="0"/>
              <a:t> </a:t>
            </a:r>
            <a:r>
              <a:rPr lang="en-GB" sz="2400" dirty="0" smtClean="0"/>
              <a:t>7209 7210 7211 7212 7213 7214 7215</a:t>
            </a:r>
            <a:r>
              <a:rPr lang="en-US" sz="2400" dirty="0" smtClean="0"/>
              <a:t> </a:t>
            </a:r>
            <a:r>
              <a:rPr lang="en-GB" sz="2400" dirty="0" smtClean="0"/>
              <a:t>8084 8129 8423 8425</a:t>
            </a:r>
            <a:r>
              <a:rPr lang="en-US" sz="2400" dirty="0" smtClean="0"/>
              <a:t> </a:t>
            </a:r>
            <a:r>
              <a:rPr lang="en-GB" sz="2400" dirty="0" smtClean="0"/>
              <a:t>9435 9867 9972</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39</a:t>
            </a:fld>
            <a:endParaRPr lang="en-US"/>
          </a:p>
        </p:txBody>
      </p:sp>
      <p:sp>
        <p:nvSpPr>
          <p:cNvPr id="5" name="Title 4"/>
          <p:cNvSpPr>
            <a:spLocks noGrp="1"/>
          </p:cNvSpPr>
          <p:nvPr>
            <p:ph type="title"/>
          </p:nvPr>
        </p:nvSpPr>
        <p:spPr/>
        <p:txBody>
          <a:bodyPr/>
          <a:lstStyle/>
          <a:p>
            <a:r>
              <a:rPr lang="en-US" dirty="0" smtClean="0"/>
              <a:t>Straw Poll #27</a:t>
            </a:r>
            <a:r>
              <a:rPr lang="en-US" dirty="0"/>
              <a:t/>
            </a:r>
            <a:br>
              <a:rPr lang="en-US" dirty="0"/>
            </a:br>
            <a:r>
              <a:rPr lang="en-US" sz="2000" dirty="0" smtClean="0">
                <a:solidFill>
                  <a:schemeClr val="tx1"/>
                </a:solidFill>
              </a:rPr>
              <a:t>(11-17-1138-12-00ax-cr-twt-operation.docx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11-17/1270(01 CIDs)</a:t>
            </a:r>
          </a:p>
          <a:p>
            <a:pPr lvl="1"/>
            <a:r>
              <a:rPr lang="en-US" dirty="0" smtClean="0"/>
              <a:t>5374</a:t>
            </a:r>
          </a:p>
          <a:p>
            <a:pPr lvl="1">
              <a:buNone/>
            </a:pP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40</a:t>
            </a:fld>
            <a:endParaRPr lang="en-US"/>
          </a:p>
        </p:txBody>
      </p:sp>
      <p:sp>
        <p:nvSpPr>
          <p:cNvPr id="5" name="Title 4"/>
          <p:cNvSpPr>
            <a:spLocks noGrp="1"/>
          </p:cNvSpPr>
          <p:nvPr>
            <p:ph type="title"/>
          </p:nvPr>
        </p:nvSpPr>
        <p:spPr/>
        <p:txBody>
          <a:bodyPr/>
          <a:lstStyle/>
          <a:p>
            <a:r>
              <a:rPr lang="en-US" dirty="0" smtClean="0"/>
              <a:t>Straw Poll #28</a:t>
            </a:r>
            <a:r>
              <a:rPr lang="en-US" dirty="0"/>
              <a:t/>
            </a:r>
            <a:br>
              <a:rPr lang="en-US" dirty="0"/>
            </a:br>
            <a:r>
              <a:rPr lang="en-US" sz="2000" dirty="0" smtClean="0">
                <a:solidFill>
                  <a:schemeClr val="tx1"/>
                </a:solidFill>
              </a:rPr>
              <a:t>(11-17-1270-01-00ax-lb225-cr-10-22-2-11-cid-5374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11-17/1069(33 </a:t>
            </a:r>
            <a:r>
              <a:rPr lang="en-GB" sz="2800" dirty="0" smtClean="0"/>
              <a:t>CIDs)</a:t>
            </a:r>
          </a:p>
          <a:p>
            <a:pPr lvl="1"/>
            <a:r>
              <a:rPr lang="en-GB" dirty="0" smtClean="0"/>
              <a:t>4757, 3133, 3134, 4758, 8407, 8302, 5849, 6486, 6487, </a:t>
            </a:r>
            <a:r>
              <a:rPr lang="en-GB" dirty="0" smtClean="0"/>
              <a:t>4759,</a:t>
            </a:r>
            <a:r>
              <a:rPr lang="en-US" dirty="0" smtClean="0"/>
              <a:t> </a:t>
            </a:r>
            <a:r>
              <a:rPr lang="en-GB" dirty="0" smtClean="0"/>
              <a:t>9387</a:t>
            </a:r>
            <a:r>
              <a:rPr lang="en-GB" dirty="0" smtClean="0"/>
              <a:t>, 9388, 3191, 6185, 7038, 5793, 4763, 3180, 4762, 8408, 9678, 9679, 4764, 4796, </a:t>
            </a:r>
            <a:r>
              <a:rPr lang="en-GB" dirty="0" smtClean="0"/>
              <a:t>7566,</a:t>
            </a:r>
            <a:r>
              <a:rPr lang="en-US" dirty="0" smtClean="0"/>
              <a:t> </a:t>
            </a:r>
            <a:r>
              <a:rPr lang="en-GB" dirty="0" smtClean="0"/>
              <a:t>6186, 7039</a:t>
            </a:r>
            <a:r>
              <a:rPr lang="en-GB" dirty="0" smtClean="0"/>
              <a:t>, 9389, 9390, 3181, 4761, 4760, </a:t>
            </a:r>
            <a:r>
              <a:rPr lang="en-GB" dirty="0" smtClean="0"/>
              <a:t>8409</a:t>
            </a:r>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41</a:t>
            </a:fld>
            <a:endParaRPr lang="en-US"/>
          </a:p>
        </p:txBody>
      </p:sp>
      <p:sp>
        <p:nvSpPr>
          <p:cNvPr id="5" name="Title 4"/>
          <p:cNvSpPr>
            <a:spLocks noGrp="1"/>
          </p:cNvSpPr>
          <p:nvPr>
            <p:ph type="title"/>
          </p:nvPr>
        </p:nvSpPr>
        <p:spPr/>
        <p:txBody>
          <a:bodyPr/>
          <a:lstStyle/>
          <a:p>
            <a:r>
              <a:rPr lang="en-US" dirty="0" smtClean="0"/>
              <a:t>Straw Poll #</a:t>
            </a:r>
            <a:r>
              <a:rPr lang="en-US" dirty="0" smtClean="0"/>
              <a:t>29</a:t>
            </a:r>
            <a:r>
              <a:rPr lang="en-US" dirty="0"/>
              <a:t/>
            </a:r>
            <a:br>
              <a:rPr lang="en-US" dirty="0"/>
            </a:br>
            <a:r>
              <a:rPr lang="en-US" sz="2000" dirty="0" smtClean="0">
                <a:solidFill>
                  <a:schemeClr val="tx1"/>
                </a:solidFill>
              </a:rPr>
              <a:t>(</a:t>
            </a:r>
            <a:r>
              <a:rPr lang="en-US" sz="2000" dirty="0" smtClean="0">
                <a:solidFill>
                  <a:schemeClr val="tx1"/>
                </a:solidFill>
              </a:rPr>
              <a:t>11-17-1069-4-00ax-lb225-11ax-d1-0-comment-resolution-9-7-3.docx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GB" sz="2800" dirty="0" smtClean="0"/>
              <a:t>Move to accepted proposed text in doc 11-17/1493(00 </a:t>
            </a:r>
            <a:r>
              <a:rPr lang="en-GB" sz="2800" dirty="0" smtClean="0"/>
              <a:t>CIDs</a:t>
            </a:r>
            <a:r>
              <a:rPr lang="en-GB" sz="2800" dirty="0" smtClean="0"/>
              <a:t>)</a:t>
            </a:r>
            <a:endParaRPr lang="en-US" dirty="0" smtClean="0"/>
          </a:p>
          <a:p>
            <a:pPr>
              <a:buNone/>
            </a:pPr>
            <a:endParaRPr lang="en-US" sz="2800" dirty="0" smtClean="0"/>
          </a:p>
          <a:p>
            <a:r>
              <a:rPr lang="en-US" sz="3200" dirty="0" smtClean="0"/>
              <a:t>Results: </a:t>
            </a:r>
            <a:r>
              <a:rPr lang="en-US" sz="2800" dirty="0" smtClean="0"/>
              <a:t>Y 7 /N 14/A 14</a:t>
            </a:r>
            <a:endParaRPr lang="en-US" sz="2800" dirty="0" smtClean="0"/>
          </a:p>
          <a:p>
            <a:pPr lvl="1"/>
            <a:r>
              <a:rPr lang="en-US" dirty="0" smtClean="0"/>
              <a:t>Straw Poll failed</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42</a:t>
            </a:fld>
            <a:endParaRPr lang="en-US"/>
          </a:p>
        </p:txBody>
      </p:sp>
      <p:sp>
        <p:nvSpPr>
          <p:cNvPr id="5" name="Title 4"/>
          <p:cNvSpPr>
            <a:spLocks noGrp="1"/>
          </p:cNvSpPr>
          <p:nvPr>
            <p:ph type="title"/>
          </p:nvPr>
        </p:nvSpPr>
        <p:spPr/>
        <p:txBody>
          <a:bodyPr/>
          <a:lstStyle/>
          <a:p>
            <a:r>
              <a:rPr lang="en-US" dirty="0" smtClean="0"/>
              <a:t>Straw Poll </a:t>
            </a:r>
            <a:r>
              <a:rPr lang="en-US" dirty="0" smtClean="0"/>
              <a:t>#30</a:t>
            </a:r>
            <a:r>
              <a:rPr lang="en-US" dirty="0"/>
              <a:t/>
            </a:r>
            <a:br>
              <a:rPr lang="en-US" dirty="0"/>
            </a:br>
            <a:r>
              <a:rPr lang="en-US" sz="2000" dirty="0" smtClean="0">
                <a:solidFill>
                  <a:schemeClr val="tx1"/>
                </a:solidFill>
              </a:rPr>
              <a:t>(1492/3</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11-17/1087(2 CIDs)</a:t>
            </a:r>
          </a:p>
          <a:p>
            <a:pPr lvl="1"/>
            <a:r>
              <a:rPr lang="en-GB" dirty="0" smtClean="0"/>
              <a:t>4813, 4814</a:t>
            </a: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43</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smtClean="0"/>
              <a:t>31</a:t>
            </a:r>
            <a:r>
              <a:rPr lang="en-US" dirty="0"/>
              <a:t/>
            </a:r>
            <a:br>
              <a:rPr lang="en-US" dirty="0"/>
            </a:br>
            <a:r>
              <a:rPr lang="en-US" sz="2000" smtClean="0">
                <a:solidFill>
                  <a:schemeClr val="tx1"/>
                </a:solidFill>
              </a:rPr>
              <a:t>(</a:t>
            </a:r>
            <a:r>
              <a:rPr lang="en-US" sz="2000" smtClean="0">
                <a:solidFill>
                  <a:schemeClr val="tx1"/>
                </a:solidFill>
              </a:rPr>
              <a:t>11-17-1087-02-00ax-mac-cr-cids-4813-4814.docx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30065</TotalTime>
  <Words>3118</Words>
  <Application>Microsoft Office PowerPoint</Application>
  <PresentationFormat>On-screen Show (4:3)</PresentationFormat>
  <Paragraphs>626</Paragraphs>
  <Slides>44</Slides>
  <Notes>12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802-11-Submission</vt:lpstr>
      <vt:lpstr>TGax MAC Ad-hoc  September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(2/2) Governing document is 15/075r0</vt:lpstr>
      <vt:lpstr>Straw Poll #1 (11-17-1258-00-00ax-resolution-to-cid9863.docx)</vt:lpstr>
      <vt:lpstr>Straw Poll #2 (11-17-0308-05-00ax-cr-for-section-9-4-2-bss-load-ppt)</vt:lpstr>
      <vt:lpstr>Straw Poll #3 (11-17-0619-08-00ax-client-management.docx)</vt:lpstr>
      <vt:lpstr>Straw Poll #4 (11-17-1282-04-00ax-lb225-11ax-d1-0-comment-resolution-27-11-1-27-11-2.docx)</vt:lpstr>
      <vt:lpstr>Straw Poll #5 (11-17-1244-00-00ax-bss-basic-he-mcs-per-bw)</vt:lpstr>
      <vt:lpstr>Straw Poll #6 (11-17-1081-02-00ax-comment-resolutions-for-he-ndp-announcement-frame.docx)</vt:lpstr>
      <vt:lpstr>Straw Poll #7 (11-17-1295-02-00ax-proposed-resolution-for-cid9501.docx)</vt:lpstr>
      <vt:lpstr>Straw Poll #8 (11-17-1438-01-00ax-comment-resolution-for-cid-5863.docx)</vt:lpstr>
      <vt:lpstr>Straw Poll #9 (11-17-1456-01-00ax-resolution-to-cid-8555.docx)</vt:lpstr>
      <vt:lpstr>Straw Poll #10 (11-17-1132-02-00ax-cr-cid-8426)</vt:lpstr>
      <vt:lpstr>Straw Poll #11 (11-17-1264-02-00ax-mac-cr-misc-trigger-frame-format.docx)</vt:lpstr>
      <vt:lpstr>Straw Poll #12 (11-17-1262-01-00ax-mac-cr-misc-he-sounding.docx)</vt:lpstr>
      <vt:lpstr>Straw Poll #13 (11-17-1475-00-00ax-lb225-11ax-d1-0-comment-resolution-cid-5915.docx)</vt:lpstr>
      <vt:lpstr>Straw Poll #14 (11-17-1301-01-00ax-cr-for-cid-9636-9699.docx)</vt:lpstr>
      <vt:lpstr>Straw Poll #15 (11-17-1290-04-00ax-lb225-11ax-d1-0-comment-resolution-he-phy-capabilities-ppe.docx)</vt:lpstr>
      <vt:lpstr>Straw Poll #16 (11-17-1294-00-00ax-lb225-11ax-d1-0-comment-resolution-10-7-remaining-cids.docx)</vt:lpstr>
      <vt:lpstr>Straw Poll #17 (11-17-1304-02-00ax-lb225-clause-10-9-comment-resolution.docx)</vt:lpstr>
      <vt:lpstr>Straw Poll #18 (11-17-1429-00-00ax-annex-g-comment-resolution.docx)</vt:lpstr>
      <vt:lpstr>Straw Poll #19 (11-17-1330-01-00ax-remaining-crs-for-ack-related-cids.docx)</vt:lpstr>
      <vt:lpstr>Straw Poll #20 (11-17-1339-00-00ax-improvement-to-twt-parameter-set-selection.pptx)</vt:lpstr>
      <vt:lpstr>Straw Poll #21 (11-17-1358-01-00ax-cr-on-cid-6942.docx)</vt:lpstr>
      <vt:lpstr>Straw Poll #22 (11-17-1399-01-00ax-resolution-for-cid-3099.docx)</vt:lpstr>
      <vt:lpstr>Straw Poll #23 (11-17-1401-02-00ax-resolution-for-cids-5285-6198.docx)</vt:lpstr>
      <vt:lpstr>Straw Poll #24 (11-17-1402-01-00ax-resolution-for-pics.docx)</vt:lpstr>
      <vt:lpstr>Straw Poll #25 (11-17-1476-00-00ax-lb225-11ax-d1-0-comment-resolution-27-10-4-remaining-cids.docx)</vt:lpstr>
      <vt:lpstr>Straw Poll #26 (11-17-1494-01-00ax-cid8470-ack-related)</vt:lpstr>
      <vt:lpstr>Straw Poll #27 (11-17-1138-12-00ax-cr-twt-operation.docx)</vt:lpstr>
      <vt:lpstr>Straw Poll #28 (11-17-1270-01-00ax-lb225-cr-10-22-2-11-cid-5374)</vt:lpstr>
      <vt:lpstr>Straw Poll #29 (11-17-1069-4-00ax-lb225-11ax-d1-0-comment-resolution-9-7-3.docx)</vt:lpstr>
      <vt:lpstr>Straw Poll #30 (1492/3)</vt:lpstr>
      <vt:lpstr>Straw Poll #31 (11-17-1087-02-00ax-mac-cr-cids-4813-4814.docx)</vt:lpstr>
      <vt:lpstr>Back Up slides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2040</cp:revision>
  <cp:lastPrinted>1998-02-10T13:28:06Z</cp:lastPrinted>
  <dcterms:created xsi:type="dcterms:W3CDTF">2007-04-17T18:10:23Z</dcterms:created>
  <dcterms:modified xsi:type="dcterms:W3CDTF">2017-09-14T03:51:08Z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