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70" r:id="rId3"/>
    <p:sldId id="266" r:id="rId4"/>
    <p:sldId id="271" r:id="rId5"/>
    <p:sldId id="272" r:id="rId6"/>
    <p:sldId id="263" r:id="rId7"/>
    <p:sldId id="277" r:id="rId8"/>
    <p:sldId id="275" r:id="rId9"/>
    <p:sldId id="274" r:id="rId10"/>
    <p:sldId id="265" r:id="rId11"/>
    <p:sldId id="276" r:id="rId12"/>
    <p:sldId id="268" r:id="rId13"/>
    <p:sldId id="269" r:id="rId14"/>
    <p:sldId id="267" r:id="rId15"/>
    <p:sldId id="264" r:id="rId1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4" d="100"/>
          <a:sy n="74" d="100"/>
        </p:scale>
        <p:origin x="85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802.11-17/1445r0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802.11-17/1445r0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802.11-17/1445r0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802.11-17/1445r0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sco.com/c/en/us/support/docs/wireless-mobility/voice-over-wireless-lan-vowlan/116056-technote-qos-00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upport.office.com/en-us/article/20c654da-30ee-4e4f-a764-8b7d8844431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UP mapping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2017-09-04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69054"/>
              </p:ext>
            </p:extLst>
          </p:nvPr>
        </p:nvGraphicFramePr>
        <p:xfrm>
          <a:off x="520700" y="2279650"/>
          <a:ext cx="8032750" cy="267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Document" r:id="rId4" imgW="8252039" imgH="2751163" progId="Word.Document.8">
                  <p:embed/>
                </p:oleObj>
              </mc:Choice>
              <mc:Fallback>
                <p:oleObj name="Document" r:id="rId4" imgW="8252039" imgH="2751163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9650"/>
                        <a:ext cx="8032750" cy="2671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Necessary modifications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2806080" cy="411321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Order of Priorities must be modified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New: Catego­rization of UP 2 is higher than UP 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Internetwork and network control have higher priority than Voice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08160" y="1981201"/>
            <a:ext cx="4548453" cy="871736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Voice UP mapping to UP 5 coherent with IP DSCP marking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Requires re-mapping of Video UP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6038" y="2951163"/>
            <a:ext cx="4600575" cy="314325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>
            <a:off x="3913013" y="4358007"/>
            <a:ext cx="1119099" cy="278059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908160" y="4933101"/>
            <a:ext cx="2253848" cy="54844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4445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Permutation of UPs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76870356"/>
              </p:ext>
            </p:extLst>
          </p:nvPr>
        </p:nvGraphicFramePr>
        <p:xfrm>
          <a:off x="696912" y="1981735"/>
          <a:ext cx="2832968" cy="3631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242">
                  <a:extLst>
                    <a:ext uri="{9D8B030D-6E8A-4147-A177-3AD203B41FA5}">
                      <a16:colId xmlns:a16="http://schemas.microsoft.com/office/drawing/2014/main" val="3279593703"/>
                    </a:ext>
                  </a:extLst>
                </a:gridCol>
                <a:gridCol w="708242">
                  <a:extLst>
                    <a:ext uri="{9D8B030D-6E8A-4147-A177-3AD203B41FA5}">
                      <a16:colId xmlns:a16="http://schemas.microsoft.com/office/drawing/2014/main" val="2623210175"/>
                    </a:ext>
                  </a:extLst>
                </a:gridCol>
                <a:gridCol w="708242">
                  <a:extLst>
                    <a:ext uri="{9D8B030D-6E8A-4147-A177-3AD203B41FA5}">
                      <a16:colId xmlns:a16="http://schemas.microsoft.com/office/drawing/2014/main" val="411734048"/>
                    </a:ext>
                  </a:extLst>
                </a:gridCol>
                <a:gridCol w="708242">
                  <a:extLst>
                    <a:ext uri="{9D8B030D-6E8A-4147-A177-3AD203B41FA5}">
                      <a16:colId xmlns:a16="http://schemas.microsoft.com/office/drawing/2014/main" val="8653314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Old UP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AC</a:t>
                      </a:r>
                      <a:b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(old)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</a:t>
                      </a:r>
                    </a:p>
                  </a:txBody>
                  <a:tcPr marL="9525" marR="9525" marT="9525"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68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11561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389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3059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8913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86877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842685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1999804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3828384722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2017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Guido R. Hiertz,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1CD163DD-D5E7-41DA-95F2-71530C24F8C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graphicFrame>
        <p:nvGraphicFramePr>
          <p:cNvPr id="9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4479367"/>
              </p:ext>
            </p:extLst>
          </p:nvPr>
        </p:nvGraphicFramePr>
        <p:xfrm>
          <a:off x="4736129" y="1971592"/>
          <a:ext cx="3720484" cy="3631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8242">
                  <a:extLst>
                    <a:ext uri="{9D8B030D-6E8A-4147-A177-3AD203B41FA5}">
                      <a16:colId xmlns:a16="http://schemas.microsoft.com/office/drawing/2014/main" val="3279593703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2299139213"/>
                    </a:ext>
                  </a:extLst>
                </a:gridCol>
                <a:gridCol w="708242">
                  <a:extLst>
                    <a:ext uri="{9D8B030D-6E8A-4147-A177-3AD203B41FA5}">
                      <a16:colId xmlns:a16="http://schemas.microsoft.com/office/drawing/2014/main" val="411734048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3341657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Old UP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AC</a:t>
                      </a:r>
                      <a:r>
                        <a:rPr lang="en-US" sz="2000" b="0" i="0" u="none" strike="noStrike" baseline="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(old)</a:t>
                      </a:r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alternative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 alternative</a:t>
                      </a:r>
                    </a:p>
                  </a:txBody>
                  <a:tcPr marL="9525" marR="9525" marT="9525"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68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11561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389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683059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8913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A_VI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A_VI</a:t>
                      </a:r>
                    </a:p>
                  </a:txBody>
                  <a:tcPr marL="9525" marR="9525" marT="9525"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86877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842685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1999804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A_VO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A_VO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3828384722"/>
                  </a:ext>
                </a:extLst>
              </a:tr>
            </a:tbl>
          </a:graphicData>
        </a:graphic>
      </p:graphicFrame>
      <p:cxnSp>
        <p:nvCxnSpPr>
          <p:cNvPr id="10" name="Straight Arrow Connector 9"/>
          <p:cNvCxnSpPr/>
          <p:nvPr/>
        </p:nvCxnSpPr>
        <p:spPr bwMode="auto">
          <a:xfrm>
            <a:off x="1187624" y="3212976"/>
            <a:ext cx="1152128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1187624" y="3212976"/>
            <a:ext cx="1152128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>
            <a:off x="5436096" y="3212976"/>
            <a:ext cx="1152128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5436096" y="3212976"/>
            <a:ext cx="1152128" cy="360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2498700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of proposed modification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382144" cy="4113213"/>
          </a:xfrm>
        </p:spPr>
        <p:txBody>
          <a:bodyPr>
            <a:normAutofit fontScale="4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Consistency with 802.1Q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Comply with general 802 architecture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Consistency with widely used DSCP marking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Dominant or sole source of </a:t>
            </a:r>
            <a:r>
              <a:rPr lang="en-US" dirty="0" err="1"/>
              <a:t>QoS</a:t>
            </a:r>
            <a:r>
              <a:rPr lang="en-US" dirty="0"/>
              <a:t> marking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Consider increasing importance of VoIP over WLAN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E.g. “Wi-Fi calling”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Today, 802.11aa alternative queues seldom or never used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No harm by introducing modifications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ym typeface="Wingdings" panose="05000000000000000000" pitchFamily="2" charset="2"/>
              </a:rPr>
              <a:t>802.11 mostly used as final hop technology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No Internetwork and network control messages exchanged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No two background categories needed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Coexistence: limit impact to existing (legacy) implementations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11228027"/>
              </p:ext>
            </p:extLst>
          </p:nvPr>
        </p:nvGraphicFramePr>
        <p:xfrm>
          <a:off x="4352613" y="1976346"/>
          <a:ext cx="4104000" cy="3631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29913921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411734048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865331428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180414587"/>
                    </a:ext>
                  </a:extLst>
                </a:gridCol>
                <a:gridCol w="1152000">
                  <a:extLst>
                    <a:ext uri="{9D8B030D-6E8A-4147-A177-3AD203B41FA5}">
                      <a16:colId xmlns:a16="http://schemas.microsoft.com/office/drawing/2014/main" val="3341657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</a:t>
                      </a:r>
                      <a:b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AC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AC alternative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 alternative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135768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3211561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27389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683059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A_VI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868913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A_VI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3786877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842685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1999804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A_VO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A_VO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3828384722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2017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Guido R. Hiertz,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1CD163DD-D5E7-41DA-95F2-71530C24F8C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4574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Minimizing modifications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454152" cy="4113213"/>
          </a:xfrm>
        </p:spPr>
        <p:txBody>
          <a:bodyPr>
            <a:normAutofit fontScale="550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Blue marking indicates unmodified settings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UPs 5 to 7 mapping to AC_VO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Internetwork and network control fulfill similar tasks like 802.11 management frames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Without QMF (802.11ae) all management frames map to AC_VO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Consistency for video except for seldom used alternative queue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UP 2 (Excellent effort) mapping to AC_BE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With four queues [5] recommends supporting Network Control, Voice, Critical Applications, and Best Effort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Deviation because importance of Video and 802.11’s dominant use as edge technology (no network control, see before)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46520374"/>
              </p:ext>
            </p:extLst>
          </p:nvPr>
        </p:nvGraphicFramePr>
        <p:xfrm>
          <a:off x="4280613" y="1981200"/>
          <a:ext cx="4176000" cy="3631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0">
                  <a:extLst>
                    <a:ext uri="{9D8B030D-6E8A-4147-A177-3AD203B41FA5}">
                      <a16:colId xmlns:a16="http://schemas.microsoft.com/office/drawing/2014/main" val="229913921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411734048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865331428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180414587"/>
                    </a:ext>
                  </a:extLst>
                </a:gridCol>
                <a:gridCol w="1224000">
                  <a:extLst>
                    <a:ext uri="{9D8B030D-6E8A-4147-A177-3AD203B41FA5}">
                      <a16:colId xmlns:a16="http://schemas.microsoft.com/office/drawing/2014/main" val="33416574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AC</a:t>
                      </a:r>
                      <a:b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(old)</a:t>
                      </a:r>
                    </a:p>
                  </a:txBody>
                  <a:tcPr marL="9525" marR="9525" marT="9525"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</a:t>
                      </a:r>
                    </a:p>
                  </a:txBody>
                  <a:tcPr marL="9525" marR="9525" marT="9525"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AC</a:t>
                      </a:r>
                      <a:r>
                        <a:rPr lang="en-US" sz="2000" b="0" i="0" u="none" strike="noStrike" baseline="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(old)</a:t>
                      </a:r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 alternative</a:t>
                      </a:r>
                    </a:p>
                  </a:txBody>
                  <a:tcPr marL="9525" marR="9525" marT="9525"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 alternative</a:t>
                      </a:r>
                    </a:p>
                  </a:txBody>
                  <a:tcPr marL="9525" marR="9525" marT="9525"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768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11561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89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83059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A_VI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868913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A_VI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3786877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2685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99804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>
                    <a:lnL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A_VO</a:t>
                      </a:r>
                    </a:p>
                  </a:txBody>
                  <a:tcPr marL="9525" marR="9525" marT="9525"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A_VO</a:t>
                      </a:r>
                    </a:p>
                  </a:txBody>
                  <a:tcPr marL="9525" marR="9525" marT="9525">
                    <a:lnR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28384722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2017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Guido R. Hiertz,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1CD163DD-D5E7-41DA-95F2-71530C24F8C3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13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22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use of 802.11 has evolved and the UP marking in 802.11 did not keep up with recent advancements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Past decisions impact today’s use of 802.11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Compare to previous debates about </a:t>
            </a:r>
            <a:r>
              <a:rPr lang="en-US" dirty="0" err="1"/>
              <a:t>Ethertype</a:t>
            </a:r>
            <a:r>
              <a:rPr lang="en-US" dirty="0"/>
              <a:t> encapsulation (EPD) used by the vast majority of 802 networks and Logical Link Control (LLC) Protocol Discrimination (LPD) used in 802.11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proposed modifications do not impact existing devices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</a:rPr>
              <a:t>IP DSCP is the only reliable, widely used source of </a:t>
            </a:r>
            <a:r>
              <a:rPr lang="en-US" dirty="0" err="1">
                <a:solidFill>
                  <a:srgbClr val="C00000"/>
                </a:solidFill>
              </a:rPr>
              <a:t>QoS</a:t>
            </a:r>
            <a:r>
              <a:rPr lang="en-US" dirty="0">
                <a:solidFill>
                  <a:srgbClr val="C00000"/>
                </a:solidFill>
              </a:rPr>
              <a:t> marking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Today’s mismatch between 802.11 ACs and IP DSCP marking needs to be overcome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UP mapping is broken already today, no need to stick and comply with a known, wrong mapping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problem is only getting worse if 802.11 maintains its status quo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Industry already applies workarounds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Even worse, recommendations to “avoid using voice and video on the same Wi-Fi network”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legacy compatible solution that keeps the existing, wrong mapping while simultaneously complying with IP DSCP marking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Currently, 802.11 harms itself when serving the VoIP market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569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IETF, “Internet Protocol,” IETF RFC 791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K. Nichols et al., “Definition of the Differentiated Services Field (DS Field) in the IPv4 and IPv6 Headers,” IETF RFC 2474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J. </a:t>
            </a:r>
            <a:r>
              <a:rPr lang="en-US" dirty="0" err="1"/>
              <a:t>Babiarz</a:t>
            </a:r>
            <a:r>
              <a:rPr lang="en-US" dirty="0"/>
              <a:t> et al., “Configuration Guidelines for </a:t>
            </a:r>
            <a:r>
              <a:rPr lang="en-US" dirty="0" err="1"/>
              <a:t>DiffServ</a:t>
            </a:r>
            <a:r>
              <a:rPr lang="en-US" dirty="0"/>
              <a:t> Service Classes,” IETF RFC 4594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G. R. Hiertz, F. Mestanov, B. Hart, and S. Coffey, “Efficiency enhancement for 802.11ax,” IEEE 802.11 submission 11-15/871r3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IEEE, “IEEE Standard for Local and metropolitan area networks—Bridges and Bridged Networks,” IEEE 802.1Q-2014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IEEE, “IEEE Standard for Local and metropolitan area networks—Media Access Control (MAC) Bridges,” IEEE 802.1D-2004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IEEE, “IEEE Standard for Local and metropolitan area networks—Media Access Control (MAC) Bridges and Virtual Bridged Local Area Networks ,” IEEE 802.1Q-2011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N. Tate and N. </a:t>
            </a:r>
            <a:r>
              <a:rPr lang="en-US" dirty="0" err="1"/>
              <a:t>Darchis</a:t>
            </a:r>
            <a:r>
              <a:rPr lang="en-US" dirty="0"/>
              <a:t>, “Cisco Unified Wireless </a:t>
            </a:r>
            <a:r>
              <a:rPr lang="en-US" dirty="0" err="1"/>
              <a:t>QoS</a:t>
            </a:r>
            <a:r>
              <a:rPr lang="en-US" dirty="0"/>
              <a:t> Tech Note,” July 2015. [Online]. Available: </a:t>
            </a:r>
            <a:r>
              <a:rPr lang="en-US" dirty="0">
                <a:hlinkClick r:id="rId3"/>
              </a:rPr>
              <a:t>https://www.cisco.com/c/en/us/support/docs/wireless-mobility/voice-over-wireless-lan-vowlan/116056-technote-qos-00.html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Microsoft,  “ExpressRoute and </a:t>
            </a:r>
            <a:r>
              <a:rPr lang="en-US" dirty="0" err="1"/>
              <a:t>QoS</a:t>
            </a:r>
            <a:r>
              <a:rPr lang="en-US" dirty="0"/>
              <a:t> in Skype for Business Online,” [Online]. Available: </a:t>
            </a:r>
            <a:r>
              <a:rPr lang="en-US" dirty="0">
                <a:hlinkClick r:id="rId4"/>
              </a:rPr>
              <a:t>https://support.office.com/en-us/article/20c654da-30ee-4e4f-a764-8b7d8844431d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Today’s Quality of Service support in packet based networks relies on edge devices marking packets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Differentiated Service Code Points (DSCP) [2] used with Internet Protocol (IP) [1] is a “trust and honor” system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Intermediate “middle boxes” should not alter the marking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DSCP consists of 6 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User Priorities (UPs) indicated by 3 b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Mapping between DSCP and UP needed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Most implementations map DSCP’s three Most Significant Bits (MSBs) to 802 UPs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current mapping in 802.11-2016 fails to serve DSCP marked Voice over IP (VoIP) packets through Access Category Voice (AC_VO)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43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 mapping in 802.11-2016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802.11-2016 follows 802.11D-2004 [6] for definition of UPs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Because of IEEE 802’s legacy UP 0 has higher priority than UPs 1 and 2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Non-</a:t>
            </a:r>
            <a:r>
              <a:rPr lang="en-US" dirty="0" err="1"/>
              <a:t>QoS</a:t>
            </a:r>
            <a:r>
              <a:rPr lang="en-US" dirty="0"/>
              <a:t> bridges default to UP 0 </a:t>
            </a:r>
            <a:r>
              <a:rPr lang="en-US" dirty="0">
                <a:sym typeface="Wingdings" panose="05000000000000000000" pitchFamily="2" charset="2"/>
              </a:rPr>
              <a:t> Best Effort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23186048"/>
              </p:ext>
            </p:extLst>
          </p:nvPr>
        </p:nvGraphicFramePr>
        <p:xfrm>
          <a:off x="4646613" y="1981200"/>
          <a:ext cx="3810000" cy="3631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2299139213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411734048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1804145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 alternative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13576806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32115619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BK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273891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683059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868913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A_VI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37868777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8426851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1999804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VO</a:t>
                      </a:r>
                    </a:p>
                  </a:txBody>
                  <a:tcPr marL="9525" marR="9525" marT="9525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A_VO</a:t>
                      </a:r>
                    </a:p>
                  </a:txBody>
                  <a:tcPr marL="9525" marR="9525" marT="9525"/>
                </a:tc>
                <a:extLst>
                  <a:ext uri="{0D108BD9-81ED-4DB2-BD59-A6C34878D82A}">
                    <a16:rowId xmlns:a16="http://schemas.microsoft.com/office/drawing/2014/main" val="3828384722"/>
                  </a:ext>
                </a:extLst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823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QoS</a:t>
            </a:r>
            <a:r>
              <a:rPr lang="en-US" dirty="0"/>
              <a:t> mapping [4]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685801" y="4006516"/>
            <a:ext cx="2950096" cy="2087897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IPv4 example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Deprecated “Precedence” [1] equals three Most Significant Bits (MSBs) of DSCP [2]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3851920" y="4797152"/>
            <a:ext cx="4604693" cy="1297261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DSCP ∈ [0 … 63]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1:1 mapping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DSCP (6 b) </a:t>
            </a:r>
            <a:r>
              <a:rPr lang="en-US" dirty="0">
                <a:sym typeface="Wingdings" panose="05000000000000000000" pitchFamily="2" charset="2"/>
              </a:rPr>
              <a:t> UP (3 b)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/>
              <a:t>Guido R. Hiertz,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266" y="1517901"/>
            <a:ext cx="7035836" cy="3282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7360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Voice over </a:t>
            </a:r>
            <a:r>
              <a:rPr lang="en-US" u="sng" dirty="0"/>
              <a:t>IP</a:t>
            </a:r>
            <a:r>
              <a:rPr lang="en-US" dirty="0"/>
              <a:t> [4]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981200"/>
            <a:ext cx="3140242" cy="4113213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VoIP calls consist of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Audio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Signaling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Audio is latency &amp; loss sensitive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/>
              <a:t>Special marking of IP packets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981200"/>
            <a:ext cx="4570413" cy="4113213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DSCP setting for packets carrying audio [3]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Expedited Forwarding (EF)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DSCP(EF) = 101110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101110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46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101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110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&gt;&gt; 3 = 101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101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  <a:r>
              <a:rPr lang="en-US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UP (5</a:t>
            </a:r>
            <a:r>
              <a:rPr lang="en-US" baseline="-25000" dirty="0"/>
              <a:t>10</a:t>
            </a:r>
            <a:r>
              <a:rPr lang="en-US" dirty="0"/>
              <a:t>) = AC </a:t>
            </a:r>
            <a:r>
              <a:rPr lang="en-US" dirty="0">
                <a:solidFill>
                  <a:srgbClr val="C00000"/>
                </a:solidFill>
              </a:rPr>
              <a:t>Video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(!)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Mismatch between VoIP DSCP &amp; 802.11 UP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/>
              <a:t>Guido R. Hiertz,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2579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UP to AC mapping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2158008" cy="4113213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802.11D-2004 [6] applied for current mapping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802.11aa introduces further differen­tiation for Voice and Video (alternative queues)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2843808" y="1981201"/>
            <a:ext cx="5612805" cy="1087760"/>
          </a:xfrm>
        </p:spPr>
        <p:txBody>
          <a:bodyPr>
            <a:normAutofit fontScale="925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dirty="0"/>
              <a:t>3 MSB [DSCP(101110)] = 101</a:t>
            </a:r>
            <a:r>
              <a:rPr lang="nl-NL" baseline="-25000" dirty="0"/>
              <a:t>2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nl-NL" dirty="0"/>
              <a:t>101</a:t>
            </a:r>
            <a:r>
              <a:rPr lang="nl-NL" baseline="-25000" dirty="0"/>
              <a:t>2</a:t>
            </a:r>
            <a:r>
              <a:rPr lang="nl-NL" dirty="0"/>
              <a:t> = 5</a:t>
            </a:r>
            <a:r>
              <a:rPr lang="nl-NL" baseline="-25000" dirty="0"/>
              <a:t>10</a:t>
            </a:r>
            <a:r>
              <a:rPr lang="nl-NL" dirty="0"/>
              <a:t> </a:t>
            </a:r>
            <a:r>
              <a:rPr lang="nl-NL" dirty="0">
                <a:sym typeface="Wingdings" panose="05000000000000000000" pitchFamily="2" charset="2"/>
              </a:rPr>
              <a:t> DSCP(EF) mapped to VI</a:t>
            </a:r>
            <a:endParaRPr lang="nl-NL" baseline="-250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3199802"/>
            <a:ext cx="5698530" cy="2894611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 bwMode="auto">
          <a:xfrm>
            <a:off x="3586858" y="5342297"/>
            <a:ext cx="4912608" cy="22532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A6E00DA-CAF8-4724-9E82-131BD7C38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well known issue …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D415747-19DD-41E3-9838-7B0D2BCD8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“Cisco Unified Wireless </a:t>
            </a:r>
            <a:r>
              <a:rPr lang="en-US" dirty="0" err="1"/>
              <a:t>QoS</a:t>
            </a:r>
            <a:r>
              <a:rPr lang="en-US" dirty="0"/>
              <a:t> Tech Note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[…] DSCP Recommendation—Due to the fact that more and more vendors use 802.1p-like markings over the air rather than the original 802.11e table (that is, voice is sent as 5 UP instead of 6), Cisco now </a:t>
            </a:r>
            <a:r>
              <a:rPr lang="en-US" dirty="0">
                <a:solidFill>
                  <a:srgbClr val="C00000"/>
                </a:solidFill>
              </a:rPr>
              <a:t>recommends to trust DSCP end-to-end in order to avoid confusion and mismatches</a:t>
            </a:r>
            <a:r>
              <a:rPr lang="en-US" dirty="0"/>
              <a:t>. </a:t>
            </a:r>
            <a:r>
              <a:rPr lang="en-US" dirty="0">
                <a:solidFill>
                  <a:srgbClr val="C00000"/>
                </a:solidFill>
              </a:rPr>
              <a:t>DSCP</a:t>
            </a:r>
            <a:r>
              <a:rPr lang="en-US" dirty="0"/>
              <a:t> also offers more values and choices, is more resilient to native VLANs, and </a:t>
            </a:r>
            <a:r>
              <a:rPr lang="en-US" dirty="0">
                <a:solidFill>
                  <a:srgbClr val="C00000"/>
                </a:solidFill>
              </a:rPr>
              <a:t>is therefore more reliable to be preserved throughout the network</a:t>
            </a:r>
            <a:r>
              <a:rPr lang="en-US" dirty="0"/>
              <a:t>.” [8]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“ExpressRoute and </a:t>
            </a:r>
            <a:r>
              <a:rPr lang="en-US" dirty="0" err="1"/>
              <a:t>QoS</a:t>
            </a:r>
            <a:r>
              <a:rPr lang="en-US" dirty="0"/>
              <a:t> in Skype for Business Online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[…] It is important to note that there is a mismatch in the priority coding for IEEE 802.1p and WMM. The 802.1p the PCP value for voice is 5, however, in the standard equivalence mapping to WMM, PCP 5 is translated to Access Category 2, the WMM access category for video (AC_VI). If possible you should override that mapping so that PCP 5 translates to Access Category 1, or </a:t>
            </a:r>
            <a:r>
              <a:rPr lang="en-US" dirty="0">
                <a:solidFill>
                  <a:srgbClr val="C00000"/>
                </a:solidFill>
              </a:rPr>
              <a:t>simply avoid using voice and video on the same Wi-Fi network until the Wi-Fi Alliance addresses this issue.</a:t>
            </a:r>
            <a:r>
              <a:rPr lang="en-US" dirty="0"/>
              <a:t>” [9]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4697E0-CBDF-4DD9-AD91-AEC046A9CA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BFE240-1B01-4F98-BDB9-2A1DE0069D6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C53A64-3595-4331-98B5-46306427AB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287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802.1D vs. 802.1Q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126230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802.1D-2004, “Media Access Control (MAC) Bridges” [10]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1262303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802.1Q-2014, “Bridges and Bridged Networks” [9]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/>
              <a:t>Guido R. Hiertz, Ericsson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"/>
          <a:stretch/>
        </p:blipFill>
        <p:spPr bwMode="auto">
          <a:xfrm>
            <a:off x="216750" y="3411951"/>
            <a:ext cx="4355250" cy="3030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1" r="2002"/>
          <a:stretch/>
        </p:blipFill>
        <p:spPr bwMode="auto">
          <a:xfrm>
            <a:off x="4572000" y="3258318"/>
            <a:ext cx="4508338" cy="3251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" name="Straight Arrow Connector 19"/>
          <p:cNvCxnSpPr/>
          <p:nvPr/>
        </p:nvCxnSpPr>
        <p:spPr bwMode="auto">
          <a:xfrm flipV="1">
            <a:off x="2085065" y="5660892"/>
            <a:ext cx="2953928" cy="27979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1127465" y="4524774"/>
            <a:ext cx="3881350" cy="31513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922910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802.1Q-2014 different?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Already 802.1Q-2011 [7] introduces text in the right column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IEEE 802 is fully aware of the interaction between DSCP and UP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Unfortunately, 802.11 has not investigated this issue so far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“This discussion of traffic types, and the suggested association of each with a priority value, differs from […] Annex G of IEEE </a:t>
            </a:r>
            <a:r>
              <a:rPr lang="en-US" dirty="0" err="1">
                <a:solidFill>
                  <a:srgbClr val="C00000"/>
                </a:solidFill>
                <a:latin typeface="Calibri" panose="020F0502020204030204" pitchFamily="34" charset="0"/>
              </a:rPr>
              <a:t>Std</a:t>
            </a: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 802.1D-2004 and prior revisions of that standard. […] this annex better aligns with current practice; in particular, Voice is associated with priority 5, matching the setting of the relevant bits for Expedited Forwarding (EF) in the DSCP […] for IP”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C00000"/>
                </a:solidFill>
                <a:latin typeface="Calibri" panose="020F0502020204030204" pitchFamily="34" charset="0"/>
              </a:rPr>
              <a:t>“Standards for DSCPs are believed to be the prime reference for use of priority by end stations […].”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/>
              <a:t>Guido R. Hiertz, Ericsson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7462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1736</Words>
  <Application>Microsoft Office PowerPoint</Application>
  <PresentationFormat>On-screen Show (4:3)</PresentationFormat>
  <Paragraphs>355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 Unicode MS</vt:lpstr>
      <vt:lpstr>MS Gothic</vt:lpstr>
      <vt:lpstr>Arial</vt:lpstr>
      <vt:lpstr>Calibri</vt:lpstr>
      <vt:lpstr>Courier New</vt:lpstr>
      <vt:lpstr>Times New Roman</vt:lpstr>
      <vt:lpstr>Wingdings</vt:lpstr>
      <vt:lpstr>Office Theme</vt:lpstr>
      <vt:lpstr>Document</vt:lpstr>
      <vt:lpstr>UP mapping</vt:lpstr>
      <vt:lpstr>Abstract</vt:lpstr>
      <vt:lpstr>UP mapping in 802.11-2016</vt:lpstr>
      <vt:lpstr>QoS mapping [4]</vt:lpstr>
      <vt:lpstr>Voice over IP [4]</vt:lpstr>
      <vt:lpstr>Current UP to AC mapping</vt:lpstr>
      <vt:lpstr>A well known issue …</vt:lpstr>
      <vt:lpstr>802.1D vs. 802.1Q</vt:lpstr>
      <vt:lpstr>Why is 802.1Q-2014 different?</vt:lpstr>
      <vt:lpstr>Necessary modifications</vt:lpstr>
      <vt:lpstr>Permutation of UPs</vt:lpstr>
      <vt:lpstr>Rational of proposed modification</vt:lpstr>
      <vt:lpstr>Minimizing modifications</vt:lpstr>
      <vt:lpstr>Conclusion</vt:lpstr>
      <vt:lpstr>References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 mapping</dc:title>
  <dc:creator>Guido R. Hiertz</dc:creator>
  <cp:lastModifiedBy>Ericsson</cp:lastModifiedBy>
  <cp:revision>39</cp:revision>
  <cp:lastPrinted>1601-01-01T00:00:00Z</cp:lastPrinted>
  <dcterms:created xsi:type="dcterms:W3CDTF">2017-08-04T15:45:00Z</dcterms:created>
  <dcterms:modified xsi:type="dcterms:W3CDTF">2017-09-11T19:04:03Z</dcterms:modified>
  <cp:category>Submission</cp:category>
</cp:coreProperties>
</file>