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</p:sldMasterIdLst>
  <p:notesMasterIdLst>
    <p:notesMasterId r:id="rId9"/>
  </p:notesMasterIdLst>
  <p:sldIdLst>
    <p:sldId id="256" r:id="rId2"/>
    <p:sldId id="257" r:id="rId3"/>
    <p:sldId id="315" r:id="rId4"/>
    <p:sldId id="316" r:id="rId5"/>
    <p:sldId id="301" r:id="rId6"/>
    <p:sldId id="313" r:id="rId7"/>
    <p:sldId id="294" r:id="rId8"/>
  </p:sldIdLst>
  <p:sldSz cx="9144000" cy="6858000" type="screen4x3"/>
  <p:notesSz cx="6934200" cy="9280525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7C797083-F9EE-4C0E-ABDD-26BC668D070A}">
  <a:tblStyle styleId="{7C797083-F9EE-4C0E-ABDD-26BC668D070A}" styleName="Table_0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7FAF5"/>
          </a:solidFill>
        </a:fill>
      </a:tcStyle>
    </a:wholeTbl>
    <a:band1H>
      <a:tcStyle>
        <a:tcBdr/>
        <a:fill>
          <a:solidFill>
            <a:srgbClr val="CBF4EA"/>
          </a:solidFill>
        </a:fill>
      </a:tcStyle>
    </a:band1H>
    <a:band1V>
      <a:tcStyle>
        <a:tcBdr/>
        <a:fill>
          <a:solidFill>
            <a:srgbClr val="CBF4EA"/>
          </a:solidFill>
        </a:fill>
      </a:tcStyle>
    </a:band1V>
    <a:la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7DEFE1F0-23D1-467C-B1D0-CCCE52E34E7B}" styleName="Table_1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7FAF5"/>
          </a:solidFill>
        </a:fill>
      </a:tcStyle>
    </a:wholeTbl>
    <a:band1H>
      <a:tcStyle>
        <a:tcBdr/>
        <a:fill>
          <a:solidFill>
            <a:srgbClr val="CBF4EA"/>
          </a:solidFill>
        </a:fill>
      </a:tcStyle>
    </a:band1H>
    <a:band1V>
      <a:tcStyle>
        <a:tcBdr/>
        <a:fill>
          <a:solidFill>
            <a:srgbClr val="CBF4EA"/>
          </a:solidFill>
        </a:fill>
      </a:tcStyle>
    </a:band1V>
    <a:la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76D8E0FC-F2F0-4C2D-AB19-AB96CCA464D3}" styleName="Table_2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  <a:tblStyle styleId="{03C6F5E2-FF9E-4968-86D7-54FDBC47BEC5}" styleName="Table_3"/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5179" autoAdjust="0"/>
  </p:normalViewPr>
  <p:slideViewPr>
    <p:cSldViewPr>
      <p:cViewPr varScale="1">
        <p:scale>
          <a:sx n="83" d="100"/>
          <a:sy n="83" d="100"/>
        </p:scale>
        <p:origin x="63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264" y="-78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5640387" y="98425"/>
            <a:ext cx="641350" cy="212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182880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360"/>
              </a:spcBef>
              <a:spcAft>
                <a:spcPts val="0"/>
              </a:spcAft>
              <a:defRPr/>
            </a:lvl1pPr>
            <a:lvl2pPr marL="114300" marR="0" indent="0" algn="l" rtl="0">
              <a:spcBef>
                <a:spcPts val="360"/>
              </a:spcBef>
              <a:spcAft>
                <a:spcPts val="0"/>
              </a:spcAft>
              <a:defRPr/>
            </a:lvl2pPr>
            <a:lvl3pPr marL="228600" marR="0" indent="0" algn="l" rtl="0">
              <a:spcBef>
                <a:spcPts val="360"/>
              </a:spcBef>
              <a:spcAft>
                <a:spcPts val="0"/>
              </a:spcAft>
              <a:defRPr/>
            </a:lvl3pPr>
            <a:lvl4pPr marL="342900" marR="0" indent="0" algn="l" rtl="0">
              <a:spcBef>
                <a:spcPts val="360"/>
              </a:spcBef>
              <a:spcAft>
                <a:spcPts val="0"/>
              </a:spcAft>
              <a:defRPr/>
            </a:lvl4pPr>
            <a:lvl5pPr marL="457200" marR="0" indent="0" algn="l" rtl="0">
              <a:spcBef>
                <a:spcPts val="36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5357812" y="8985250"/>
            <a:ext cx="923924" cy="1825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91440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137160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457200" marR="0" indent="0" algn="r" rtl="0">
              <a:spcBef>
                <a:spcPts val="0"/>
              </a:spcBef>
              <a:spcAft>
                <a:spcPts val="0"/>
              </a:spcAft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2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dirty="0"/>
              <a:t>Page </a:t>
            </a: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dirty="0"/>
          </a:p>
        </p:txBody>
      </p:sp>
      <p:sp>
        <p:nvSpPr>
          <p:cNvPr id="8" name="Shape 8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9" name="Shape 9"/>
          <p:cNvCxnSpPr/>
          <p:nvPr/>
        </p:nvCxnSpPr>
        <p:spPr>
          <a:xfrm>
            <a:off x="723900" y="8983663"/>
            <a:ext cx="5486399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" name="Shape 10"/>
          <p:cNvCxnSpPr/>
          <p:nvPr/>
        </p:nvCxnSpPr>
        <p:spPr>
          <a:xfrm>
            <a:off x="647700" y="296862"/>
            <a:ext cx="5638800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44588696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hdr" idx="2"/>
          </p:nvPr>
        </p:nvSpPr>
        <p:spPr>
          <a:xfrm>
            <a:off x="5640387" y="98425"/>
            <a:ext cx="641350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802.11-09/0840r0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July 2009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5357812" y="8985250"/>
            <a:ext cx="923924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2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1</a:t>
            </a:fld>
            <a:endParaRPr lang="en-US" sz="12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1"/>
          </a:xfrm>
          <a:prstGeom prst="rect">
            <a:avLst/>
          </a:prstGeom>
          <a:noFill/>
          <a:ln>
            <a:noFill/>
          </a:ln>
        </p:spPr>
        <p:txBody>
          <a:bodyPr lIns="93650" tIns="46025" rIns="93650" bIns="460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4184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hdr" idx="2"/>
          </p:nvPr>
        </p:nvSpPr>
        <p:spPr>
          <a:xfrm>
            <a:off x="5640387" y="98425"/>
            <a:ext cx="641350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802.11-08/1455r0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Jan 2009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5357812" y="8985250"/>
            <a:ext cx="923924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Bagby, Calypso Ventures, Inc.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2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2</a:t>
            </a:fld>
            <a:endParaRPr lang="en-US" sz="12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1"/>
          </a:xfrm>
          <a:prstGeom prst="rect">
            <a:avLst/>
          </a:prstGeom>
          <a:noFill/>
          <a:ln>
            <a:noFill/>
          </a:ln>
        </p:spPr>
        <p:txBody>
          <a:bodyPr lIns="95250" tIns="46025" rIns="95250" bIns="460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TG documents are introduced in every meeting agenda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278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/>
              <a:t>Page </a:t>
            </a: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637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USR: ultra-short range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/>
              <a:t>Page </a:t>
            </a: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061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hdr" idx="2"/>
          </p:nvPr>
        </p:nvSpPr>
        <p:spPr>
          <a:xfrm>
            <a:off x="5640387" y="98425"/>
            <a:ext cx="641350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ftr" idx="11"/>
          </p:nvPr>
        </p:nvSpPr>
        <p:spPr>
          <a:xfrm>
            <a:off x="5357812" y="8985250"/>
            <a:ext cx="923924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2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5</a:t>
            </a:fld>
            <a:endParaRPr lang="en-US"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3"/>
          </p:nvPr>
        </p:nvSpPr>
        <p:spPr>
          <a:xfrm>
            <a:off x="1147763" y="696913"/>
            <a:ext cx="4640262" cy="3479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93737" y="4408487"/>
            <a:ext cx="5546724" cy="4175125"/>
          </a:xfrm>
          <a:prstGeom prst="rect">
            <a:avLst/>
          </a:prstGeom>
          <a:noFill/>
          <a:ln>
            <a:noFill/>
          </a:ln>
        </p:spPr>
        <p:txBody>
          <a:bodyPr lIns="93650" tIns="46025" rIns="93650" bIns="46025" anchor="t" anchorCtr="0">
            <a:no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Check where PER range came from</a:t>
            </a: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Check actual 11ad PER</a:t>
            </a: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1659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Mention functional requirement are mentioned in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/>
              <a:t>Page </a:t>
            </a: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62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803275" indent="-21907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85850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4287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7716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5pPr>
            <a:lvl6pPr marL="22288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6pPr>
            <a:lvl7pPr marL="26860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7pPr>
            <a:lvl8pPr marL="31432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8pPr>
            <a:lvl9pPr marL="36004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9pPr>
          </a:lstStyle>
          <a:p>
            <a:endParaRPr lang="en-US" dirty="0"/>
          </a:p>
          <a:p>
            <a:pPr lvl="1"/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  <p:sp>
        <p:nvSpPr>
          <p:cNvPr id="6" name="Shape 15">
            <a:extLst>
              <a:ext uri="{FF2B5EF4-FFF2-40B4-BE49-F238E27FC236}">
                <a16:creationId xmlns:a16="http://schemas.microsoft.com/office/drawing/2014/main" id="{1687BF78-FBF8-4D39-8737-51AC2EF8623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5">
            <a:extLst>
              <a:ext uri="{FF2B5EF4-FFF2-40B4-BE49-F238E27FC236}">
                <a16:creationId xmlns:a16="http://schemas.microsoft.com/office/drawing/2014/main" id="{D3B6D998-7B6D-443C-B7EB-0329AD61BEB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96902D82-7CD2-4625-9044-99871FC8EDAE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1pPr>
            <a:lvl2pPr marL="457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2pPr>
            <a:lvl3pPr marL="914400" marR="0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3pPr>
            <a:lvl4pPr marL="13716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4pPr>
            <a:lvl5pPr marL="18288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5pPr>
            <a:lvl6pPr marL="22860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6pPr>
            <a:lvl7pPr marL="27432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7pPr>
            <a:lvl8pPr marL="32004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8pPr>
            <a:lvl9pPr marL="3657600" marR="0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6" name="Shape 15">
            <a:extLst>
              <a:ext uri="{FF2B5EF4-FFF2-40B4-BE49-F238E27FC236}">
                <a16:creationId xmlns:a16="http://schemas.microsoft.com/office/drawing/2014/main" id="{075A52BA-98FE-4F1D-8270-55074C0D89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0DAD4027-6730-4A67-BE4B-EF7671C50C6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6" name="Shape 15">
            <a:extLst>
              <a:ext uri="{FF2B5EF4-FFF2-40B4-BE49-F238E27FC236}">
                <a16:creationId xmlns:a16="http://schemas.microsoft.com/office/drawing/2014/main" id="{6F2BB18E-72FE-419D-B6BB-65358CD0EDD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20F1493E-FCB6-40FC-A6CF-75B84F61FFDD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15">
            <a:extLst>
              <a:ext uri="{FF2B5EF4-FFF2-40B4-BE49-F238E27FC236}">
                <a16:creationId xmlns:a16="http://schemas.microsoft.com/office/drawing/2014/main" id="{4CD35C26-3FC4-4195-B445-17C0279DF65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10" name="Shape 23">
            <a:extLst>
              <a:ext uri="{FF2B5EF4-FFF2-40B4-BE49-F238E27FC236}">
                <a16:creationId xmlns:a16="http://schemas.microsoft.com/office/drawing/2014/main" id="{B5D87AC6-3BA6-4D1F-BBD1-9CD3481B3849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7" name="Shape 15">
            <a:extLst>
              <a:ext uri="{FF2B5EF4-FFF2-40B4-BE49-F238E27FC236}">
                <a16:creationId xmlns:a16="http://schemas.microsoft.com/office/drawing/2014/main" id="{507EA5AC-9470-4045-83A9-E0583F6AF98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8" name="Shape 23">
            <a:extLst>
              <a:ext uri="{FF2B5EF4-FFF2-40B4-BE49-F238E27FC236}">
                <a16:creationId xmlns:a16="http://schemas.microsoft.com/office/drawing/2014/main" id="{C5A6EBF1-ED5F-4BAA-8A9A-99FDE20A5A64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indent="0" rtl="0">
              <a:spcBef>
                <a:spcPts val="0"/>
              </a:spcBef>
              <a:buFont typeface="Times New Roman"/>
              <a:buNone/>
              <a:defRPr/>
            </a:lvl2pPr>
            <a:lvl3pPr marL="914400" indent="0" rtl="0">
              <a:spcBef>
                <a:spcPts val="0"/>
              </a:spcBef>
              <a:buFont typeface="Times New Roman"/>
              <a:buNone/>
              <a:defRPr/>
            </a:lvl3pPr>
            <a:lvl4pPr marL="1371600" indent="0" rtl="0">
              <a:spcBef>
                <a:spcPts val="0"/>
              </a:spcBef>
              <a:buFont typeface="Times New Roman"/>
              <a:buNone/>
              <a:defRPr/>
            </a:lvl4pPr>
            <a:lvl5pPr marL="1828800" indent="0" rtl="0">
              <a:spcBef>
                <a:spcPts val="0"/>
              </a:spcBef>
              <a:buFont typeface="Times New Roman"/>
              <a:buNone/>
              <a:defRPr/>
            </a:lvl5pPr>
            <a:lvl6pPr marL="2286000" indent="0" rtl="0">
              <a:spcBef>
                <a:spcPts val="0"/>
              </a:spcBef>
              <a:buFont typeface="Times New Roman"/>
              <a:buNone/>
              <a:defRPr/>
            </a:lvl6pPr>
            <a:lvl7pPr marL="2743200" indent="0" rtl="0">
              <a:spcBef>
                <a:spcPts val="0"/>
              </a:spcBef>
              <a:buFont typeface="Times New Roman"/>
              <a:buNone/>
              <a:defRPr/>
            </a:lvl7pPr>
            <a:lvl8pPr marL="3200400" indent="0" rtl="0">
              <a:spcBef>
                <a:spcPts val="0"/>
              </a:spcBef>
              <a:buFont typeface="Times New Roman"/>
              <a:buNone/>
              <a:defRPr/>
            </a:lvl8pPr>
            <a:lvl9pPr marL="3657600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7" name="Shape 15">
            <a:extLst>
              <a:ext uri="{FF2B5EF4-FFF2-40B4-BE49-F238E27FC236}">
                <a16:creationId xmlns:a16="http://schemas.microsoft.com/office/drawing/2014/main" id="{C8C47267-BDDD-4353-AE9F-9AECA924E05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8" name="Shape 23">
            <a:extLst>
              <a:ext uri="{FF2B5EF4-FFF2-40B4-BE49-F238E27FC236}">
                <a16:creationId xmlns:a16="http://schemas.microsoft.com/office/drawing/2014/main" id="{E7525253-B407-4D19-BE43-B09824D50C5B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514599" y="152399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085850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4287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7716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5pPr>
            <a:lvl6pPr marL="22288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6pPr>
            <a:lvl7pPr marL="26860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7pPr>
            <a:lvl8pPr marL="31432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8pPr>
            <a:lvl9pPr marL="360045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9pPr>
          </a:lstStyle>
          <a:p>
            <a:endParaRPr/>
          </a:p>
        </p:txBody>
      </p:sp>
      <p:sp>
        <p:nvSpPr>
          <p:cNvPr id="6" name="Shape 15">
            <a:extLst>
              <a:ext uri="{FF2B5EF4-FFF2-40B4-BE49-F238E27FC236}">
                <a16:creationId xmlns:a16="http://schemas.microsoft.com/office/drawing/2014/main" id="{2415F67E-00BB-4C75-9FD6-0CD29B3CB40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4C919BD0-E0B2-42A8-82CE-88D4C339091B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marR="0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085850" marR="0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4287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17716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5pPr>
            <a:lvl6pPr marL="22288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6pPr>
            <a:lvl7pPr marL="26860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7pPr>
            <a:lvl8pPr marL="31432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8pPr>
            <a:lvl9pPr marL="3600450" marR="0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6156176" y="6429432"/>
            <a:ext cx="2387747" cy="1219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</a:p>
          <a:p>
            <a:endParaRPr lang="en-US" dirty="0"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‹#›</a:t>
            </a:fld>
            <a:endParaRPr lang="en-US" dirty="0"/>
          </a:p>
        </p:txBody>
      </p:sp>
      <p:sp>
        <p:nvSpPr>
          <p:cNvPr id="16" name="Shape 16"/>
          <p:cNvSpPr/>
          <p:nvPr/>
        </p:nvSpPr>
        <p:spPr>
          <a:xfrm>
            <a:off x="685800" y="332601"/>
            <a:ext cx="7759700" cy="2769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4" indent="0" algn="just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September, 2017                                                   doc.: IEEE 802.11-2017/1433r2</a:t>
            </a:r>
          </a:p>
        </p:txBody>
      </p:sp>
      <p:cxnSp>
        <p:nvCxnSpPr>
          <p:cNvPr id="17" name="Shape 1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Shape 18"/>
          <p:cNvSpPr/>
          <p:nvPr/>
        </p:nvSpPr>
        <p:spPr>
          <a:xfrm>
            <a:off x="685800" y="6475412"/>
            <a:ext cx="711200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19" name="Shape 19"/>
          <p:cNvCxnSpPr/>
          <p:nvPr/>
        </p:nvCxnSpPr>
        <p:spPr>
          <a:xfrm>
            <a:off x="685800" y="6477000"/>
            <a:ext cx="7848599" cy="0"/>
          </a:xfrm>
          <a:prstGeom prst="straightConnector1">
            <a:avLst/>
          </a:prstGeom>
          <a:noFill/>
          <a:ln w="12700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3200" b="0" i="0" u="none" strike="noStrike" cap="none" baseline="0">
          <a:solidFill>
            <a:srgbClr val="000000"/>
          </a:solidFill>
          <a:latin typeface="Times New Roman" panose="02020603050405020304" pitchFamily="18" charset="0"/>
          <a:ea typeface="Times New Roman" panose="02020603050405020304" pitchFamily="18" charset="0"/>
          <a:cs typeface="Times New Roman" panose="02020603050405020304" pitchFamily="18" charset="0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2400" b="0" i="0" u="none" strike="noStrike" cap="none" baseline="0">
          <a:solidFill>
            <a:srgbClr val="000000"/>
          </a:solidFill>
          <a:latin typeface="Times New Roman" panose="02020603050405020304" pitchFamily="18" charset="0"/>
          <a:ea typeface="Times New Roman" panose="02020603050405020304" pitchFamily="18" charset="0"/>
          <a:cs typeface="Times New Roman" panose="02020603050405020304" pitchFamily="18" charset="0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685800" y="7620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Comments on </a:t>
            </a:r>
            <a:r>
              <a:rPr lang="en-US" sz="3200" b="1" i="0" u="none" strike="noStrike" cap="none" baseline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-US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Models</a:t>
            </a:r>
            <a:endParaRPr lang="en-US" sz="3200" b="1" i="0" u="none" strike="noStrike" cap="none" baseline="0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2017-09-11</a:t>
            </a:r>
          </a:p>
        </p:txBody>
      </p:sp>
      <p:sp>
        <p:nvSpPr>
          <p:cNvPr id="78" name="Shape 78"/>
          <p:cNvSpPr/>
          <p:nvPr/>
        </p:nvSpPr>
        <p:spPr>
          <a:xfrm>
            <a:off x="539552" y="1859891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0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801925"/>
              </p:ext>
            </p:extLst>
          </p:nvPr>
        </p:nvGraphicFramePr>
        <p:xfrm>
          <a:off x="889000" y="2589213"/>
          <a:ext cx="7408863" cy="290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Document" r:id="rId4" imgW="6497452" imgH="2551926" progId="Word.Document.8">
                  <p:embed/>
                </p:oleObj>
              </mc:Choice>
              <mc:Fallback>
                <p:oleObj name="Document" r:id="rId4" imgW="6497452" imgH="2551926" progId="Word.Documen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2589213"/>
                        <a:ext cx="7408863" cy="29051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hape 23">
            <a:extLst>
              <a:ext uri="{FF2B5EF4-FFF2-40B4-BE49-F238E27FC236}">
                <a16:creationId xmlns:a16="http://schemas.microsoft.com/office/drawing/2014/main" id="{F6050619-4256-4752-9822-475B2310DBC8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  <p:sp>
        <p:nvSpPr>
          <p:cNvPr id="7" name="Shape 15">
            <a:extLst>
              <a:ext uri="{FF2B5EF4-FFF2-40B4-BE49-F238E27FC236}">
                <a16:creationId xmlns:a16="http://schemas.microsoft.com/office/drawing/2014/main" id="{7031E983-D360-4F0B-AEC0-649B84B8CA8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200" b="1" i="0" u="none" strike="noStrike" cap="none" baseline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indent="-342900">
              <a:spcBef>
                <a:spcPts val="0"/>
              </a:spcBef>
              <a:buSzPct val="25000"/>
              <a:buNone/>
            </a:pPr>
            <a:r>
              <a:rPr lang="en-US" sz="24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This document comments on corrections for usage models in the usage scenario document </a:t>
            </a:r>
            <a:r>
              <a:rPr lang="en-US" sz="24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11-15-0625r4</a:t>
            </a:r>
            <a:endParaRPr lang="en-US" sz="2400" b="1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Shape 23">
            <a:extLst>
              <a:ext uri="{FF2B5EF4-FFF2-40B4-BE49-F238E27FC236}">
                <a16:creationId xmlns:a16="http://schemas.microsoft.com/office/drawing/2014/main" id="{9F0C405B-8392-4E33-99F1-0AECB91ECD94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  <p:sp>
        <p:nvSpPr>
          <p:cNvPr id="5" name="Shape 15">
            <a:extLst>
              <a:ext uri="{FF2B5EF4-FFF2-40B4-BE49-F238E27FC236}">
                <a16:creationId xmlns:a16="http://schemas.microsoft.com/office/drawing/2014/main" id="{98F1D578-1216-4E65-8D7F-DA1F89C142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2</a:t>
            </a:fld>
            <a:endParaRPr lang="en-US"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D2D58F9-9312-4B5F-B7DC-AD50EC44C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Corrections on Usage Model Table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6120B3A-F4B8-4B9F-85E8-BFA22A1D30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summary table in slide 27 of the usage scenario document (11-15-0625r4) does not reflect correctly the parameters within the context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6716F4-A60A-42AB-B6E7-C9B96A5ACC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SzPct val="25000"/>
            </a:pPr>
            <a:r>
              <a:rPr lang="en-US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3</a:t>
            </a:fld>
            <a:endParaRPr lang="en-US" dirty="0"/>
          </a:p>
        </p:txBody>
      </p:sp>
      <p:graphicFrame>
        <p:nvGraphicFramePr>
          <p:cNvPr id="8" name="Shape 392">
            <a:extLst>
              <a:ext uri="{FF2B5EF4-FFF2-40B4-BE49-F238E27FC236}">
                <a16:creationId xmlns:a16="http://schemas.microsoft.com/office/drawing/2014/main" id="{D34B8928-749C-4868-8B39-80CD19C663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7619030"/>
              </p:ext>
            </p:extLst>
          </p:nvPr>
        </p:nvGraphicFramePr>
        <p:xfrm>
          <a:off x="353988" y="3262243"/>
          <a:ext cx="8379193" cy="3213169"/>
        </p:xfrm>
        <a:graphic>
          <a:graphicData uri="http://schemas.openxmlformats.org/drawingml/2006/table">
            <a:tbl>
              <a:tblPr firstRow="1" bandRow="1">
                <a:noFill/>
                <a:tableStyleId>{76D8E0FC-F2F0-4C2D-AB19-AB96CCA464D3}</a:tableStyleId>
              </a:tblPr>
              <a:tblGrid>
                <a:gridCol w="524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6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8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04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899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0092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 UC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#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Indoor (I)/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Outdoor (O)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Environment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Throughput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Topology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Latency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Security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Availability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Applications and Characteristics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100" u="none" strike="noStrike" cap="none" baseline="0" dirty="0"/>
                        <a:t>LOS/      NLOS</a:t>
                      </a:r>
                      <a:endParaRPr sz="1100" u="none" strike="noStrike" cap="none" baseline="0" dirty="0"/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1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&lt;10cm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~10Gbps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P2P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-Static,D2D,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-Streaming/Downloading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35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2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&lt;5m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&gt;28Gbps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&lt;5ms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-Uncompressed 8K UHD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  Streaming</a:t>
                      </a: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04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3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&lt;5m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~20Gbps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P2P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</a:t>
                      </a:r>
                      <a:r>
                        <a:rPr lang="en-US" sz="800" u="none" strike="sngStrike" cap="none" baseline="0" dirty="0">
                          <a:solidFill>
                            <a:srgbClr val="FF0000"/>
                          </a:solidFill>
                        </a:rPr>
                        <a:t>100ms 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 5ms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    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-Low Mobility, D2D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-3D UHD streaming</a:t>
                      </a: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4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sngStrike" cap="none" baseline="0" dirty="0">
                          <a:solidFill>
                            <a:srgbClr val="FF0000"/>
                          </a:solidFill>
                        </a:rPr>
                        <a:t> &lt;10m 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 5m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~20Gbps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sngStrike" cap="none" baseline="0" dirty="0">
                          <a:solidFill>
                            <a:srgbClr val="FF0000"/>
                          </a:solidFill>
                        </a:rPr>
                        <a:t>&lt;100ms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 &lt; 50ms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C/I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99.99%</a:t>
                      </a: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-Indoor Backhaul with multi-hop*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8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5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&lt;100m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&gt;20Gbps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&lt;100ms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       C/I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-Multicast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-Streaming/Downloading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- Dense Hotspot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Shape 23">
            <a:extLst>
              <a:ext uri="{FF2B5EF4-FFF2-40B4-BE49-F238E27FC236}">
                <a16:creationId xmlns:a16="http://schemas.microsoft.com/office/drawing/2014/main" id="{2653A7FE-1876-4D16-B5C3-82E92AF3DC67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8539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B7C76E-C984-464E-A9E6-5F6164262E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SzPct val="25000"/>
            </a:pPr>
            <a:r>
              <a:rPr lang="en-US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4</a:t>
            </a:fld>
            <a:endParaRPr lang="en-US" dirty="0"/>
          </a:p>
        </p:txBody>
      </p:sp>
      <p:graphicFrame>
        <p:nvGraphicFramePr>
          <p:cNvPr id="3" name="Shape 392">
            <a:extLst>
              <a:ext uri="{FF2B5EF4-FFF2-40B4-BE49-F238E27FC236}">
                <a16:creationId xmlns:a16="http://schemas.microsoft.com/office/drawing/2014/main" id="{5D417FEE-6EB9-42E7-B424-42140F8EE4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8864002"/>
              </p:ext>
            </p:extLst>
          </p:nvPr>
        </p:nvGraphicFramePr>
        <p:xfrm>
          <a:off x="524187" y="1628800"/>
          <a:ext cx="8379193" cy="4312196"/>
        </p:xfrm>
        <a:graphic>
          <a:graphicData uri="http://schemas.openxmlformats.org/drawingml/2006/table">
            <a:tbl>
              <a:tblPr firstRow="1" bandRow="1">
                <a:noFill/>
                <a:tableStyleId>{76D8E0FC-F2F0-4C2D-AB19-AB96CCA464D3}</a:tableStyleId>
              </a:tblPr>
              <a:tblGrid>
                <a:gridCol w="524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1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6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58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04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01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899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0092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 UC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#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Indoor (I)/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Outdoor (O)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Environment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Throughput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Topology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Latency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Security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Availability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Applications and Characteristics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100" u="none" strike="noStrike" cap="none" baseline="0" dirty="0"/>
                        <a:t>LOS/      NLOS</a:t>
                      </a:r>
                      <a:endParaRPr sz="1100" u="none" strike="noStrike" cap="none" baseline="0" dirty="0"/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8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6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I/O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&lt;100m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&gt;20Gbps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&lt;100ms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C/I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cap="none" baseline="0" dirty="0"/>
                        <a:t>99.99%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cap="none" baseline="0" dirty="0"/>
                        <a:t>-Multi-band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cap="none" baseline="0" dirty="0"/>
                        <a:t>-Multi-RAT operation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800" u="none" strike="noStrike" cap="none" baseline="0" dirty="0"/>
                        <a:t>Hotspot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77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7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&lt;200m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~20Gbps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C/I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99.99%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cap="none" baseline="0" dirty="0"/>
                        <a:t>-Fronthauling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5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8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&lt;1km  with single hop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&lt;150m per hop with multiple hops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~2Gbps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&lt;35ms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C/I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99.99%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-Small Cell Backhauling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 Single hop or multiple hop 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45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9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&lt;3m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~20Gbps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&lt;10ms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- Office docking</a:t>
                      </a:r>
                      <a:endParaRPr sz="800" u="none" strike="noStrike" cap="none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6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10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&lt;300m (street-poles)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&lt;1000m (rooftops)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&gt;4Gbps /DN site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&gt;1Gbps /Home AP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&gt;2Gbps /Building AP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P2P/P2MP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noProof="0" dirty="0"/>
                        <a:t>&lt; 15 </a:t>
                      </a:r>
                      <a:r>
                        <a:rPr lang="en-US" altLang="zh-CN" sz="800" noProof="0" dirty="0" err="1"/>
                        <a:t>ms</a:t>
                      </a:r>
                      <a:r>
                        <a:rPr lang="en-US" altLang="zh-CN" sz="800" noProof="0" dirty="0"/>
                        <a:t> (WTTH/B, </a:t>
                      </a:r>
                      <a:r>
                        <a:rPr lang="en-US" altLang="zh-CN" sz="800" noProof="0" dirty="0" err="1"/>
                        <a:t>WiFi</a:t>
                      </a:r>
                      <a:r>
                        <a:rPr lang="en-US" altLang="zh-CN" sz="800" noProof="0" dirty="0"/>
                        <a:t> AP BH) (e-t-e)**</a:t>
                      </a:r>
                    </a:p>
                    <a:p>
                      <a:pPr algn="ctr"/>
                      <a:r>
                        <a:rPr lang="en-US" altLang="zh-CN" sz="800" noProof="0" dirty="0"/>
                        <a:t>&lt; 5 </a:t>
                      </a:r>
                      <a:r>
                        <a:rPr lang="en-US" altLang="zh-CN" sz="800" noProof="0" dirty="0" err="1"/>
                        <a:t>ms</a:t>
                      </a:r>
                      <a:r>
                        <a:rPr lang="en-US" altLang="zh-CN" sz="800" noProof="0" dirty="0"/>
                        <a:t> (5G</a:t>
                      </a:r>
                      <a:r>
                        <a:rPr lang="en-US" altLang="zh-CN" sz="800" baseline="0" noProof="0" dirty="0"/>
                        <a:t> Small cell BH) (e-t-e)**</a:t>
                      </a:r>
                    </a:p>
                    <a:p>
                      <a:pPr algn="ctr"/>
                      <a:r>
                        <a:rPr lang="en-US" altLang="zh-CN" sz="800" baseline="0" noProof="0" dirty="0"/>
                        <a:t>&lt; 2 </a:t>
                      </a:r>
                      <a:r>
                        <a:rPr lang="en-US" altLang="zh-CN" sz="800" baseline="0" noProof="0" dirty="0" err="1"/>
                        <a:t>ms</a:t>
                      </a:r>
                      <a:r>
                        <a:rPr lang="en-US" altLang="zh-CN" sz="800" baseline="0" noProof="0" dirty="0"/>
                        <a:t> (per hop latency)</a:t>
                      </a:r>
                      <a:endParaRPr lang="en-US" altLang="zh-CN" sz="800" noProof="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C/I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99%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 </a:t>
                      </a:r>
                      <a:r>
                        <a:rPr lang="en-US" sz="800" u="none" strike="noStrike" cap="none" baseline="0" dirty="0" err="1"/>
                        <a:t>mmWave</a:t>
                      </a:r>
                      <a:r>
                        <a:rPr lang="en-US" sz="800" u="none" strike="noStrike" cap="none" baseline="0" dirty="0"/>
                        <a:t> distribution network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61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11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>
                      <a:lvl1pPr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742950" indent="-28575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11430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16002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20574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25000"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I</a:t>
                      </a:r>
                    </a:p>
                  </a:txBody>
                  <a:tcPr marL="91450" marR="91450" marT="45717" marB="45717" horzOverflow="overflow"/>
                </a:tc>
                <a:tc>
                  <a:txBody>
                    <a:bodyPr/>
                    <a:lstStyle>
                      <a:lvl1pPr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742950" indent="-28575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11430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16002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20574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25000"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altLang="ko-KR" sz="800" b="0" i="0" u="none" strike="sng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&lt;3m </a:t>
                      </a: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&lt;0.2 m</a:t>
                      </a:r>
                    </a:p>
                  </a:txBody>
                  <a:tcPr marL="91450" marR="91450" marT="45717" marB="45717" horzOverflow="overflow"/>
                </a:tc>
                <a:tc>
                  <a:txBody>
                    <a:bodyPr/>
                    <a:lstStyle>
                      <a:lvl1pPr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742950" indent="-28575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11430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16002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20574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25000"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sng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~20Gbps ~</a:t>
                      </a: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10Gbps</a:t>
                      </a:r>
                    </a:p>
                  </a:txBody>
                  <a:tcPr marL="91450" marR="91450" marT="45717" marB="45717" horzOverflow="overflow"/>
                </a:tc>
                <a:tc>
                  <a:txBody>
                    <a:bodyPr/>
                    <a:lstStyle>
                      <a:lvl1pPr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742950" indent="-28575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11430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16002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20574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25000"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P2P/P2MP</a:t>
                      </a:r>
                    </a:p>
                  </a:txBody>
                  <a:tcPr marL="91450" marR="91450" marT="45717" marB="45717" horzOverflow="overflow"/>
                </a:tc>
                <a:tc>
                  <a:txBody>
                    <a:bodyPr/>
                    <a:lstStyle>
                      <a:lvl1pPr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1pPr>
                      <a:lvl2pPr marL="742950" indent="-28575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2pPr>
                      <a:lvl3pPr marL="11430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3pPr>
                      <a:lvl4pPr marL="16002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4pPr>
                      <a:lvl5pPr marL="2057400" indent="-228600"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  <a:sym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25000"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굴림" pitchFamily="50" charset="-127"/>
                          <a:cs typeface="Arial" pitchFamily="34" charset="0"/>
                          <a:sym typeface="Arial" pitchFamily="34" charset="0"/>
                        </a:rPr>
                        <a:t>&lt;10ms</a:t>
                      </a:r>
                    </a:p>
                  </a:txBody>
                  <a:tcPr marL="91450" marR="91450" marT="45717" marB="45717" horzOverflow="overflow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  USR wireless docking</a:t>
                      </a:r>
                      <a:endParaRPr sz="800" u="none" strike="noStrike" cap="none" baseline="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hape 23">
            <a:extLst>
              <a:ext uri="{FF2B5EF4-FFF2-40B4-BE49-F238E27FC236}">
                <a16:creationId xmlns:a16="http://schemas.microsoft.com/office/drawing/2014/main" id="{8DAC68F3-8D18-428E-9A40-A7A3E07B6266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33686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72B684D-4E7A-415C-8962-3F3320E38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Correction on Usage Model or Functional Requirement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8A801-2432-4D9A-BBA6-E65895EE14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latency value (&lt; 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 usage models #2 (8K UHD) and #3 (AR/VR Headsets) in the summary table do not match with the value (&lt; 10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 the functional requirement document (11-15-1074r0)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C3BFF7-4BC4-4439-9182-953248F15343}"/>
              </a:ext>
            </a:extLst>
          </p:cNvPr>
          <p:cNvSpPr txBox="1"/>
          <p:nvPr/>
        </p:nvSpPr>
        <p:spPr>
          <a:xfrm>
            <a:off x="2771800" y="3852400"/>
            <a:ext cx="3437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Summary of Key metrics in 11-15/0625r4</a:t>
            </a:r>
          </a:p>
        </p:txBody>
      </p:sp>
      <p:graphicFrame>
        <p:nvGraphicFramePr>
          <p:cNvPr id="6" name="Shape 392">
            <a:extLst>
              <a:ext uri="{FF2B5EF4-FFF2-40B4-BE49-F238E27FC236}">
                <a16:creationId xmlns:a16="http://schemas.microsoft.com/office/drawing/2014/main" id="{825F41BB-9B59-4B9D-BD69-F88232E423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8625861"/>
              </p:ext>
            </p:extLst>
          </p:nvPr>
        </p:nvGraphicFramePr>
        <p:xfrm>
          <a:off x="467544" y="4293096"/>
          <a:ext cx="8379193" cy="1698230"/>
        </p:xfrm>
        <a:graphic>
          <a:graphicData uri="http://schemas.openxmlformats.org/drawingml/2006/table">
            <a:tbl>
              <a:tblPr firstRow="1" bandRow="1">
                <a:noFill/>
                <a:tableStyleId>{76D8E0FC-F2F0-4C2D-AB19-AB96CCA464D3}</a:tableStyleId>
              </a:tblPr>
              <a:tblGrid>
                <a:gridCol w="524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1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0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2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04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899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0092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 UC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#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Indoor (I)/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Outdoor (O)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Environment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Throughput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Topology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Latency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Security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u="none" strike="noStrike" cap="none" baseline="0" dirty="0"/>
                        <a:t>Availability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u="none" strike="noStrike" cap="none" baseline="0" dirty="0"/>
                        <a:t>Applications and Characteristics</a:t>
                      </a:r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1100" u="none" strike="noStrike" cap="none" baseline="0" dirty="0"/>
                        <a:t>LOS/      NLOS</a:t>
                      </a:r>
                      <a:endParaRPr sz="1100" u="none" strike="noStrike" cap="none" baseline="0" dirty="0"/>
                    </a:p>
                  </a:txBody>
                  <a:tcPr marL="91450" marR="91450" marT="45725" marB="45725"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67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2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I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&lt;5m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&gt;28Gbps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P2P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sngStrike" cap="none" baseline="0" dirty="0">
                          <a:solidFill>
                            <a:srgbClr val="FF0000"/>
                          </a:solidFill>
                        </a:rPr>
                        <a:t>&lt;5ms  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 5ms or &lt; 10 </a:t>
                      </a:r>
                      <a:r>
                        <a:rPr lang="en-US" sz="800" u="none" strike="noStrike" cap="none" baseline="0" dirty="0" err="1">
                          <a:solidFill>
                            <a:srgbClr val="FF0000"/>
                          </a:solidFill>
                        </a:rPr>
                        <a:t>ms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-Uncompressed 8K UHD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  Streaming</a:t>
                      </a: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67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3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I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&lt;5m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~20Gbps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P2P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</a:t>
                      </a:r>
                      <a:r>
                        <a:rPr lang="en-US" sz="800" u="none" strike="sngStrike" cap="none" baseline="0" dirty="0">
                          <a:solidFill>
                            <a:srgbClr val="FF0000"/>
                          </a:solidFill>
                        </a:rPr>
                        <a:t>100ms 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&lt; 5ms or &lt; 10 </a:t>
                      </a:r>
                      <a:r>
                        <a:rPr lang="en-US" sz="800" u="none" strike="noStrike" cap="none" baseline="0" dirty="0" err="1">
                          <a:solidFill>
                            <a:srgbClr val="FF0000"/>
                          </a:solidFill>
                        </a:rPr>
                        <a:t>ms</a:t>
                      </a:r>
                      <a:r>
                        <a:rPr lang="en-US" sz="800" u="none" strike="noStrike" cap="none" baseline="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          </a:t>
                      </a:r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-Low Mobility, D2D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r>
                        <a:rPr lang="en-US" sz="800" u="none" strike="noStrike" cap="none" baseline="0" dirty="0"/>
                        <a:t>-3D UHD streaming</a:t>
                      </a:r>
                      <a:endParaRPr sz="800" u="none" strike="noStrike" cap="none" baseline="0" dirty="0"/>
                    </a:p>
                  </a:txBody>
                  <a:tcPr marL="91450" marR="91450" marT="45725" marB="45725">
                    <a:solidFill>
                      <a:schemeClr val="accent1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039789"/>
                  </a:ext>
                </a:extLst>
              </a:tr>
            </a:tbl>
          </a:graphicData>
        </a:graphic>
      </p:graphicFrame>
      <p:sp>
        <p:nvSpPr>
          <p:cNvPr id="7" name="Shape 23">
            <a:extLst>
              <a:ext uri="{FF2B5EF4-FFF2-40B4-BE49-F238E27FC236}">
                <a16:creationId xmlns:a16="http://schemas.microsoft.com/office/drawing/2014/main" id="{DA7FD1DC-6906-474D-9E1F-418AEF82FFC2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  <p:sp>
        <p:nvSpPr>
          <p:cNvPr id="8" name="Shape 15">
            <a:extLst>
              <a:ext uri="{FF2B5EF4-FFF2-40B4-BE49-F238E27FC236}">
                <a16:creationId xmlns:a16="http://schemas.microsoft.com/office/drawing/2014/main" id="{177992C7-6CCA-416C-BC55-9080207CEDB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5</a:t>
            </a:fld>
            <a:endParaRPr lang="en-US" dirty="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524B08-1672-4903-894A-EAA27ABB2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 Functional Requirement Doc</a:t>
            </a:r>
            <a:endParaRPr lang="en-US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7A542C-CC0B-4F76-A289-EAEE9F8451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reference in the functional requirements document </a:t>
            </a:r>
            <a:r>
              <a:rPr lang="en-US" dirty="0"/>
              <a:t>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outdated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</a:t>
            </a:r>
            <a:r>
              <a:rPr lang="en-US" dirty="0"/>
              <a:t>] “11-15-0328-04-ng60-ng-60-usage-models.ppt” need to be changed to </a:t>
            </a:r>
            <a:r>
              <a:rPr lang="en-US"/>
              <a:t>“11-15-0625-05-00ay-ieee-usage-scenarios</a:t>
            </a:r>
            <a:r>
              <a:rPr lang="en-US" dirty="0"/>
              <a:t>.pptx”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811CE3-866B-4DC7-BC18-F4F97811AFC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7" y="6475412"/>
            <a:ext cx="530224" cy="182561"/>
          </a:xfrm>
        </p:spPr>
        <p:txBody>
          <a:bodyPr/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buSzPct val="25000"/>
                <a:buNone/>
              </a:pPr>
              <a:t>6</a:t>
            </a:fld>
            <a:endParaRPr lang="en-US" dirty="0"/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582461AD-0660-40A6-B95A-FF8CEFF0AE03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54462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3C9A8-FA64-4771-A14C-2CDBA6D67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5F00A5-3605-483D-8EDC-792EAD7447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-342900">
              <a:buSzPct val="100000"/>
            </a:pPr>
            <a:r>
              <a:rPr lang="en-US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 11-15-0625-04-00ay-ieee-802-11-tgay-usage-scenarios</a:t>
            </a:r>
          </a:p>
          <a:p>
            <a:pPr lvl="0" indent="-342900">
              <a:buSzPct val="100000"/>
            </a:pPr>
            <a:r>
              <a:rPr lang="en-US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[2] 11-15-1074-00-00ay-11ay-functional-requirements</a:t>
            </a:r>
          </a:p>
          <a:p>
            <a:endParaRPr lang="en-US" dirty="0"/>
          </a:p>
        </p:txBody>
      </p:sp>
      <p:sp>
        <p:nvSpPr>
          <p:cNvPr id="4" name="Shape 23">
            <a:extLst>
              <a:ext uri="{FF2B5EF4-FFF2-40B4-BE49-F238E27FC236}">
                <a16:creationId xmlns:a16="http://schemas.microsoft.com/office/drawing/2014/main" id="{EA886261-FE04-4F0D-9796-789889504690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084168" y="6381328"/>
            <a:ext cx="2459755" cy="3693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r>
              <a:rPr lang="en-US" dirty="0"/>
              <a:t>Minseok OH (</a:t>
            </a:r>
            <a:r>
              <a:rPr lang="en-US" dirty="0" err="1"/>
              <a:t>Kyonggi</a:t>
            </a:r>
            <a:r>
              <a:rPr lang="en-US" dirty="0"/>
              <a:t> University)</a:t>
            </a:r>
            <a:endParaRPr dirty="0"/>
          </a:p>
        </p:txBody>
      </p:sp>
      <p:sp>
        <p:nvSpPr>
          <p:cNvPr id="6" name="Shape 15">
            <a:extLst>
              <a:ext uri="{FF2B5EF4-FFF2-40B4-BE49-F238E27FC236}">
                <a16:creationId xmlns:a16="http://schemas.microsoft.com/office/drawing/2014/main" id="{7FDB9A33-4F20-4181-90F4-B650460DF53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11960" y="6475412"/>
            <a:ext cx="663251" cy="1825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marR="0" indent="0" algn="ct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SzPct val="25000"/>
            </a:pPr>
            <a:r>
              <a:rPr lang="en-US" dirty="0"/>
              <a:t>Slide </a:t>
            </a:r>
            <a:fld id="{00000000-1234-1234-1234-123412341234}" type="slidenum">
              <a:rPr lang="en-US" smtClean="0"/>
              <a:pPr>
                <a:buSzPct val="25000"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20184</TotalTime>
  <Words>727</Words>
  <Application>Microsoft Office PowerPoint</Application>
  <PresentationFormat>On-screen Show (4:3)</PresentationFormat>
  <Paragraphs>207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굴림</vt:lpstr>
      <vt:lpstr>Arial</vt:lpstr>
      <vt:lpstr>Times New Roman</vt:lpstr>
      <vt:lpstr>802-11-Submission</vt:lpstr>
      <vt:lpstr>Document</vt:lpstr>
      <vt:lpstr>Comments on Use Models</vt:lpstr>
      <vt:lpstr>Abstract</vt:lpstr>
      <vt:lpstr>Corrections on Usage Model Table</vt:lpstr>
      <vt:lpstr>PowerPoint Presentation</vt:lpstr>
      <vt:lpstr>Correction on Usage Model or Functional Requirement</vt:lpstr>
      <vt:lpstr>References in Functional Requirement Doc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 60 Use Cases</dc:title>
  <dc:creator>Rob Sun. et al</dc:creator>
  <cp:lastModifiedBy>Minseok Oh</cp:lastModifiedBy>
  <cp:revision>175</cp:revision>
  <dcterms:modified xsi:type="dcterms:W3CDTF">2017-09-12T02:22:55Z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1500404558</vt:lpwstr>
  </property>
</Properties>
</file>