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</p:sldMasterIdLst>
  <p:notesMasterIdLst>
    <p:notesMasterId r:id="rId27"/>
  </p:notesMasterIdLst>
  <p:handoutMasterIdLst>
    <p:handoutMasterId r:id="rId28"/>
  </p:handoutMasterIdLst>
  <p:sldIdLst>
    <p:sldId id="534" r:id="rId6"/>
    <p:sldId id="549" r:id="rId7"/>
    <p:sldId id="570" r:id="rId8"/>
    <p:sldId id="571" r:id="rId9"/>
    <p:sldId id="581" r:id="rId10"/>
    <p:sldId id="597" r:id="rId11"/>
    <p:sldId id="608" r:id="rId12"/>
    <p:sldId id="601" r:id="rId13"/>
    <p:sldId id="582" r:id="rId14"/>
    <p:sldId id="583" r:id="rId15"/>
    <p:sldId id="584" r:id="rId16"/>
    <p:sldId id="585" r:id="rId17"/>
    <p:sldId id="586" r:id="rId18"/>
    <p:sldId id="587" r:id="rId19"/>
    <p:sldId id="634" r:id="rId20"/>
    <p:sldId id="630" r:id="rId21"/>
    <p:sldId id="632" r:id="rId22"/>
    <p:sldId id="637" r:id="rId23"/>
    <p:sldId id="635" r:id="rId24"/>
    <p:sldId id="636" r:id="rId25"/>
    <p:sldId id="567" r:id="rId26"/>
  </p:sldIdLst>
  <p:sldSz cx="9144000" cy="6858000" type="screen4x3"/>
  <p:notesSz cx="93218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6pPr>
    <a:lvl7pPr marL="83502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7pPr>
    <a:lvl8pPr marL="97419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8pPr>
    <a:lvl9pPr marL="111336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  <a:srgbClr val="FFFF66"/>
    <a:srgbClr val="FFC047"/>
    <a:srgbClr val="FEA955"/>
    <a:srgbClr val="FEA853"/>
    <a:srgbClr val="CA8643"/>
    <a:srgbClr val="F5A351"/>
    <a:srgbClr val="0000FF"/>
    <a:srgbClr val="00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7" autoAdjust="0"/>
    <p:restoredTop sz="91159" autoAdjust="0"/>
  </p:normalViewPr>
  <p:slideViewPr>
    <p:cSldViewPr>
      <p:cViewPr varScale="1">
        <p:scale>
          <a:sx n="121" d="100"/>
          <a:sy n="121" d="100"/>
        </p:scale>
        <p:origin x="-744" y="-104"/>
      </p:cViewPr>
      <p:guideLst>
        <p:guide orient="horz" pos="845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050" y="-96"/>
      </p:cViewPr>
      <p:guideLst>
        <p:guide orient="horz" pos="2188"/>
        <p:guide pos="29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R&amp;D_innerPage_3medRes"/>
          <p:cNvPicPr>
            <a:picLocks noChangeAspect="1" noChangeArrowheads="1"/>
          </p:cNvPicPr>
          <p:nvPr/>
        </p:nvPicPr>
        <p:blipFill>
          <a:blip r:embed="rId2" cstate="print"/>
          <a:srcRect l="1181" t="1714" r="1181" b="80571"/>
          <a:stretch>
            <a:fillRect/>
          </a:stretch>
        </p:blipFill>
        <p:spPr bwMode="auto">
          <a:xfrm>
            <a:off x="0" y="-1913"/>
            <a:ext cx="9321800" cy="7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1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0197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4175" y="520700"/>
            <a:ext cx="3473450" cy="260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180" y="3299778"/>
            <a:ext cx="7457440" cy="31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0197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9DAB31-59AD-4F23-91ED-D5C760CE7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3502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7419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1336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  <a:lvl2pPr>
              <a:defRPr baseline="0">
                <a:latin typeface="Calibri"/>
                <a:cs typeface="Calibri"/>
              </a:defRPr>
            </a:lvl2pPr>
            <a:lvl3pPr>
              <a:defRPr baseline="0">
                <a:latin typeface="Calibri"/>
                <a:cs typeface="Calibri"/>
              </a:defRPr>
            </a:lvl3pPr>
            <a:lvl4pPr>
              <a:defRPr baseline="0">
                <a:latin typeface="Calibri"/>
                <a:cs typeface="Calibri"/>
              </a:defRPr>
            </a:lvl4pPr>
            <a:lvl5pPr>
              <a:defRPr baseline="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DBE39F8B-9560-4412-B07B-3288B07C9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0870" y="6460274"/>
            <a:ext cx="6232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0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5796136" y="6491051"/>
            <a:ext cx="28714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Menzo Wentink, Qualcomm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3231331" y="363380"/>
            <a:ext cx="5457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</a:rPr>
              <a:t>doc.:IEEE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 802.11-</a:t>
            </a:r>
            <a:r>
              <a:rPr lang="en-US" sz="1600" b="1" dirty="0" smtClean="0">
                <a:latin typeface="+mn-lt"/>
                <a:cs typeface="Calibri" pitchFamily="34" charset="0"/>
              </a:rPr>
              <a:t>17/1428r3</a:t>
            </a:r>
            <a:endParaRPr lang="en-US" sz="1600" b="1" kern="12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59532" y="332656"/>
            <a:ext cx="1908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96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cs typeface="Calibri" pitchFamily="34" charset="0"/>
              </a:rPr>
              <a:t>September </a:t>
            </a:r>
            <a:r>
              <a:rPr lang="en-US" sz="1600" b="1" baseline="0" dirty="0" smtClean="0">
                <a:latin typeface="+mj-lt"/>
                <a:cs typeface="Calibri" pitchFamily="34" charset="0"/>
              </a:rPr>
              <a:t>2017</a:t>
            </a:r>
            <a:endParaRPr lang="en-US" sz="1600" b="1" kern="1200" dirty="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95536" y="6491051"/>
            <a:ext cx="21873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7" r:id="rId3"/>
    <p:sldLayoutId id="2147483706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cs typeface="Calibri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cs typeface="Calibri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cs typeface="Calibri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5556" y="806847"/>
            <a:ext cx="7772400" cy="14700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62000" y="202484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Author: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69849"/>
              </p:ext>
            </p:extLst>
          </p:nvPr>
        </p:nvGraphicFramePr>
        <p:xfrm>
          <a:off x="622300" y="2743200"/>
          <a:ext cx="7823200" cy="914400"/>
        </p:xfrm>
        <a:graphic>
          <a:graphicData uri="http://schemas.openxmlformats.org/drawingml/2006/table">
            <a:tbl>
              <a:tblPr/>
              <a:tblGrid>
                <a:gridCol w="1460500"/>
                <a:gridCol w="1219200"/>
                <a:gridCol w="2019300"/>
                <a:gridCol w="1206500"/>
                <a:gridCol w="19177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Affiliation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Address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Phone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Email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Menzo Wentink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Utrecht,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Netherlands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+31-65-183-6231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mwentink@qualcomm.com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3: 14x Exponential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708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3: 13x Exponential</a:t>
            </a:r>
            <a:br>
              <a:rPr lang="en-US"/>
            </a:br>
            <a:r>
              <a:rPr lang="en-US"/>
              <a:t>1x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3: 7x Exponential</a:t>
            </a:r>
            <a:br>
              <a:rPr lang="en-US"/>
            </a:br>
            <a:r>
              <a:rPr lang="en-US"/>
              <a:t>7x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5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3: 1x Exponential</a:t>
            </a:r>
            <a:br>
              <a:rPr lang="en-US"/>
            </a:br>
            <a:r>
              <a:rPr lang="en-US"/>
              <a:t>13x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0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3: 14x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4: 50 nodes (full buffer)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Simulation 4 settings</a:t>
            </a:r>
          </a:p>
          <a:p>
            <a:pPr lvl="1"/>
            <a:r>
              <a:rPr lang="en-US" sz="1800"/>
              <a:t>1 cluster</a:t>
            </a:r>
          </a:p>
          <a:p>
            <a:pPr lvl="1"/>
            <a:r>
              <a:rPr lang="en-US" sz="1800"/>
              <a:t>50 nodes (10 APs, 40 STAs - 4 STAs per AP)</a:t>
            </a:r>
          </a:p>
          <a:p>
            <a:pPr lvl="1"/>
            <a:r>
              <a:rPr lang="en-US" sz="1800"/>
              <a:t>Contended uplink and downlink</a:t>
            </a:r>
          </a:p>
          <a:p>
            <a:pPr lvl="1"/>
            <a:r>
              <a:rPr lang="en-US" sz="1800"/>
              <a:t>Full buffer traffic</a:t>
            </a:r>
          </a:p>
          <a:p>
            <a:pPr lvl="1"/>
            <a:r>
              <a:rPr lang="en-US" sz="1800"/>
              <a:t>1 m distance, 10 dBm Tx power, no hidden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852" y="4329100"/>
            <a:ext cx="2583892" cy="19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8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4: 50 nodes (full buffer)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1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4: 50 nodes (full buffer)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4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5: 50 nodes (Poisson arrivals)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Simulation 5 settings</a:t>
            </a:r>
          </a:p>
          <a:p>
            <a:pPr lvl="1"/>
            <a:r>
              <a:rPr lang="en-US" sz="1800"/>
              <a:t>1 cluster</a:t>
            </a:r>
          </a:p>
          <a:p>
            <a:pPr lvl="1"/>
            <a:r>
              <a:rPr lang="en-US" sz="1800"/>
              <a:t>50 nodes (10 APs, 40 STAs - 4 STAs per AP)</a:t>
            </a:r>
          </a:p>
          <a:p>
            <a:pPr lvl="1"/>
            <a:r>
              <a:rPr lang="en-US" sz="1800"/>
              <a:t>Contended uplink and downlink</a:t>
            </a:r>
          </a:p>
          <a:p>
            <a:pPr lvl="1"/>
            <a:r>
              <a:rPr lang="en-US" sz="1800"/>
              <a:t>Poisson arrivals</a:t>
            </a:r>
          </a:p>
          <a:p>
            <a:pPr lvl="1"/>
            <a:r>
              <a:rPr lang="en-US" sz="1800"/>
              <a:t>1 m distance, 10 dBm Tx power, no hidden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852" y="4329100"/>
            <a:ext cx="2583892" cy="19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3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5: 50 nodes (Poisson arrivals)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8773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8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Deterministic Backoff </a:t>
            </a:r>
            <a:r>
              <a:rPr lang="mr-IN"/>
              <a:t>–</a:t>
            </a:r>
            <a:r>
              <a:rPr lang="en-US"/>
              <a:t>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If retrycount &lt; 2</a:t>
            </a:r>
          </a:p>
          <a:p>
            <a:pPr lvl="1"/>
            <a:r>
              <a:rPr lang="en-US" sz="1800"/>
              <a:t>backoff</a:t>
            </a:r>
            <a:r>
              <a:rPr lang="en-US" sz="1600"/>
              <a:t> = 10 + i slots</a:t>
            </a:r>
          </a:p>
          <a:p>
            <a:pPr lvl="2"/>
            <a:r>
              <a:rPr lang="en-US" sz="1600"/>
              <a:t>i = number of interruptions during past deterministic backoff (CCA busy events)</a:t>
            </a:r>
          </a:p>
          <a:p>
            <a:endParaRPr lang="en-US" sz="2000"/>
          </a:p>
          <a:p>
            <a:r>
              <a:rPr lang="en-US" sz="2000"/>
              <a:t>Else</a:t>
            </a:r>
          </a:p>
          <a:p>
            <a:pPr lvl="1"/>
            <a:r>
              <a:rPr lang="en-US" sz="1800"/>
              <a:t>backoff = random between 0 and 6 slots</a:t>
            </a:r>
          </a:p>
          <a:p>
            <a:pPr lvl="2"/>
            <a:r>
              <a:rPr lang="en-US" sz="1600"/>
              <a:t>i is not updated after a random backoff</a:t>
            </a:r>
          </a:p>
          <a:p>
            <a:pPr lvl="1"/>
            <a:r>
              <a:rPr lang="en-US" sz="1800"/>
              <a:t>the retrycount is reset every 7 retries</a:t>
            </a:r>
          </a:p>
          <a:p>
            <a:pPr lvl="2"/>
            <a:r>
              <a:rPr lang="en-US" sz="1600"/>
              <a:t>this causes deterministic backoffs to occur also when many consecutive collisions occur (like when many nodes start up simultaneously)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2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5: 50 nodes (Poisson arrivals)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0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11-17-1721-00-coex-normative-text-for-deterministic-backoff</a:t>
            </a:r>
          </a:p>
          <a:p>
            <a:r>
              <a:rPr lang="en-US" sz="1800"/>
              <a:t>11-17-1720-00-coex-example-code-for-deterministic-backoff</a:t>
            </a:r>
          </a:p>
          <a:p>
            <a:r>
              <a:rPr lang="mr-IN" sz="1800"/>
              <a:t>11-15-1152-01-000m-moderated-backoff</a:t>
            </a:r>
            <a:endParaRPr lang="en-US" sz="1800"/>
          </a:p>
          <a:p>
            <a:pPr lvl="1"/>
            <a:r>
              <a:rPr lang="en-US" sz="1400"/>
              <a:t>Moderated Backoff is a predecessor to Deterministic Backoff, with similar interruptions based adaptation, but with a random backoff</a:t>
            </a:r>
          </a:p>
          <a:p>
            <a:r>
              <a:rPr lang="en-US" sz="1800"/>
              <a:t>11-15-1437-00-000m-experimental-evaluation-of-moderated-edca-over-wmp</a:t>
            </a:r>
          </a:p>
          <a:p>
            <a:pPr lvl="1"/>
            <a:r>
              <a:rPr lang="en-US" sz="1400"/>
              <a:t>Describes a real life implementation of Moderated Backoff based on interruptions</a:t>
            </a:r>
          </a:p>
          <a:p>
            <a:r>
              <a:rPr lang="en-US" sz="1800"/>
              <a:t>MAC Design on Real 802.11 Devices: from Exponential to Moderated Backoff</a:t>
            </a:r>
          </a:p>
          <a:p>
            <a:pPr lvl="1"/>
            <a:r>
              <a:rPr lang="en-US" sz="1400"/>
              <a:t>WoWMon paper by Ilenia Tinnirello, Menzo Wentink, Domenico Garlisi, Fabrizio Giuliano, Giuseppe Bianchi (Universita ́ di Palermo, Qualcomm, Universita ́ di Roma Tor Vergata)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1: 2x7 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Simulation 1 settings</a:t>
            </a:r>
          </a:p>
          <a:p>
            <a:pPr lvl="1"/>
            <a:r>
              <a:rPr lang="en-US" sz="1800"/>
              <a:t>2 clusters</a:t>
            </a:r>
          </a:p>
          <a:p>
            <a:pPr lvl="1"/>
            <a:r>
              <a:rPr lang="en-US" sz="1800"/>
              <a:t>7 APs per cluster</a:t>
            </a:r>
          </a:p>
          <a:p>
            <a:pPr lvl="1"/>
            <a:r>
              <a:rPr lang="en-US" sz="1800"/>
              <a:t>Contended downlink, no contended uplink</a:t>
            </a:r>
          </a:p>
          <a:p>
            <a:pPr lvl="1"/>
            <a:r>
              <a:rPr lang="en-US" sz="1800"/>
              <a:t>Full buffer traffic</a:t>
            </a:r>
          </a:p>
          <a:p>
            <a:pPr lvl="1"/>
            <a:r>
              <a:rPr lang="en-US" sz="1800"/>
              <a:t>5 m distance, 10 dBm Tx power (no hidden nodes)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9144000" cy="14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5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1: 2x7 APs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304764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1: 2x7 APs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2: 10x7 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Simulation 2 settings</a:t>
            </a:r>
          </a:p>
          <a:p>
            <a:pPr lvl="1"/>
            <a:r>
              <a:rPr lang="en-US" sz="1800"/>
              <a:t>10 clusters</a:t>
            </a:r>
          </a:p>
          <a:p>
            <a:pPr lvl="1"/>
            <a:r>
              <a:rPr lang="en-US" sz="1800"/>
              <a:t>7 APs per cluster</a:t>
            </a:r>
          </a:p>
          <a:p>
            <a:pPr lvl="1"/>
            <a:r>
              <a:rPr lang="en-US" sz="1800"/>
              <a:t>Contended downlink, no contended uplink</a:t>
            </a:r>
          </a:p>
          <a:p>
            <a:pPr lvl="1"/>
            <a:r>
              <a:rPr lang="en-US" sz="1800"/>
              <a:t>Full buffer traffic</a:t>
            </a:r>
          </a:p>
          <a:p>
            <a:pPr lvl="1"/>
            <a:r>
              <a:rPr lang="en-US" sz="1800"/>
              <a:t>20 m distance, 10 dBm Tx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4010"/>
            <a:ext cx="9144000" cy="9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3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Sim 2: 10x7 APs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 2: 10x7 APs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1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3: Mixing Deterministic and Exponential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Simulation 3 settings</a:t>
            </a:r>
          </a:p>
          <a:p>
            <a:pPr lvl="1"/>
            <a:r>
              <a:rPr lang="en-US" sz="1800"/>
              <a:t>2 clusters</a:t>
            </a:r>
          </a:p>
          <a:p>
            <a:pPr lvl="1"/>
            <a:r>
              <a:rPr lang="en-US" sz="1800"/>
              <a:t>7 APs per cluster (14 APs total)</a:t>
            </a:r>
          </a:p>
          <a:p>
            <a:pPr lvl="1"/>
            <a:r>
              <a:rPr lang="en-US" sz="1800"/>
              <a:t>Contended downlink, no contended uplink</a:t>
            </a:r>
          </a:p>
          <a:p>
            <a:pPr lvl="1"/>
            <a:r>
              <a:rPr lang="en-US" sz="1800"/>
              <a:t>Full buffer traffic</a:t>
            </a:r>
          </a:p>
          <a:p>
            <a:pPr lvl="1"/>
            <a:r>
              <a:rPr lang="en-US" sz="1800"/>
              <a:t>5 m distance, 10 dBm Tx power (no hidden nodes)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9144000" cy="14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80523"/>
      </p:ext>
    </p:extLst>
  </p:cSld>
  <p:clrMapOvr>
    <a:masterClrMapping/>
  </p:clrMapOvr>
</p:sld>
</file>

<file path=ppt/theme/theme1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QualcommTagPolicy" staticId="0x01010001C8FFCFE5539B4F95C9BBFD1E8D37C3" UniqueId="a253d69b-3fef-43a0-a5c4-4d62eb166b7c">
      <p:Name>Qualcomm Tagging Policy</p:Name>
      <p:Description>Qualcomm Custom Policy for Tagging</p:Description>
      <p:CustomData/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8FFCFE5539B4F95C9BBFD1E8D37C3" ma:contentTypeVersion="7" ma:contentTypeDescription="Create a new document." ma:contentTypeScope="" ma:versionID="02819f028e000f5c3ca8451d6cad740b">
  <xsd:schema xmlns:xsd="http://www.w3.org/2001/XMLSchema" xmlns:xs="http://www.w3.org/2001/XMLSchema" xmlns:p="http://schemas.microsoft.com/office/2006/metadata/properties" xmlns:ns1="http://schemas.microsoft.com/sharepoint/v3" xmlns:ns2="aa21d8ab-c51c-4ace-8c54-d3ccf266cfba" targetNamespace="http://schemas.microsoft.com/office/2006/metadata/properties" ma:root="true" ma:fieldsID="20298ac77d39a9d1740f83cbbd3bfd61" ns1:_="" ns2:_="">
    <xsd:import namespace="http://schemas.microsoft.com/sharepoint/v3"/>
    <xsd:import namespace="aa21d8ab-c51c-4ace-8c54-d3ccf266cfba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2:QBU"/>
                <xsd:element ref="ns2:QDEP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1d8ab-c51c-4ace-8c54-d3ccf266cfba" elementFormDefault="qualified">
    <xsd:import namespace="http://schemas.microsoft.com/office/2006/documentManagement/types"/>
    <xsd:import namespace="http://schemas.microsoft.com/office/infopath/2007/PartnerControls"/>
    <xsd:element name="QBU" ma:index="9" ma:displayName="Qualcomm Business Unit" ma:default="Corporate" ma:internalName="QBU" ma:readOnly="true">
      <xsd:simpleType>
        <xsd:restriction base="dms:Text"/>
      </xsd:simpleType>
    </xsd:element>
    <xsd:element name="QDEPT" ma:index="10" ma:displayName="Qualcomm Department" ma:default="Corporate-RD" ma:internalName="QDEP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D768F-5D61-47B8-AF08-86404C7CA922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ABFD3F03-7024-47F4-B7B1-5F6419EA3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0849EC-424C-49BC-A5A5-D4D263B72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57BD1C03-3B4B-42FE-85B5-0F93CE63E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1d8ab-c51c-4ace-8c54-d3ccf266c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54643</TotalTime>
  <Words>575</Words>
  <Application>Microsoft Macintosh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Extend Submission Template</vt:lpstr>
      <vt:lpstr>Deterministic Backoff</vt:lpstr>
      <vt:lpstr>Deterministic Backoff – Rules </vt:lpstr>
      <vt:lpstr>Simulation 1: 2x7 APs</vt:lpstr>
      <vt:lpstr>Sim 1: 2x7 APs Deterministic Backoff</vt:lpstr>
      <vt:lpstr>Sim 1: 2x7 APs Exponential Backoff</vt:lpstr>
      <vt:lpstr>Simulation 2: 10x7 APs</vt:lpstr>
      <vt:lpstr> Sim 2: 10x7 APs Deterministic Backoff</vt:lpstr>
      <vt:lpstr>Sim 2: 10x7 APs Exponential Backoff</vt:lpstr>
      <vt:lpstr>Simulation 3: Mixing Deterministic and Exponential</vt:lpstr>
      <vt:lpstr>Sim 3: 14x Exponential</vt:lpstr>
      <vt:lpstr>Sim 3: 13x Exponential 1x Deterministic</vt:lpstr>
      <vt:lpstr>Sim 3: 7x Exponential 7x Deterministic</vt:lpstr>
      <vt:lpstr>Sim 3: 1x Exponential 13x Deterministic</vt:lpstr>
      <vt:lpstr>Sim 3: 14x Deterministic</vt:lpstr>
      <vt:lpstr>Simulation 4: 50 nodes (full buffer)</vt:lpstr>
      <vt:lpstr>Sim 4: 50 nodes (full buffer) Deterministic Backoff</vt:lpstr>
      <vt:lpstr>Sim 4: 50 nodes (full buffer) Exponential Backoff</vt:lpstr>
      <vt:lpstr>Simulation 5: 50 nodes (Poisson arrivals)</vt:lpstr>
      <vt:lpstr>Sim 5: 50 nodes (Poisson arrivals) Deterministic Backoff</vt:lpstr>
      <vt:lpstr>Sim 5: 50 nodes (Poisson arrivals) Exponential Backoff</vt:lpstr>
      <vt:lpstr>References</vt:lpstr>
    </vt:vector>
  </TitlesOfParts>
  <Manager/>
  <Company>Qualcomm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EIFS-after-Ack Issue</dc:title>
  <dc:subject/>
  <dc:creator>Menzo Wentink</dc:creator>
  <cp:keywords/>
  <dc:description/>
  <cp:lastModifiedBy>Menzo Wentink</cp:lastModifiedBy>
  <cp:revision>2491</cp:revision>
  <dcterms:created xsi:type="dcterms:W3CDTF">2008-10-07T17:07:33Z</dcterms:created>
  <dcterms:modified xsi:type="dcterms:W3CDTF">2017-11-06T14:39:25Z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0x01010001C8FFCFE5539B4F95C9BBFD1E8D37C3</vt:lpwstr>
  </property>
  <property fmtid="{D5CDD505-2E9C-101B-9397-08002B2CF9AE}" pid="4" name="_AdHocReviewCycleID">
    <vt:i4>-1566240483</vt:i4>
  </property>
  <property fmtid="{D5CDD505-2E9C-101B-9397-08002B2CF9AE}" pid="5" name="_EmailSubject">
    <vt:lpwstr>Short beacon Presentation</vt:lpwstr>
  </property>
  <property fmtid="{D5CDD505-2E9C-101B-9397-08002B2CF9AE}" pid="6" name="_AuthorEmail">
    <vt:lpwstr>sabraham@qualcomm.com</vt:lpwstr>
  </property>
  <property fmtid="{D5CDD505-2E9C-101B-9397-08002B2CF9AE}" pid="7" name="_AuthorEmailDisplayName">
    <vt:lpwstr>Abraham, Santosh</vt:lpwstr>
  </property>
  <property fmtid="{D5CDD505-2E9C-101B-9397-08002B2CF9AE}" pid="8" name="_PreviousAdHocReviewCycleID">
    <vt:i4>508146781</vt:i4>
  </property>
</Properties>
</file>