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21"/>
  </p:notesMasterIdLst>
  <p:handoutMasterIdLst>
    <p:handoutMasterId r:id="rId22"/>
  </p:handoutMasterIdLst>
  <p:sldIdLst>
    <p:sldId id="534" r:id="rId6"/>
    <p:sldId id="549" r:id="rId7"/>
    <p:sldId id="570" r:id="rId8"/>
    <p:sldId id="571" r:id="rId9"/>
    <p:sldId id="581" r:id="rId10"/>
    <p:sldId id="553" r:id="rId11"/>
    <p:sldId id="573" r:id="rId12"/>
    <p:sldId id="574" r:id="rId13"/>
    <p:sldId id="582" r:id="rId14"/>
    <p:sldId id="583" r:id="rId15"/>
    <p:sldId id="584" r:id="rId16"/>
    <p:sldId id="585" r:id="rId17"/>
    <p:sldId id="586" r:id="rId18"/>
    <p:sldId id="587" r:id="rId19"/>
    <p:sldId id="567" r:id="rId20"/>
  </p:sldIdLst>
  <p:sldSz cx="9144000" cy="6858000" type="screen4x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7" autoAdjust="0"/>
    <p:restoredTop sz="91159" autoAdjust="0"/>
  </p:normalViewPr>
  <p:slideViewPr>
    <p:cSldViewPr>
      <p:cViewPr varScale="1">
        <p:scale>
          <a:sx n="115" d="100"/>
          <a:sy n="115" d="100"/>
        </p:scale>
        <p:origin x="-232" y="-112"/>
      </p:cViewPr>
      <p:guideLst>
        <p:guide orient="horz" pos="845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4175" y="520700"/>
            <a:ext cx="3473450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  <a:lvl2pPr>
              <a:defRPr baseline="0">
                <a:latin typeface="Calibri"/>
                <a:cs typeface="Calibri"/>
              </a:defRPr>
            </a:lvl2pPr>
            <a:lvl3pPr>
              <a:defRPr baseline="0">
                <a:latin typeface="Calibri"/>
                <a:cs typeface="Calibri"/>
              </a:defRPr>
            </a:lvl3pPr>
            <a:lvl4pPr>
              <a:defRPr baseline="0">
                <a:latin typeface="Calibri"/>
                <a:cs typeface="Calibri"/>
              </a:defRPr>
            </a:lvl4pPr>
            <a:lvl5pPr>
              <a:defRPr baseline="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0870" y="6460274"/>
            <a:ext cx="6232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6" y="6491051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363380"/>
            <a:ext cx="5457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</a:rPr>
              <a:t>doc.:IEEE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 802.11-</a:t>
            </a:r>
            <a:r>
              <a:rPr lang="en-US" sz="1600" b="1" dirty="0" smtClean="0">
                <a:latin typeface="+mn-lt"/>
                <a:cs typeface="Calibri" pitchFamily="34" charset="0"/>
              </a:rPr>
              <a:t>17/1428r1</a:t>
            </a:r>
            <a:endParaRPr lang="en-US" sz="1600" b="1" kern="12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332656"/>
            <a:ext cx="1908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cs typeface="Calibri" pitchFamily="34" charset="0"/>
              </a:rPr>
              <a:t>September </a:t>
            </a:r>
            <a:r>
              <a:rPr lang="en-US" sz="1600" b="1" baseline="0" dirty="0" smtClean="0">
                <a:latin typeface="+mj-lt"/>
                <a:cs typeface="Calibri" pitchFamily="34" charset="0"/>
              </a:rPr>
              <a:t>2017</a:t>
            </a:r>
            <a:endParaRPr lang="en-US" sz="16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6" y="6491051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cs typeface="Calibri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cs typeface="Calibri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cs typeface="Calibri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556" y="806847"/>
            <a:ext cx="7772400" cy="14700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0" y="202484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Author: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69849"/>
              </p:ext>
            </p:extLst>
          </p:nvPr>
        </p:nvGraphicFramePr>
        <p:xfrm>
          <a:off x="622300" y="2743200"/>
          <a:ext cx="7823200" cy="914400"/>
        </p:xfrm>
        <a:graphic>
          <a:graphicData uri="http://schemas.openxmlformats.org/drawingml/2006/table">
            <a:tbl>
              <a:tblPr/>
              <a:tblGrid>
                <a:gridCol w="1460500"/>
                <a:gridCol w="1219200"/>
                <a:gridCol w="2019300"/>
                <a:gridCol w="1206500"/>
                <a:gridCol w="19177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Affiliation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Address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Phone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Email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Menzo Wentink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Utrecht,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Netherlands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+31-65-183-6231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mwentink@qualcomm.com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14x Exponential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57717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13x Exponential</a:t>
            </a:r>
            <a:br>
              <a:rPr lang="en-US"/>
            </a:br>
            <a:r>
              <a:rPr lang="en-US"/>
              <a:t>1x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7x Exponential</a:t>
            </a:r>
            <a:br>
              <a:rPr lang="en-US"/>
            </a:br>
            <a:r>
              <a:rPr lang="en-US"/>
              <a:t>7x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1x Exponential</a:t>
            </a:r>
            <a:br>
              <a:rPr lang="en-US"/>
            </a:br>
            <a:r>
              <a:rPr lang="en-US"/>
              <a:t>13x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sz="1800"/>
              <a:t>11-15-1152-01-000m-moderated-backoff</a:t>
            </a:r>
            <a:endParaRPr lang="en-US" sz="1800"/>
          </a:p>
          <a:p>
            <a:r>
              <a:rPr lang="en-US" sz="1800"/>
              <a:t>11-15-1437-00-000m-experimental-evaluation-of-moderated-edca-over-wmp</a:t>
            </a:r>
          </a:p>
          <a:p>
            <a:r>
              <a:rPr lang="en-US" sz="1800"/>
              <a:t>MAC Design on Real 802.11 Devices: from Exponential to Moderated Backoff</a:t>
            </a:r>
          </a:p>
          <a:p>
            <a:pPr lvl="1"/>
            <a:r>
              <a:rPr lang="en-US" sz="1400"/>
              <a:t>WoWMon paper by Ilenia Tinnirello, Menzo Wentink, Domenico Garlisi, Fabrizio Giuliano, Giuseppe Bianchi (Universita ́ di Palermo, Qualcomm, Universita ́ di Roma Tor Vergata)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Deterministic Backoff </a:t>
            </a:r>
            <a:r>
              <a:rPr lang="mr-IN"/>
              <a:t>–</a:t>
            </a:r>
            <a:r>
              <a:rPr lang="en-US"/>
              <a:t>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If less than three consecutive collisions occurred</a:t>
            </a:r>
          </a:p>
          <a:p>
            <a:pPr lvl="1"/>
            <a:r>
              <a:rPr lang="en-US" sz="1600"/>
              <a:t>backoff</a:t>
            </a:r>
            <a:r>
              <a:rPr lang="en-US" sz="1400"/>
              <a:t> = 10 + i</a:t>
            </a:r>
          </a:p>
          <a:p>
            <a:pPr lvl="2"/>
            <a:r>
              <a:rPr lang="en-US" sz="1400"/>
              <a:t>i = number of interruptions during past backoff (CCA busy events)</a:t>
            </a:r>
          </a:p>
          <a:p>
            <a:endParaRPr lang="en-US" sz="1800"/>
          </a:p>
          <a:p>
            <a:r>
              <a:rPr lang="en-US" sz="1800"/>
              <a:t>Else</a:t>
            </a:r>
          </a:p>
          <a:p>
            <a:pPr lvl="1"/>
            <a:r>
              <a:rPr lang="en-US" sz="1600"/>
              <a:t>backoff = random between 0 and 3</a:t>
            </a:r>
          </a:p>
          <a:p>
            <a:pPr lvl="2"/>
            <a:r>
              <a:rPr lang="en-US" sz="1400"/>
              <a:t>i is not updated after a random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1: 2x7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Simulation settings</a:t>
            </a:r>
          </a:p>
          <a:p>
            <a:pPr lvl="1"/>
            <a:r>
              <a:rPr lang="en-US"/>
              <a:t>2 clusters</a:t>
            </a:r>
          </a:p>
          <a:p>
            <a:pPr lvl="1"/>
            <a:r>
              <a:rPr lang="en-US"/>
              <a:t>7 APs per cluster</a:t>
            </a:r>
          </a:p>
          <a:p>
            <a:pPr lvl="1"/>
            <a:r>
              <a:rPr lang="en-US"/>
              <a:t>No contended uplink</a:t>
            </a:r>
          </a:p>
          <a:p>
            <a:pPr lvl="1"/>
            <a:r>
              <a:rPr lang="en-US"/>
              <a:t>Full buffer traffic</a:t>
            </a:r>
          </a:p>
          <a:p>
            <a:pPr lvl="1"/>
            <a:r>
              <a:rPr lang="en-US"/>
              <a:t>5 m distance, 10 dBm Tx power (no hidden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1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04764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2: 10x7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Simulation settings</a:t>
            </a:r>
          </a:p>
          <a:p>
            <a:pPr lvl="1"/>
            <a:r>
              <a:rPr lang="en-US"/>
              <a:t>10 clusters</a:t>
            </a:r>
          </a:p>
          <a:p>
            <a:pPr lvl="1"/>
            <a:r>
              <a:rPr lang="en-US"/>
              <a:t>7 APs per cluster</a:t>
            </a:r>
          </a:p>
          <a:p>
            <a:pPr lvl="1"/>
            <a:r>
              <a:rPr lang="en-US"/>
              <a:t>No contended uplink</a:t>
            </a:r>
          </a:p>
          <a:p>
            <a:pPr lvl="1"/>
            <a:r>
              <a:rPr lang="en-US"/>
              <a:t>Full buffer traffic</a:t>
            </a:r>
          </a:p>
          <a:p>
            <a:pPr lvl="1"/>
            <a:r>
              <a:rPr lang="en-US"/>
              <a:t>20 m distance, 10 dBm Tx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0823"/>
            <a:ext cx="9144000" cy="8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3: Mixing Deterministic and Exponential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Simulation settings</a:t>
            </a:r>
          </a:p>
          <a:p>
            <a:pPr lvl="1"/>
            <a:r>
              <a:rPr lang="en-US"/>
              <a:t>2 clusters</a:t>
            </a:r>
          </a:p>
          <a:p>
            <a:pPr lvl="1"/>
            <a:r>
              <a:rPr lang="en-US"/>
              <a:t>7 APs per cluster</a:t>
            </a:r>
          </a:p>
          <a:p>
            <a:pPr lvl="1"/>
            <a:r>
              <a:rPr lang="en-US"/>
              <a:t>No contended uplink</a:t>
            </a:r>
          </a:p>
          <a:p>
            <a:pPr lvl="1"/>
            <a:r>
              <a:rPr lang="en-US"/>
              <a:t>Full buffer traffic</a:t>
            </a:r>
          </a:p>
          <a:p>
            <a:pPr lvl="1"/>
            <a:r>
              <a:rPr lang="en-US"/>
              <a:t>5 m distance, 10 dBm Tx power (no hidden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1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0523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46813</TotalTime>
  <Words>292</Words>
  <Application>Microsoft Macintosh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Extend Submission Template</vt:lpstr>
      <vt:lpstr>Deterministic Backoff</vt:lpstr>
      <vt:lpstr>Deterministic Backoff – Rules </vt:lpstr>
      <vt:lpstr>Simulation 1: 2x7 APs</vt:lpstr>
      <vt:lpstr>2x7 APs Deterministic Backoff</vt:lpstr>
      <vt:lpstr>2x7 APs Exponential Backoff</vt:lpstr>
      <vt:lpstr>Simulation 2: 10x7 APs</vt:lpstr>
      <vt:lpstr>10x7 APs Deterministic Backoff</vt:lpstr>
      <vt:lpstr>10x7 APs Exponential Backoff</vt:lpstr>
      <vt:lpstr>Simulation 3: Mixing Deterministic and Exponential</vt:lpstr>
      <vt:lpstr>14x Exponential</vt:lpstr>
      <vt:lpstr>13x Exponential 1x Deterministic</vt:lpstr>
      <vt:lpstr>7x Exponential 7x Deterministic</vt:lpstr>
      <vt:lpstr>1x Exponential 13x Deterministic</vt:lpstr>
      <vt:lpstr>14x Deterministic</vt:lpstr>
      <vt:lpstr>References</vt:lpstr>
    </vt:vector>
  </TitlesOfParts>
  <Manager/>
  <Company>Qualcomm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EIFS-after-Ack Issue</dc:title>
  <dc:subject/>
  <dc:creator>Menzo Wentink</dc:creator>
  <cp:keywords/>
  <dc:description/>
  <cp:lastModifiedBy>Menzo Wentink</cp:lastModifiedBy>
  <cp:revision>2394</cp:revision>
  <dcterms:created xsi:type="dcterms:W3CDTF">2008-10-07T17:07:33Z</dcterms:created>
  <dcterms:modified xsi:type="dcterms:W3CDTF">2017-09-13T18:36:22Z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