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69" r:id="rId2"/>
    <p:sldId id="362" r:id="rId3"/>
    <p:sldId id="364" r:id="rId4"/>
    <p:sldId id="401" r:id="rId5"/>
    <p:sldId id="393" r:id="rId6"/>
    <p:sldId id="403" r:id="rId7"/>
    <p:sldId id="404" r:id="rId8"/>
    <p:sldId id="402" r:id="rId9"/>
    <p:sldId id="399" r:id="rId10"/>
    <p:sldId id="400" r:id="rId11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기본 구역" id="{B9A0ABF3-59E8-4A7F-A54C-A2BA7277E5D2}">
          <p14:sldIdLst>
            <p14:sldId id="269"/>
            <p14:sldId id="362"/>
            <p14:sldId id="364"/>
            <p14:sldId id="401"/>
            <p14:sldId id="393"/>
            <p14:sldId id="403"/>
            <p14:sldId id="404"/>
            <p14:sldId id="402"/>
            <p14:sldId id="399"/>
            <p14:sldId id="40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밝은 스타일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623" autoAdjust="0"/>
    <p:restoredTop sz="82389" autoAdjust="0"/>
  </p:normalViewPr>
  <p:slideViewPr>
    <p:cSldViewPr>
      <p:cViewPr varScale="1">
        <p:scale>
          <a:sx n="72" d="100"/>
          <a:sy n="72" d="100"/>
        </p:scale>
        <p:origin x="1853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2010" y="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3DDF5C-01AE-4AB9-B339-52FF3677FAF2}" type="datetimeFigureOut">
              <a:rPr lang="ko-KR" altLang="en-US" smtClean="0"/>
              <a:t>2017-09-11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03D92B-7FF3-4751-8ECB-18A728F1347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94149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001877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683F6-2109-4E05-8E30-4C3A2EA96C86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407406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587595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/>
              <a:t>OCB traffic</a:t>
            </a:r>
            <a:r>
              <a:rPr lang="ko-KR" altLang="en-US" dirty="0" smtClean="0"/>
              <a:t>의 사용을 동의하기 위해서는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929436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10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771869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488711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2017-09-11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114534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2017-09-11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318222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94625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8" name="Rectangle 4"/>
          <p:cNvSpPr txBox="1">
            <a:spLocks noChangeArrowheads="1"/>
          </p:cNvSpPr>
          <p:nvPr userDrawn="1"/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marL="0" algn="r" defTabSz="914400" rtl="0" eaLnBrk="1" latin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altLang="ko-KR" dirty="0" err="1" smtClean="0"/>
              <a:t>Hanseul</a:t>
            </a:r>
            <a:r>
              <a:rPr lang="en-GB" altLang="ko-KR" dirty="0" smtClean="0"/>
              <a:t> Hong, </a:t>
            </a:r>
            <a:r>
              <a:rPr lang="en-GB" altLang="ko-KR" dirty="0" err="1" smtClean="0"/>
              <a:t>Yonsei</a:t>
            </a:r>
            <a:r>
              <a:rPr lang="en-GB" altLang="ko-KR" dirty="0" smtClean="0"/>
              <a:t> University</a:t>
            </a:r>
            <a:endParaRPr lang="en-GB" altLang="ko-KR" dirty="0"/>
          </a:p>
        </p:txBody>
      </p:sp>
      <p:sp>
        <p:nvSpPr>
          <p:cNvPr id="9" name="Rectangle 5"/>
          <p:cNvSpPr txBox="1">
            <a:spLocks noChangeArrowheads="1"/>
          </p:cNvSpPr>
          <p:nvPr userDrawn="1"/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marL="0" algn="ctr" defTabSz="914400" rtl="0" eaLnBrk="1" latin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44684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011783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872734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2017-09-11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67963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07611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2017-09-11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6993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2017-09-11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105979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2017-09-11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23964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GB" dirty="0" err="1" smtClean="0"/>
              <a:t>Hanseul</a:t>
            </a:r>
            <a:r>
              <a:rPr lang="en-GB" dirty="0" smtClean="0"/>
              <a:t> Hong, </a:t>
            </a:r>
            <a:r>
              <a:rPr lang="en-GB" dirty="0" err="1" smtClean="0"/>
              <a:t>Yonsei</a:t>
            </a:r>
            <a:r>
              <a:rPr lang="en-GB" dirty="0" smtClean="0"/>
              <a:t> University</a:t>
            </a:r>
            <a:endParaRPr lang="en-GB" dirty="0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sldNum" idx="4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2" name="Line 6"/>
          <p:cNvSpPr>
            <a:spLocks noChangeShapeType="1"/>
          </p:cNvSpPr>
          <p:nvPr userDrawn="1"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7"/>
          <p:cNvSpPr>
            <a:spLocks noChangeArrowheads="1"/>
          </p:cNvSpPr>
          <p:nvPr userDrawn="1"/>
        </p:nvSpPr>
        <p:spPr bwMode="auto">
          <a:xfrm>
            <a:off x="684213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Submission</a:t>
            </a:r>
          </a:p>
        </p:txBody>
      </p:sp>
      <p:sp>
        <p:nvSpPr>
          <p:cNvPr id="14" name="Line 8"/>
          <p:cNvSpPr>
            <a:spLocks noChangeShapeType="1"/>
          </p:cNvSpPr>
          <p:nvPr userDrawn="1"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charset="-128"/>
                <a:cs typeface="Times New Roman" panose="02020603050405020304" pitchFamily="18" charset="0"/>
              </a:rPr>
              <a:t>doc.: IEEE 802.11-17/1427r0</a:t>
            </a:r>
          </a:p>
        </p:txBody>
      </p:sp>
      <p:sp>
        <p:nvSpPr>
          <p:cNvPr id="19" name="직사각형 18"/>
          <p:cNvSpPr/>
          <p:nvPr userDrawn="1"/>
        </p:nvSpPr>
        <p:spPr>
          <a:xfrm>
            <a:off x="603396" y="290708"/>
            <a:ext cx="17642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altLang="ko-KR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September 2017</a:t>
            </a:r>
          </a:p>
        </p:txBody>
      </p:sp>
    </p:spTree>
    <p:extLst>
      <p:ext uri="{BB962C8B-B14F-4D97-AF65-F5344CB8AC3E}">
        <p14:creationId xmlns:p14="http://schemas.microsoft.com/office/powerpoint/2010/main" val="3903101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1" hangingPunct="1">
        <a:spcBef>
          <a:spcPct val="0"/>
        </a:spcBef>
        <a:buNone/>
        <a:defRPr sz="3200" b="1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b="1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7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 txBox="1">
            <a:spLocks noChangeArrowheads="1"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lvl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altLang="ko-KR" kern="0" dirty="0" smtClean="0">
                <a:solidFill>
                  <a:schemeClr val="tx1"/>
                </a:solidFill>
                <a:latin typeface="Times New Roman"/>
                <a:ea typeface="MS Gothic"/>
              </a:rPr>
              <a:t>Issues </a:t>
            </a:r>
            <a:r>
              <a:rPr lang="en-US" altLang="ko-KR" kern="0" smtClean="0">
                <a:solidFill>
                  <a:schemeClr val="tx1"/>
                </a:solidFill>
                <a:latin typeface="Times New Roman"/>
                <a:ea typeface="MS Gothic"/>
              </a:rPr>
              <a:t>on Wake-up V2P radio</a:t>
            </a:r>
            <a:endParaRPr lang="en-GB" altLang="ko-KR" sz="7200" kern="0" dirty="0">
              <a:solidFill>
                <a:schemeClr val="tx1"/>
              </a:solidFill>
              <a:latin typeface="Times New Roman"/>
              <a:ea typeface="MS Gothic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85800" y="2089150"/>
            <a:ext cx="7772400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latinLnBrk="1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latinLnBrk="1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latinLnBrk="1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342900" marR="0" lvl="0" indent="-342900" algn="ctr" defTabSz="449263" rtl="0" eaLnBrk="1" fontAlgn="base" latinLnBrk="1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kumimoji="0" lang="en-GB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Date</a:t>
            </a:r>
            <a:r>
              <a:rPr kumimoji="0" lang="en-GB" sz="20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:</a:t>
            </a:r>
            <a:r>
              <a:rPr kumimoji="0" lang="en-GB" sz="20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2017-09-11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  <a:cs typeface="+mn-cs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533400" y="2478633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 defTabSz="449263" eaLnBrk="0" fontAlgn="base" latinLnBrk="0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Authors:</a:t>
            </a:r>
          </a:p>
        </p:txBody>
      </p:sp>
      <p:graphicFrame>
        <p:nvGraphicFramePr>
          <p:cNvPr id="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1893866"/>
              </p:ext>
            </p:extLst>
          </p:nvPr>
        </p:nvGraphicFramePr>
        <p:xfrm>
          <a:off x="712788" y="2971801"/>
          <a:ext cx="7736415" cy="34815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86" name="Document" r:id="rId4" imgW="8249468" imgH="3714930" progId="Word.Document.8">
                  <p:embed/>
                </p:oleObj>
              </mc:Choice>
              <mc:Fallback>
                <p:oleObj name="Document" r:id="rId4" imgW="8249468" imgH="371493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2788" y="2971801"/>
                        <a:ext cx="7736415" cy="3481536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01565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2000" dirty="0" smtClean="0"/>
              <a:t>[1] </a:t>
            </a:r>
            <a:r>
              <a:rPr lang="en-US" altLang="ko-KR" sz="2000" dirty="0"/>
              <a:t>IEEE 802.11-17/0029r9 “WUR Usage Model </a:t>
            </a:r>
            <a:r>
              <a:rPr lang="en-US" altLang="ko-KR" sz="2000" dirty="0" smtClean="0"/>
              <a:t>Document”</a:t>
            </a:r>
          </a:p>
          <a:p>
            <a:pPr marL="0" indent="0">
              <a:buNone/>
            </a:pPr>
            <a:r>
              <a:rPr lang="en-US" altLang="ko-KR" sz="2000" dirty="0" smtClean="0"/>
              <a:t>[2] IEEE 802.11-17/0406r4 “Use Cases for WUR in ITS”</a:t>
            </a:r>
          </a:p>
          <a:p>
            <a:pPr marL="0" indent="0">
              <a:buNone/>
            </a:pPr>
            <a:r>
              <a:rPr lang="en-US" altLang="ko-KR" sz="2000" dirty="0" smtClean="0"/>
              <a:t>[3] </a:t>
            </a:r>
            <a:r>
              <a:rPr lang="en-US" altLang="ko-KR" sz="2000" dirty="0"/>
              <a:t>IEEE </a:t>
            </a:r>
            <a:r>
              <a:rPr lang="en-US" altLang="ko-KR" sz="2000" dirty="0" smtClean="0"/>
              <a:t>802.11-17/0575r3 “Spec framework”</a:t>
            </a:r>
          </a:p>
          <a:p>
            <a:pPr marL="0" indent="0">
              <a:buNone/>
            </a:pPr>
            <a:r>
              <a:rPr lang="en-US" altLang="ko-KR" sz="2000" dirty="0" smtClean="0"/>
              <a:t>[4</a:t>
            </a:r>
            <a:r>
              <a:rPr lang="en-US" altLang="ko-KR" sz="2000" dirty="0"/>
              <a:t>] </a:t>
            </a:r>
            <a:r>
              <a:rPr lang="en-US" altLang="ko-KR" sz="2000" dirty="0" smtClean="0"/>
              <a:t>Electronic </a:t>
            </a:r>
            <a:r>
              <a:rPr lang="en-US" altLang="ko-KR" sz="2000" dirty="0"/>
              <a:t>Code of Federal </a:t>
            </a:r>
            <a:r>
              <a:rPr lang="en-US" altLang="ko-KR" sz="2000" dirty="0" smtClean="0"/>
              <a:t>Regulations</a:t>
            </a:r>
            <a:endParaRPr lang="en-US" altLang="ko-KR" sz="2000" dirty="0"/>
          </a:p>
        </p:txBody>
      </p:sp>
    </p:spTree>
    <p:extLst>
      <p:ext uri="{BB962C8B-B14F-4D97-AF65-F5344CB8AC3E}">
        <p14:creationId xmlns:p14="http://schemas.microsoft.com/office/powerpoint/2010/main" val="1636477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In the wake-up radio usage model [1], the </a:t>
            </a:r>
            <a:r>
              <a:rPr lang="en-US" altLang="ko-KR" dirty="0"/>
              <a:t>Wake Up</a:t>
            </a:r>
            <a:br>
              <a:rPr lang="en-US" altLang="ko-KR" dirty="0"/>
            </a:br>
            <a:r>
              <a:rPr lang="en-US" altLang="ko-KR" dirty="0"/>
              <a:t>Vehicle-to-Pedestrian (V2P) </a:t>
            </a:r>
            <a:r>
              <a:rPr lang="en-US" altLang="ko-KR" dirty="0" smtClean="0"/>
              <a:t>Radio case has been agreed</a:t>
            </a:r>
          </a:p>
          <a:p>
            <a:pPr lvl="1"/>
            <a:r>
              <a:rPr lang="en-US" altLang="ko-KR" dirty="0" smtClean="0"/>
              <a:t>It may be used in 5.9GHz band, which has coexistence issue</a:t>
            </a:r>
          </a:p>
          <a:p>
            <a:pPr lvl="1"/>
            <a:r>
              <a:rPr lang="en-US" altLang="ko-KR" dirty="0"/>
              <a:t>802.11- outside the context of a BSS (OCB) </a:t>
            </a:r>
            <a:r>
              <a:rPr lang="en-US" altLang="ko-KR" dirty="0" smtClean="0"/>
              <a:t>traffic </a:t>
            </a:r>
          </a:p>
          <a:p>
            <a:r>
              <a:rPr lang="en-US" altLang="ko-KR" dirty="0" smtClean="0"/>
              <a:t>On the other hand, the features of V2P scenario should be considered in order to operate in V2P usage model</a:t>
            </a:r>
          </a:p>
          <a:p>
            <a:pPr lvl="1"/>
            <a:r>
              <a:rPr lang="en-US" altLang="ko-KR" dirty="0" smtClean="0"/>
              <a:t> IEEE 802.11p/WAVE standard defines the operation of ITS traffic in 5.9GHz band, with other bandwidth</a:t>
            </a:r>
          </a:p>
          <a:p>
            <a:r>
              <a:rPr lang="en-US" altLang="ko-KR" dirty="0" smtClean="0"/>
              <a:t>In this presentation, several issues on V2P radio application are discussed </a:t>
            </a:r>
          </a:p>
        </p:txBody>
      </p:sp>
    </p:spTree>
    <p:extLst>
      <p:ext uri="{BB962C8B-B14F-4D97-AF65-F5344CB8AC3E}">
        <p14:creationId xmlns:p14="http://schemas.microsoft.com/office/powerpoint/2010/main" val="792840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Recap: </a:t>
            </a:r>
            <a:r>
              <a:rPr lang="en-US" altLang="ko-KR" dirty="0"/>
              <a:t>Wake Up</a:t>
            </a:r>
            <a:br>
              <a:rPr lang="en-US" altLang="ko-KR" dirty="0"/>
            </a:br>
            <a:r>
              <a:rPr lang="en-US" altLang="ko-KR" dirty="0"/>
              <a:t>Vehicle-to-Pedestrian (V2P) </a:t>
            </a:r>
            <a:r>
              <a:rPr lang="en-US" altLang="ko-KR" dirty="0" smtClean="0"/>
              <a:t>Radio</a:t>
            </a:r>
            <a:endParaRPr lang="ko-KR" alt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331640" y="2492896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833584" y="388379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Content Placeholder 2"/>
          <p:cNvSpPr>
            <a:spLocks noGrp="1"/>
          </p:cNvSpPr>
          <p:nvPr/>
        </p:nvSpPr>
        <p:spPr bwMode="auto">
          <a:xfrm>
            <a:off x="191294" y="1763688"/>
            <a:ext cx="3808413" cy="462639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8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/>
            <a:r>
              <a:rPr lang="en-US" sz="1600" u="sng" dirty="0"/>
              <a:t>Environment</a:t>
            </a:r>
          </a:p>
          <a:p>
            <a:pPr marL="0" indent="0"/>
            <a:r>
              <a:rPr lang="en-US" sz="1600" b="0" dirty="0"/>
              <a:t>Vehicles, Road Infrastructure and Pedestrian/Cyclist carried device.</a:t>
            </a:r>
          </a:p>
          <a:p>
            <a:pPr marL="0" indent="0"/>
            <a:r>
              <a:rPr lang="en-US" sz="1600" u="sng" dirty="0"/>
              <a:t>Applications</a:t>
            </a:r>
          </a:p>
          <a:p>
            <a:pPr marL="0" indent="0"/>
            <a:r>
              <a:rPr lang="en-US" sz="1600" b="0" dirty="0"/>
              <a:t>Trigger other devices to turn on (or off) automotive safety radio operation</a:t>
            </a:r>
          </a:p>
          <a:p>
            <a:pPr marL="0" indent="0"/>
            <a:r>
              <a:rPr lang="en-US" altLang="zh-CN" sz="1600" b="0" dirty="0"/>
              <a:t>Transmit </a:t>
            </a:r>
            <a:r>
              <a:rPr lang="en-US" altLang="zh-CN" sz="1600" b="0" dirty="0">
                <a:solidFill>
                  <a:srgbClr val="FF0000"/>
                </a:solidFill>
              </a:rPr>
              <a:t>Intelligent Transportation Systems (</a:t>
            </a:r>
            <a:r>
              <a:rPr lang="en-US" altLang="zh-CN" sz="1600" b="0" dirty="0"/>
              <a:t>ITS</a:t>
            </a:r>
            <a:r>
              <a:rPr lang="en-US" altLang="zh-CN" sz="1600" b="0" dirty="0">
                <a:solidFill>
                  <a:srgbClr val="FF0000"/>
                </a:solidFill>
              </a:rPr>
              <a:t>)</a:t>
            </a:r>
            <a:r>
              <a:rPr lang="en-US" altLang="zh-CN" sz="1600" b="0" dirty="0"/>
              <a:t> related information to very low power devices</a:t>
            </a:r>
          </a:p>
          <a:p>
            <a:pPr marL="0" indent="0"/>
            <a:r>
              <a:rPr lang="en-US" sz="1600" u="sng" dirty="0"/>
              <a:t>Traffic Conditions</a:t>
            </a:r>
          </a:p>
          <a:p>
            <a:pPr marL="0" indent="0"/>
            <a:r>
              <a:rPr lang="en-US" sz="1600" b="0" dirty="0"/>
              <a:t>802.11-</a:t>
            </a:r>
            <a:r>
              <a:rPr lang="en-US" altLang="zh-CN" sz="1600" b="0" i="1" dirty="0"/>
              <a:t> </a:t>
            </a:r>
            <a:r>
              <a:rPr lang="en-US" altLang="zh-CN" sz="1600" b="0" dirty="0">
                <a:solidFill>
                  <a:srgbClr val="FF0000"/>
                </a:solidFill>
              </a:rPr>
              <a:t>outside the context of a BSS (</a:t>
            </a:r>
            <a:r>
              <a:rPr lang="en-US" sz="1600" b="0" dirty="0"/>
              <a:t>OCB</a:t>
            </a:r>
            <a:r>
              <a:rPr lang="en-US" sz="1600" b="0" dirty="0">
                <a:solidFill>
                  <a:srgbClr val="FF0000"/>
                </a:solidFill>
              </a:rPr>
              <a:t>)</a:t>
            </a:r>
            <a:r>
              <a:rPr lang="en-US" sz="1600" b="0" dirty="0"/>
              <a:t> traffic, 802.11 traffic depending on channels used</a:t>
            </a:r>
          </a:p>
        </p:txBody>
      </p:sp>
      <p:sp>
        <p:nvSpPr>
          <p:cNvPr id="10" name="Content Placeholder 3"/>
          <p:cNvSpPr>
            <a:spLocks noGrp="1"/>
          </p:cNvSpPr>
          <p:nvPr/>
        </p:nvSpPr>
        <p:spPr bwMode="auto">
          <a:xfrm>
            <a:off x="3999707" y="1763688"/>
            <a:ext cx="4953000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8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/>
            <a:r>
              <a:rPr lang="en-US" sz="1600" u="sng" dirty="0"/>
              <a:t>Use Case</a:t>
            </a:r>
          </a:p>
          <a:p>
            <a:pPr marL="0" indent="0"/>
            <a:r>
              <a:rPr lang="en-US" sz="1600" b="0" dirty="0"/>
              <a:t>1.Pedestrian/cyclist approaches dangerous intersection or moving vehicle. Infrastructure or vehicle sends wake up packet. Pedestrian/cyclist carried device turns on automotive safety radio operation (802.11-OCB).</a:t>
            </a:r>
          </a:p>
          <a:p>
            <a:pPr marL="0" indent="0"/>
            <a:r>
              <a:rPr lang="en-US" altLang="zh-CN" sz="1600" b="0" dirty="0"/>
              <a:t>2.Vehicle approaches pedestrian/cyclist. Vehicle transmits wake up packet. Pedestrian/cyclist receives ITS related information.</a:t>
            </a:r>
          </a:p>
          <a:p>
            <a:pPr marL="0" indent="0"/>
            <a:r>
              <a:rPr lang="en-US" sz="1600" u="sng" dirty="0"/>
              <a:t>Challenges and requirements</a:t>
            </a:r>
          </a:p>
          <a:p>
            <a:pPr marL="0" indent="0"/>
            <a:r>
              <a:rPr lang="en-US" sz="1600" b="0" dirty="0"/>
              <a:t>Operation outside the context of a BSS</a:t>
            </a:r>
          </a:p>
          <a:p>
            <a:pPr marL="0" indent="0"/>
            <a:r>
              <a:rPr lang="en-US" sz="1600" b="0" dirty="0"/>
              <a:t>Addressing as broadcast/unicast</a:t>
            </a:r>
          </a:p>
          <a:p>
            <a:pPr marL="0" indent="0"/>
            <a:r>
              <a:rPr lang="en-US" sz="1600" b="0" dirty="0"/>
              <a:t>If used in 5.9Ghz band, coexistence, channel choice</a:t>
            </a:r>
          </a:p>
          <a:p>
            <a:pPr marL="0" indent="0"/>
            <a:r>
              <a:rPr lang="en-US" altLang="zh-CN" sz="1600" b="0" dirty="0">
                <a:solidFill>
                  <a:srgbClr val="FF0000"/>
                </a:solidFill>
              </a:rPr>
              <a:t>Vendor Specific element an option in WUR Wakeup Trigger Frame</a:t>
            </a:r>
          </a:p>
          <a:p>
            <a:pPr marL="0" indent="0"/>
            <a:endParaRPr lang="en-US" sz="1600" b="0" dirty="0"/>
          </a:p>
        </p:txBody>
      </p:sp>
    </p:spTree>
    <p:extLst>
      <p:ext uri="{BB962C8B-B14F-4D97-AF65-F5344CB8AC3E}">
        <p14:creationId xmlns:p14="http://schemas.microsoft.com/office/powerpoint/2010/main" val="405203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Issues on ITS applications of wake-up radio: WUR channel for V2P radio in 5.9GHz PCR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According to FCC CFR 47 part 90.377[4], the assigned channels in 5.9 GHz band are defined in 10MHz bandwidth</a:t>
            </a:r>
          </a:p>
          <a:p>
            <a:pPr lvl="1"/>
            <a:r>
              <a:rPr lang="en-US" altLang="ko-KR" sz="1800" dirty="0"/>
              <a:t>The Control Channel(CCH) should be 10MHz bandwidth</a:t>
            </a:r>
          </a:p>
          <a:p>
            <a:endParaRPr lang="en-US" altLang="ko-KR" sz="2000" dirty="0" smtClean="0"/>
          </a:p>
          <a:p>
            <a:endParaRPr lang="en-US" altLang="ko-KR" sz="2000" dirty="0" smtClean="0"/>
          </a:p>
          <a:p>
            <a:pPr marL="0" indent="0">
              <a:buNone/>
            </a:pPr>
            <a:endParaRPr lang="en-US" altLang="ko-KR" sz="2000" dirty="0" smtClean="0"/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To support the use of V2P transmission in 5.9GHz </a:t>
            </a:r>
            <a:r>
              <a:rPr lang="en-US" altLang="ko-KR" sz="2000" dirty="0" smtClean="0"/>
              <a:t>band, the WUR can be transmitted in the Contro</a:t>
            </a:r>
            <a:r>
              <a:rPr lang="en-US" altLang="ko-KR" sz="2000" dirty="0" smtClean="0"/>
              <a:t>l Channel(CCH) of</a:t>
            </a:r>
            <a:r>
              <a:rPr lang="en-US" altLang="ko-KR" sz="2000" dirty="0" smtClean="0"/>
              <a:t> 5.9GHz</a:t>
            </a:r>
            <a:endParaRPr lang="en-US" altLang="ko-KR" sz="2000" dirty="0"/>
          </a:p>
        </p:txBody>
      </p:sp>
      <p:grpSp>
        <p:nvGrpSpPr>
          <p:cNvPr id="4" name="그룹 3"/>
          <p:cNvGrpSpPr/>
          <p:nvPr/>
        </p:nvGrpSpPr>
        <p:grpSpPr>
          <a:xfrm>
            <a:off x="1547664" y="3129111"/>
            <a:ext cx="6406515" cy="1080120"/>
            <a:chOff x="1470660" y="3284984"/>
            <a:chExt cx="6406515" cy="1080120"/>
          </a:xfrm>
        </p:grpSpPr>
        <p:cxnSp>
          <p:nvCxnSpPr>
            <p:cNvPr id="5" name="직선 연결선 4"/>
            <p:cNvCxnSpPr/>
            <p:nvPr/>
          </p:nvCxnSpPr>
          <p:spPr>
            <a:xfrm>
              <a:off x="1470660" y="3783806"/>
              <a:ext cx="6406515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직선 연결선 5"/>
            <p:cNvCxnSpPr/>
            <p:nvPr/>
          </p:nvCxnSpPr>
          <p:spPr>
            <a:xfrm flipV="1">
              <a:off x="1743075" y="3545681"/>
              <a:ext cx="0" cy="23812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직선 연결선 6"/>
            <p:cNvCxnSpPr/>
            <p:nvPr/>
          </p:nvCxnSpPr>
          <p:spPr>
            <a:xfrm flipV="1">
              <a:off x="5910945" y="3545681"/>
              <a:ext cx="0" cy="23812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직선 연결선 7"/>
            <p:cNvCxnSpPr/>
            <p:nvPr/>
          </p:nvCxnSpPr>
          <p:spPr>
            <a:xfrm flipV="1">
              <a:off x="6746424" y="3545681"/>
              <a:ext cx="0" cy="23812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직선 연결선 8"/>
            <p:cNvCxnSpPr/>
            <p:nvPr/>
          </p:nvCxnSpPr>
          <p:spPr>
            <a:xfrm flipV="1">
              <a:off x="7581900" y="3545681"/>
              <a:ext cx="0" cy="23812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직선 연결선 9"/>
            <p:cNvCxnSpPr/>
            <p:nvPr/>
          </p:nvCxnSpPr>
          <p:spPr>
            <a:xfrm flipV="1">
              <a:off x="2576741" y="3545679"/>
              <a:ext cx="0" cy="23812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직선 연결선 10"/>
            <p:cNvCxnSpPr/>
            <p:nvPr/>
          </p:nvCxnSpPr>
          <p:spPr>
            <a:xfrm flipV="1">
              <a:off x="3410407" y="3545679"/>
              <a:ext cx="0" cy="23812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직선 연결선 11"/>
            <p:cNvCxnSpPr/>
            <p:nvPr/>
          </p:nvCxnSpPr>
          <p:spPr>
            <a:xfrm flipV="1">
              <a:off x="4242369" y="3545681"/>
              <a:ext cx="0" cy="23812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직선 연결선 12"/>
            <p:cNvCxnSpPr/>
            <p:nvPr/>
          </p:nvCxnSpPr>
          <p:spPr>
            <a:xfrm flipV="1">
              <a:off x="5075466" y="3545681"/>
              <a:ext cx="0" cy="23812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직사각형 13"/>
            <p:cNvSpPr/>
            <p:nvPr/>
          </p:nvSpPr>
          <p:spPr>
            <a:xfrm>
              <a:off x="1743075" y="3619498"/>
              <a:ext cx="835479" cy="16192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5" name="직사각형 14"/>
            <p:cNvSpPr/>
            <p:nvPr/>
          </p:nvSpPr>
          <p:spPr>
            <a:xfrm>
              <a:off x="2576741" y="3619498"/>
              <a:ext cx="835479" cy="16192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6" name="직사각형 15"/>
            <p:cNvSpPr/>
            <p:nvPr/>
          </p:nvSpPr>
          <p:spPr>
            <a:xfrm>
              <a:off x="3410407" y="3619498"/>
              <a:ext cx="835479" cy="16192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7" name="직사각형 16"/>
            <p:cNvSpPr/>
            <p:nvPr/>
          </p:nvSpPr>
          <p:spPr>
            <a:xfrm>
              <a:off x="4244073" y="3619498"/>
              <a:ext cx="835479" cy="161925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8" name="직사각형 17"/>
            <p:cNvSpPr/>
            <p:nvPr/>
          </p:nvSpPr>
          <p:spPr>
            <a:xfrm>
              <a:off x="5077739" y="3619498"/>
              <a:ext cx="835479" cy="16192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9" name="직사각형 18"/>
            <p:cNvSpPr/>
            <p:nvPr/>
          </p:nvSpPr>
          <p:spPr>
            <a:xfrm>
              <a:off x="5911405" y="3619498"/>
              <a:ext cx="835479" cy="16192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0" name="직사각형 19"/>
            <p:cNvSpPr/>
            <p:nvPr/>
          </p:nvSpPr>
          <p:spPr>
            <a:xfrm>
              <a:off x="6745074" y="3619498"/>
              <a:ext cx="835479" cy="16192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744088" y="3284984"/>
              <a:ext cx="827308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500" dirty="0" err="1" smtClean="0"/>
                <a:t>Ch</a:t>
              </a:r>
              <a:r>
                <a:rPr lang="en-US" altLang="ko-KR" sz="1500" dirty="0" smtClean="0"/>
                <a:t> 172</a:t>
              </a:r>
              <a:endParaRPr lang="ko-KR" altLang="en-US" sz="1500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578948" y="3284984"/>
              <a:ext cx="827308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500" dirty="0" err="1" smtClean="0"/>
                <a:t>Ch</a:t>
              </a:r>
              <a:r>
                <a:rPr lang="en-US" altLang="ko-KR" sz="1500" dirty="0" smtClean="0"/>
                <a:t> 174</a:t>
              </a:r>
              <a:endParaRPr lang="ko-KR" altLang="en-US" sz="150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413807" y="3284984"/>
              <a:ext cx="827308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500" dirty="0" err="1" smtClean="0"/>
                <a:t>Ch</a:t>
              </a:r>
              <a:r>
                <a:rPr lang="en-US" altLang="ko-KR" sz="1500" dirty="0" smtClean="0"/>
                <a:t> 176</a:t>
              </a:r>
              <a:endParaRPr lang="ko-KR" altLang="en-US" sz="150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248666" y="3284984"/>
              <a:ext cx="827308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500" dirty="0" err="1" smtClean="0"/>
                <a:t>Ch</a:t>
              </a:r>
              <a:r>
                <a:rPr lang="en-US" altLang="ko-KR" sz="1500" dirty="0" smtClean="0"/>
                <a:t> 178</a:t>
              </a:r>
              <a:endParaRPr lang="ko-KR" altLang="en-US" sz="1500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083526" y="3284984"/>
              <a:ext cx="827308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500" dirty="0" err="1" smtClean="0"/>
                <a:t>Ch</a:t>
              </a:r>
              <a:r>
                <a:rPr lang="en-US" altLang="ko-KR" sz="1500" dirty="0" smtClean="0"/>
                <a:t> 180</a:t>
              </a:r>
              <a:endParaRPr lang="ko-KR" altLang="en-US" sz="150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5918386" y="3284984"/>
              <a:ext cx="827308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500" dirty="0" err="1" smtClean="0"/>
                <a:t>Ch</a:t>
              </a:r>
              <a:r>
                <a:rPr lang="en-US" altLang="ko-KR" sz="1500" dirty="0" smtClean="0"/>
                <a:t> 182</a:t>
              </a:r>
              <a:endParaRPr lang="ko-KR" altLang="en-US" sz="1500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6753245" y="3284984"/>
              <a:ext cx="827308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500" dirty="0" err="1" smtClean="0"/>
                <a:t>Ch</a:t>
              </a:r>
              <a:r>
                <a:rPr lang="en-US" altLang="ko-KR" sz="1500" dirty="0" smtClean="0"/>
                <a:t> 184</a:t>
              </a:r>
              <a:endParaRPr lang="ko-KR" altLang="en-US" sz="150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1757350" y="3790711"/>
              <a:ext cx="827308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500" dirty="0" smtClean="0"/>
                <a:t>SCH</a:t>
              </a:r>
            </a:p>
            <a:p>
              <a:pPr algn="ctr"/>
              <a:r>
                <a:rPr lang="en-US" altLang="ko-KR" sz="1500" dirty="0" smtClean="0"/>
                <a:t>safety</a:t>
              </a:r>
              <a:endParaRPr lang="ko-KR" altLang="en-US" sz="150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738043" y="3781423"/>
              <a:ext cx="827308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500" dirty="0" smtClean="0"/>
                <a:t>SCH</a:t>
              </a:r>
            </a:p>
            <a:p>
              <a:pPr algn="ctr"/>
              <a:r>
                <a:rPr lang="en-US" altLang="ko-KR" sz="1500" dirty="0" smtClean="0"/>
                <a:t>safety</a:t>
              </a:r>
              <a:endParaRPr lang="ko-KR" altLang="en-US" sz="150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4256218" y="3789040"/>
              <a:ext cx="827308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500" dirty="0" smtClean="0"/>
                <a:t>CCH</a:t>
              </a:r>
              <a:endParaRPr lang="ko-KR" altLang="en-US" sz="150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2551851" y="3790711"/>
              <a:ext cx="1687323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500" dirty="0" smtClean="0"/>
                <a:t>SCH: may used in 20MHz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5041968" y="3811106"/>
              <a:ext cx="1687323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500" dirty="0" smtClean="0"/>
                <a:t>SCH: may used in 20MHz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929333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Wake-up frame in 5.9GHz band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Transmission of wake-up packet in Control channel:</a:t>
            </a:r>
          </a:p>
          <a:p>
            <a:pPr lvl="1"/>
            <a:r>
              <a:rPr lang="en-US" altLang="ko-KR" dirty="0" smtClean="0"/>
              <a:t>If the wake-up frame is transmitted in Control Channel(CCH), the legacy devices use 10MHz bandwidth</a:t>
            </a:r>
          </a:p>
          <a:p>
            <a:pPr lvl="1"/>
            <a:r>
              <a:rPr lang="en-US" altLang="ko-KR" dirty="0" smtClean="0"/>
              <a:t>However, according to the SFD</a:t>
            </a:r>
            <a:r>
              <a:rPr lang="en-US" altLang="ko-KR" dirty="0"/>
              <a:t>, the wake-up packet consists of 20MHz non-HT preamble and WUR </a:t>
            </a:r>
            <a:r>
              <a:rPr lang="en-US" altLang="ko-KR" dirty="0" smtClean="0"/>
              <a:t>payload</a:t>
            </a:r>
          </a:p>
          <a:p>
            <a:pPr marL="457200" lvl="1" indent="0">
              <a:buNone/>
            </a:pPr>
            <a:r>
              <a:rPr lang="en-US" altLang="ko-KR" dirty="0" smtClean="0">
                <a:latin typeface="Calibri" panose="020F0502020204030204" pitchFamily="34" charset="0"/>
                <a:cs typeface="Calibri" panose="020F0502020204030204" pitchFamily="34" charset="0"/>
              </a:rPr>
              <a:t>→ </a:t>
            </a:r>
            <a:r>
              <a:rPr lang="en-US" altLang="ko-KR" dirty="0"/>
              <a:t>In </a:t>
            </a:r>
            <a:r>
              <a:rPr lang="en-US" altLang="ko-KR" dirty="0" smtClean="0"/>
              <a:t>this case, </a:t>
            </a:r>
            <a:r>
              <a:rPr lang="en-US" altLang="ko-KR" dirty="0"/>
              <a:t>the preamble can be sent in 10MHz bandwidth, for better coexistence with IEEE 802.11p</a:t>
            </a:r>
          </a:p>
          <a:p>
            <a:pPr marL="457200" lvl="1" indent="0">
              <a:buNone/>
            </a:pPr>
            <a:endParaRPr lang="en-US" altLang="ko-KR" dirty="0" smtClean="0"/>
          </a:p>
          <a:p>
            <a:endParaRPr lang="en-US" altLang="ko-KR" dirty="0"/>
          </a:p>
          <a:p>
            <a:endParaRPr lang="ko-KR" altLang="en-US" dirty="0"/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6262" y="4509120"/>
            <a:ext cx="7751476" cy="1195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5789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Issues on ITS applications of wake-up radio: 802.11-OCB traffic in ITS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The vehicle may inform the approach to pedestrian directly</a:t>
            </a:r>
          </a:p>
          <a:p>
            <a:r>
              <a:rPr lang="en-US" altLang="ko-KR" dirty="0" smtClean="0"/>
              <a:t>The vehicle may not be associated with the AP</a:t>
            </a:r>
          </a:p>
          <a:p>
            <a:pPr lvl="1"/>
            <a:r>
              <a:rPr lang="en-US" altLang="ko-KR" dirty="0" smtClean="0"/>
              <a:t>In </a:t>
            </a:r>
            <a:r>
              <a:rPr lang="en-US" altLang="ko-KR" dirty="0"/>
              <a:t>5.9GHz band, the OCB traffic transmission is </a:t>
            </a:r>
            <a:r>
              <a:rPr lang="en-US" altLang="ko-KR" dirty="0" smtClean="0"/>
              <a:t>available</a:t>
            </a:r>
          </a:p>
          <a:p>
            <a:pPr marL="457200" lvl="1" indent="0">
              <a:buNone/>
            </a:pPr>
            <a:r>
              <a:rPr lang="en-US" altLang="ko-KR" dirty="0" smtClean="0">
                <a:latin typeface="Calibri" panose="020F0502020204030204" pitchFamily="34" charset="0"/>
                <a:cs typeface="Calibri" panose="020F0502020204030204" pitchFamily="34" charset="0"/>
              </a:rPr>
              <a:t>→ </a:t>
            </a:r>
            <a:r>
              <a:rPr lang="en-US" altLang="ko-KR" dirty="0" smtClean="0"/>
              <a:t>The vehicle to pedestrian message can be OCB traffic </a:t>
            </a:r>
            <a:endParaRPr lang="en-US" altLang="ko-KR" dirty="0"/>
          </a:p>
          <a:p>
            <a:pPr marL="457200" lvl="1" indent="0">
              <a:buNone/>
            </a:pPr>
            <a:endParaRPr lang="ko-KR" altLang="en-US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0674" y="4437112"/>
            <a:ext cx="5402651" cy="1912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16085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STA-STA transmission scenario with OCB traffic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According to the spec </a:t>
            </a:r>
            <a:r>
              <a:rPr lang="en-US" altLang="ko-KR" dirty="0" smtClean="0"/>
              <a:t>framework[3], </a:t>
            </a:r>
            <a:r>
              <a:rPr lang="en-US" altLang="ko-KR" dirty="0"/>
              <a:t>the identifiers in wake-up frame is not MAC address</a:t>
            </a:r>
          </a:p>
          <a:p>
            <a:pPr lvl="1"/>
            <a:r>
              <a:rPr lang="en-GB" altLang="ko-KR" dirty="0"/>
              <a:t>The identifier of transmitter and/or receiver in a wake-up frame shall not be the MAC </a:t>
            </a:r>
            <a:r>
              <a:rPr lang="en-GB" altLang="ko-KR" dirty="0" smtClean="0"/>
              <a:t>address</a:t>
            </a:r>
          </a:p>
          <a:p>
            <a:pPr lvl="1"/>
            <a:r>
              <a:rPr lang="en-GB" altLang="ko-KR" dirty="0" smtClean="0"/>
              <a:t>The identifier may not be defined unless the STA is associated</a:t>
            </a:r>
            <a:endParaRPr lang="en-US" altLang="ko-KR" dirty="0"/>
          </a:p>
          <a:p>
            <a:r>
              <a:rPr lang="en-US" altLang="ko-KR" dirty="0" smtClean="0"/>
              <a:t>The WUR operation in OCB has not been decided</a:t>
            </a:r>
          </a:p>
          <a:p>
            <a:pPr lvl="1"/>
            <a:r>
              <a:rPr lang="en-US" altLang="ko-KR" dirty="0" smtClean="0"/>
              <a:t>The wake-up radio negotiation is not available</a:t>
            </a:r>
          </a:p>
          <a:p>
            <a:pPr lvl="1"/>
            <a:r>
              <a:rPr lang="en-US" altLang="ko-KR" dirty="0" smtClean="0"/>
              <a:t>The transmitter may not know whether the STA is in WUR power save state</a:t>
            </a:r>
          </a:p>
          <a:p>
            <a:pPr lvl="1"/>
            <a:r>
              <a:rPr lang="en-US" altLang="ko-KR" dirty="0" smtClean="0"/>
              <a:t>The transmitting STA should implement the transmitter of Wake-up frame, which cause more complexity</a:t>
            </a:r>
          </a:p>
          <a:p>
            <a:pPr lvl="1"/>
            <a:endParaRPr lang="en-US" altLang="ko-KR" dirty="0" smtClean="0"/>
          </a:p>
          <a:p>
            <a:pPr marL="457200" lvl="1" indent="0">
              <a:buNone/>
            </a:pP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312034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STA-STA transmission scenario with OCB traffic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To resolve the identifier problem, the use of WUR can be limited to the broadcast traffic</a:t>
            </a:r>
          </a:p>
          <a:p>
            <a:pPr lvl="1"/>
            <a:r>
              <a:rPr lang="en-US" altLang="ko-KR" dirty="0" smtClean="0"/>
              <a:t>In this case, the wake-up ID is the broadcast address</a:t>
            </a:r>
          </a:p>
          <a:p>
            <a:r>
              <a:rPr lang="en-US" altLang="ko-KR" dirty="0" smtClean="0"/>
              <a:t>To work with OCB in wake-up radio, the additional procedure is needed</a:t>
            </a:r>
          </a:p>
          <a:p>
            <a:pPr lvl="1"/>
            <a:r>
              <a:rPr lang="en-US" altLang="ko-KR" dirty="0" smtClean="0"/>
              <a:t>The use of fixed values in WUR in 5.9GHz band</a:t>
            </a:r>
          </a:p>
          <a:p>
            <a:pPr lvl="1"/>
            <a:r>
              <a:rPr lang="en-US" altLang="ko-KR" dirty="0" smtClean="0"/>
              <a:t>The vehicles always transmits the wake-up packet before the transmission of information packet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183624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In this presentation, we discussed the issues of ITS usage model of wake-up radio, especially in 5.9GHz bands</a:t>
            </a:r>
          </a:p>
          <a:p>
            <a:r>
              <a:rPr lang="en-US" altLang="ko-KR" dirty="0" smtClean="0"/>
              <a:t>The issues of wake-up radio in V2P usage model can be:</a:t>
            </a:r>
          </a:p>
          <a:p>
            <a:pPr lvl="1"/>
            <a:r>
              <a:rPr lang="en-US" altLang="ko-KR" dirty="0"/>
              <a:t>WUR Channel </a:t>
            </a:r>
            <a:r>
              <a:rPr lang="en-US" altLang="ko-KR" dirty="0" smtClean="0"/>
              <a:t>with </a:t>
            </a:r>
            <a:r>
              <a:rPr lang="en-US" altLang="ko-KR" dirty="0"/>
              <a:t>IEEE </a:t>
            </a:r>
            <a:r>
              <a:rPr lang="en-US" altLang="ko-KR" dirty="0" smtClean="0"/>
              <a:t>802.11p PCR, especially in 5.9GHz bands</a:t>
            </a:r>
          </a:p>
          <a:p>
            <a:pPr lvl="1"/>
            <a:r>
              <a:rPr lang="en-US" altLang="ko-KR" dirty="0" smtClean="0"/>
              <a:t>OCB traffic without association in wake-up radio</a:t>
            </a:r>
          </a:p>
          <a:p>
            <a:r>
              <a:rPr lang="en-US" altLang="ko-KR" dirty="0" smtClean="0"/>
              <a:t>Further optimization can be added in order to resolve the issues</a:t>
            </a:r>
          </a:p>
          <a:p>
            <a:endParaRPr lang="en-US" altLang="ko-KR" dirty="0"/>
          </a:p>
          <a:p>
            <a:pPr lvl="1"/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134014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39875</TotalTime>
  <Words>658</Words>
  <Application>Microsoft Office PowerPoint</Application>
  <PresentationFormat>화면 슬라이드 쇼(4:3)</PresentationFormat>
  <Paragraphs>90</Paragraphs>
  <Slides>10</Slides>
  <Notes>5</Notes>
  <HiddenSlides>0</HiddenSlides>
  <MMClips>0</MMClips>
  <ScaleCrop>false</ScaleCrop>
  <HeadingPairs>
    <vt:vector size="8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10</vt:i4>
      </vt:variant>
    </vt:vector>
  </HeadingPairs>
  <TitlesOfParts>
    <vt:vector size="18" baseType="lpstr">
      <vt:lpstr>MS Gothic</vt:lpstr>
      <vt:lpstr>宋体</vt:lpstr>
      <vt:lpstr>맑은 고딕</vt:lpstr>
      <vt:lpstr>Arial</vt:lpstr>
      <vt:lpstr>Calibri</vt:lpstr>
      <vt:lpstr>Times New Roman</vt:lpstr>
      <vt:lpstr>2_Office 테마</vt:lpstr>
      <vt:lpstr>Document</vt:lpstr>
      <vt:lpstr>PowerPoint 프레젠테이션</vt:lpstr>
      <vt:lpstr>Introduction</vt:lpstr>
      <vt:lpstr>Recap: Wake Up Vehicle-to-Pedestrian (V2P) Radio</vt:lpstr>
      <vt:lpstr>Issues on ITS applications of wake-up radio: WUR channel for V2P radio in 5.9GHz PCR</vt:lpstr>
      <vt:lpstr>Wake-up frame in 5.9GHz band</vt:lpstr>
      <vt:lpstr>Issues on ITS applications of wake-up radio: 802.11-OCB traffic in ITS</vt:lpstr>
      <vt:lpstr>STA-STA transmission scenario with OCB traffic</vt:lpstr>
      <vt:lpstr>STA-STA transmission scenario with OCB traffic</vt:lpstr>
      <vt:lpstr>Conclusion</vt:lpstr>
      <vt:lpstr>Reference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5월 기고 스토리라인</dc:title>
  <dc:creator>JinsooAhn</dc:creator>
  <cp:lastModifiedBy>홍한슬</cp:lastModifiedBy>
  <cp:revision>637</cp:revision>
  <dcterms:created xsi:type="dcterms:W3CDTF">2015-04-24T00:57:35Z</dcterms:created>
  <dcterms:modified xsi:type="dcterms:W3CDTF">2017-09-10T23:42:08Z</dcterms:modified>
</cp:coreProperties>
</file>