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6">
  <p:sldMasterIdLst>
    <p:sldMasterId id="2147483648" r:id="rId1"/>
  </p:sldMasterIdLst>
  <p:notesMasterIdLst>
    <p:notesMasterId r:id="rId23"/>
  </p:notesMasterIdLst>
  <p:handoutMasterIdLst>
    <p:handoutMasterId r:id="rId24"/>
  </p:handoutMasterIdLst>
  <p:sldIdLst>
    <p:sldId id="387" r:id="rId2"/>
    <p:sldId id="388" r:id="rId3"/>
    <p:sldId id="389" r:id="rId4"/>
    <p:sldId id="390" r:id="rId5"/>
    <p:sldId id="395" r:id="rId6"/>
    <p:sldId id="399" r:id="rId7"/>
    <p:sldId id="400" r:id="rId8"/>
    <p:sldId id="393" r:id="rId9"/>
    <p:sldId id="392" r:id="rId10"/>
    <p:sldId id="394" r:id="rId11"/>
    <p:sldId id="409" r:id="rId12"/>
    <p:sldId id="406" r:id="rId13"/>
    <p:sldId id="407" r:id="rId14"/>
    <p:sldId id="408" r:id="rId15"/>
    <p:sldId id="410" r:id="rId16"/>
    <p:sldId id="413" r:id="rId17"/>
    <p:sldId id="414" r:id="rId18"/>
    <p:sldId id="402" r:id="rId19"/>
    <p:sldId id="405" r:id="rId20"/>
    <p:sldId id="404" r:id="rId21"/>
    <p:sldId id="403" r:id="rId22"/>
  </p:sldIdLst>
  <p:sldSz cx="9144000" cy="6858000" type="screen4x3"/>
  <p:notesSz cx="6797675" cy="99282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24" autoAdjust="0"/>
  </p:normalViewPr>
  <p:slideViewPr>
    <p:cSldViewPr>
      <p:cViewPr varScale="1">
        <p:scale>
          <a:sx n="96" d="100"/>
          <a:sy n="96" d="100"/>
        </p:scale>
        <p:origin x="1080" y="67"/>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759882" y="202337"/>
            <a:ext cx="23561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ltLang="en-US" smtClean="0"/>
              <a:t>doc.: IEEE 802.11-16/XXXXr0</a:t>
            </a:r>
            <a:endParaRPr lang="en-US" altLang="en-US"/>
          </a:p>
        </p:txBody>
      </p:sp>
      <p:sp>
        <p:nvSpPr>
          <p:cNvPr id="3075" name="Rectangle 3"/>
          <p:cNvSpPr>
            <a:spLocks noGrp="1" noChangeArrowheads="1"/>
          </p:cNvSpPr>
          <p:nvPr>
            <p:ph type="dt" sz="quarter" idx="1"/>
          </p:nvPr>
        </p:nvSpPr>
        <p:spPr bwMode="auto">
          <a:xfrm>
            <a:off x="681636" y="202336"/>
            <a:ext cx="9200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altLang="en-US" dirty="0" smtClean="0"/>
              <a:t>March 2017</a:t>
            </a:r>
            <a:endParaRPr lang="en-US" altLang="en-US" dirty="0"/>
          </a:p>
        </p:txBody>
      </p:sp>
      <p:sp>
        <p:nvSpPr>
          <p:cNvPr id="3076" name="Rectangle 4"/>
          <p:cNvSpPr>
            <a:spLocks noGrp="1" noChangeArrowheads="1"/>
          </p:cNvSpPr>
          <p:nvPr>
            <p:ph type="ftr" sz="quarter" idx="2"/>
          </p:nvPr>
        </p:nvSpPr>
        <p:spPr bwMode="auto">
          <a:xfrm>
            <a:off x="5126253" y="9608946"/>
            <a:ext cx="1067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ltLang="en-US" smtClean="0"/>
              <a:t>Intel Corporation</a:t>
            </a:r>
            <a:endParaRPr lang="en-US" altLang="en-US"/>
          </a:p>
        </p:txBody>
      </p:sp>
      <p:sp>
        <p:nvSpPr>
          <p:cNvPr id="3077" name="Rectangle 5"/>
          <p:cNvSpPr>
            <a:spLocks noGrp="1" noChangeArrowheads="1"/>
          </p:cNvSpPr>
          <p:nvPr>
            <p:ph type="sldNum" sz="quarter" idx="3"/>
          </p:nvPr>
        </p:nvSpPr>
        <p:spPr bwMode="auto">
          <a:xfrm>
            <a:off x="3064476" y="9608946"/>
            <a:ext cx="5177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altLang="en-US"/>
              <a:t>Page </a:t>
            </a:r>
            <a:fld id="{308D0DB5-E65D-4027-A3D6-A770114E773D}" type="slidenum">
              <a:rPr lang="en-US" altLang="en-US"/>
              <a:pPr>
                <a:defRPr/>
              </a:pPr>
              <a:t>‹#›</a:t>
            </a:fld>
            <a:endParaRPr lang="en-US" altLang="en-US"/>
          </a:p>
        </p:txBody>
      </p:sp>
      <p:sp>
        <p:nvSpPr>
          <p:cNvPr id="16390" name="Line 6"/>
          <p:cNvSpPr>
            <a:spLocks noChangeShapeType="1"/>
          </p:cNvSpPr>
          <p:nvPr/>
        </p:nvSpPr>
        <p:spPr bwMode="auto">
          <a:xfrm>
            <a:off x="680079" y="414384"/>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80079" y="9608946"/>
            <a:ext cx="7181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16392" name="Line 8"/>
          <p:cNvSpPr>
            <a:spLocks noChangeShapeType="1"/>
          </p:cNvSpPr>
          <p:nvPr/>
        </p:nvSpPr>
        <p:spPr bwMode="auto">
          <a:xfrm>
            <a:off x="680079" y="9597058"/>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540043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01901" y="117422"/>
            <a:ext cx="23561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ltLang="en-US" smtClean="0"/>
              <a:t>doc.: IEEE 802.11-16/XXXXr0</a:t>
            </a:r>
            <a:endParaRPr lang="en-US" altLang="en-US"/>
          </a:p>
        </p:txBody>
      </p:sp>
      <p:sp>
        <p:nvSpPr>
          <p:cNvPr id="2051" name="Rectangle 3"/>
          <p:cNvSpPr>
            <a:spLocks noGrp="1" noChangeArrowheads="1"/>
          </p:cNvSpPr>
          <p:nvPr>
            <p:ph type="dt" idx="1"/>
          </p:nvPr>
        </p:nvSpPr>
        <p:spPr bwMode="auto">
          <a:xfrm>
            <a:off x="641173" y="117422"/>
            <a:ext cx="9200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altLang="en-US" dirty="0" smtClean="0"/>
              <a:t>March 2017</a:t>
            </a:r>
            <a:endParaRPr lang="en-US" altLang="en-US" dirty="0"/>
          </a:p>
        </p:txBody>
      </p:sp>
      <p:sp>
        <p:nvSpPr>
          <p:cNvPr id="11268"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6162"/>
            <a:ext cx="4986207" cy="446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4628794" y="9612343"/>
            <a:ext cx="15292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smtClean="0"/>
              <a:t>Intel Corporation</a:t>
            </a:r>
            <a:endParaRPr lang="en-US" altLang="en-US"/>
          </a:p>
        </p:txBody>
      </p:sp>
      <p:sp>
        <p:nvSpPr>
          <p:cNvPr id="2055" name="Rectangle 7"/>
          <p:cNvSpPr>
            <a:spLocks noGrp="1" noChangeArrowheads="1"/>
          </p:cNvSpPr>
          <p:nvPr>
            <p:ph type="sldNum" sz="quarter" idx="5"/>
          </p:nvPr>
        </p:nvSpPr>
        <p:spPr bwMode="auto">
          <a:xfrm>
            <a:off x="3144074" y="9612343"/>
            <a:ext cx="5177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141B13C-4ED3-422C-AA6B-C10F79265DEC}" type="slidenum">
              <a:rPr lang="en-US" altLang="en-US"/>
              <a:pPr>
                <a:defRPr/>
              </a:pPr>
              <a:t>‹#›</a:t>
            </a:fld>
            <a:endParaRPr lang="en-US" altLang="en-US"/>
          </a:p>
        </p:txBody>
      </p:sp>
      <p:sp>
        <p:nvSpPr>
          <p:cNvPr id="11272" name="Rectangle 8"/>
          <p:cNvSpPr>
            <a:spLocks noChangeArrowheads="1"/>
          </p:cNvSpPr>
          <p:nvPr/>
        </p:nvSpPr>
        <p:spPr bwMode="auto">
          <a:xfrm>
            <a:off x="709648" y="9612343"/>
            <a:ext cx="7181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1273" name="Line 9"/>
          <p:cNvSpPr>
            <a:spLocks noChangeShapeType="1"/>
          </p:cNvSpPr>
          <p:nvPr/>
        </p:nvSpPr>
        <p:spPr bwMode="auto">
          <a:xfrm>
            <a:off x="709648" y="9610645"/>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Line 10"/>
          <p:cNvSpPr>
            <a:spLocks noChangeShapeType="1"/>
          </p:cNvSpPr>
          <p:nvPr/>
        </p:nvSpPr>
        <p:spPr bwMode="auto">
          <a:xfrm>
            <a:off x="634948" y="31758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17645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smtClean="0"/>
              <a:t>doc.: IEEE 802.11-16/XXXXr0</a:t>
            </a:r>
            <a:endParaRPr lang="en-US" altLang="en-US"/>
          </a:p>
        </p:txBody>
      </p:sp>
      <p:sp>
        <p:nvSpPr>
          <p:cNvPr id="5" name="Date Placeholder 4"/>
          <p:cNvSpPr>
            <a:spLocks noGrp="1"/>
          </p:cNvSpPr>
          <p:nvPr>
            <p:ph type="dt" idx="11"/>
          </p:nvPr>
        </p:nvSpPr>
        <p:spPr/>
        <p:txBody>
          <a:bodyPr/>
          <a:lstStyle/>
          <a:p>
            <a:pPr>
              <a:defRPr/>
            </a:pPr>
            <a:r>
              <a:rPr lang="en-US" altLang="en-US" smtClean="0"/>
              <a:t>March 2017</a:t>
            </a:r>
            <a:endParaRPr lang="en-US" altLang="en-US" dirty="0"/>
          </a:p>
        </p:txBody>
      </p:sp>
      <p:sp>
        <p:nvSpPr>
          <p:cNvPr id="6" name="Footer Placeholder 5"/>
          <p:cNvSpPr>
            <a:spLocks noGrp="1"/>
          </p:cNvSpPr>
          <p:nvPr>
            <p:ph type="ftr" sz="quarter" idx="12"/>
          </p:nvPr>
        </p:nvSpPr>
        <p:spPr/>
        <p:txBody>
          <a:bodyPr/>
          <a:lstStyle/>
          <a:p>
            <a:pPr lvl="4">
              <a:defRPr/>
            </a:pPr>
            <a:r>
              <a:rPr lang="en-US" altLang="en-US" smtClean="0"/>
              <a:t>Intel Corporation</a:t>
            </a:r>
            <a:endParaRPr lang="en-US" altLang="en-US"/>
          </a:p>
        </p:txBody>
      </p:sp>
      <p:sp>
        <p:nvSpPr>
          <p:cNvPr id="7" name="Slide Number Placeholder 6"/>
          <p:cNvSpPr>
            <a:spLocks noGrp="1"/>
          </p:cNvSpPr>
          <p:nvPr>
            <p:ph type="sldNum" sz="quarter" idx="13"/>
          </p:nvPr>
        </p:nvSpPr>
        <p:spPr/>
        <p:txBody>
          <a:bodyPr/>
          <a:lstStyle/>
          <a:p>
            <a:pPr>
              <a:defRPr/>
            </a:pPr>
            <a:r>
              <a:rPr lang="en-US" altLang="en-US" smtClean="0"/>
              <a:t>Page </a:t>
            </a:r>
            <a:fld id="{5141B13C-4ED3-422C-AA6B-C10F79265DEC}" type="slidenum">
              <a:rPr lang="en-US" altLang="en-US" smtClean="0"/>
              <a:pPr>
                <a:defRPr/>
              </a:pPr>
              <a:t>3</a:t>
            </a:fld>
            <a:endParaRPr lang="en-US" altLang="en-US"/>
          </a:p>
        </p:txBody>
      </p:sp>
    </p:spTree>
    <p:extLst>
      <p:ext uri="{BB962C8B-B14F-4D97-AF65-F5344CB8AC3E}">
        <p14:creationId xmlns:p14="http://schemas.microsoft.com/office/powerpoint/2010/main" val="84188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en-US" smtClean="0"/>
              <a:t>doc.: IEEE 802.11-16/XXXXr0</a:t>
            </a:r>
            <a:endParaRPr lang="en-US" altLang="en-US"/>
          </a:p>
        </p:txBody>
      </p:sp>
      <p:sp>
        <p:nvSpPr>
          <p:cNvPr id="5" name="Date Placeholder 4"/>
          <p:cNvSpPr>
            <a:spLocks noGrp="1"/>
          </p:cNvSpPr>
          <p:nvPr>
            <p:ph type="dt" idx="11"/>
          </p:nvPr>
        </p:nvSpPr>
        <p:spPr/>
        <p:txBody>
          <a:bodyPr/>
          <a:lstStyle/>
          <a:p>
            <a:pPr>
              <a:defRPr/>
            </a:pPr>
            <a:r>
              <a:rPr lang="en-US" altLang="en-US" smtClean="0"/>
              <a:t>March 2017</a:t>
            </a:r>
            <a:endParaRPr lang="en-US" altLang="en-US" dirty="0"/>
          </a:p>
        </p:txBody>
      </p:sp>
      <p:sp>
        <p:nvSpPr>
          <p:cNvPr id="6" name="Footer Placeholder 5"/>
          <p:cNvSpPr>
            <a:spLocks noGrp="1"/>
          </p:cNvSpPr>
          <p:nvPr>
            <p:ph type="ftr" sz="quarter" idx="12"/>
          </p:nvPr>
        </p:nvSpPr>
        <p:spPr/>
        <p:txBody>
          <a:bodyPr/>
          <a:lstStyle/>
          <a:p>
            <a:pPr lvl="4">
              <a:defRPr/>
            </a:pPr>
            <a:r>
              <a:rPr lang="en-US" altLang="en-US" smtClean="0"/>
              <a:t>Intel Corporation</a:t>
            </a:r>
            <a:endParaRPr lang="en-US" altLang="en-US"/>
          </a:p>
        </p:txBody>
      </p:sp>
      <p:sp>
        <p:nvSpPr>
          <p:cNvPr id="7" name="Slide Number Placeholder 6"/>
          <p:cNvSpPr>
            <a:spLocks noGrp="1"/>
          </p:cNvSpPr>
          <p:nvPr>
            <p:ph type="sldNum" sz="quarter" idx="13"/>
          </p:nvPr>
        </p:nvSpPr>
        <p:spPr/>
        <p:txBody>
          <a:bodyPr/>
          <a:lstStyle/>
          <a:p>
            <a:pPr>
              <a:defRPr/>
            </a:pPr>
            <a:r>
              <a:rPr lang="en-US" altLang="en-US" smtClean="0"/>
              <a:t>Page </a:t>
            </a:r>
            <a:fld id="{5141B13C-4ED3-422C-AA6B-C10F79265DEC}" type="slidenum">
              <a:rPr lang="en-US" altLang="en-US" smtClean="0"/>
              <a:pPr>
                <a:defRPr/>
              </a:pPr>
              <a:t>10</a:t>
            </a:fld>
            <a:endParaRPr lang="en-US" altLang="en-US"/>
          </a:p>
        </p:txBody>
      </p:sp>
    </p:spTree>
    <p:extLst>
      <p:ext uri="{BB962C8B-B14F-4D97-AF65-F5344CB8AC3E}">
        <p14:creationId xmlns:p14="http://schemas.microsoft.com/office/powerpoint/2010/main" val="400465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96913" y="332601"/>
            <a:ext cx="993862" cy="276999"/>
          </a:xfrm>
          <a:ln/>
        </p:spPr>
        <p:txBody>
          <a:bodyPr/>
          <a:lstStyle>
            <a:lvl1pPr>
              <a:defRPr/>
            </a:lvl1pPr>
          </a:lstStyle>
          <a:p>
            <a:pPr>
              <a:defRPr/>
            </a:pPr>
            <a:r>
              <a:rPr lang="en-US" altLang="en-US" dirty="0" smtClean="0"/>
              <a:t>June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5D672648-7DCA-4661-B892-3BDB8380A188}" type="slidenum">
              <a:rPr lang="en-US" altLang="en-US"/>
              <a:pPr>
                <a:defRPr/>
              </a:pPr>
              <a:t>‹#›</a:t>
            </a:fld>
            <a:endParaRPr lang="en-US" altLang="en-US"/>
          </a:p>
        </p:txBody>
      </p:sp>
    </p:spTree>
    <p:extLst>
      <p:ext uri="{BB962C8B-B14F-4D97-AF65-F5344CB8AC3E}">
        <p14:creationId xmlns:p14="http://schemas.microsoft.com/office/powerpoint/2010/main" val="1901033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pPr>
              <a:defRPr/>
            </a:pPr>
            <a:r>
              <a:rPr lang="en-US" altLang="en-US" dirty="0" smtClean="0"/>
              <a:t>September 2017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0391809B-2015-42AC-9A4A-427CE29EAC4D}" type="slidenum">
              <a:rPr lang="en-US" altLang="en-US"/>
              <a:pPr>
                <a:defRPr/>
              </a:pPr>
              <a:t>‹#›</a:t>
            </a:fld>
            <a:endParaRPr lang="en-US" altLang="en-US"/>
          </a:p>
        </p:txBody>
      </p:sp>
    </p:spTree>
    <p:extLst>
      <p:ext uri="{BB962C8B-B14F-4D97-AF65-F5344CB8AC3E}">
        <p14:creationId xmlns:p14="http://schemas.microsoft.com/office/powerpoint/2010/main" val="2925710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96913"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defRPr sz="1800" b="1" smtClean="0"/>
            </a:lvl1pPr>
          </a:lstStyle>
          <a:p>
            <a:pPr>
              <a:defRPr/>
            </a:pPr>
            <a:r>
              <a:rPr lang="en-US" altLang="en-US" dirty="0" smtClean="0"/>
              <a:t>September 2017</a:t>
            </a:r>
            <a:endParaRPr lang="en-US" altLang="en-US" dirty="0"/>
          </a:p>
        </p:txBody>
      </p:sp>
      <p:sp>
        <p:nvSpPr>
          <p:cNvPr id="1029" name="Rectangle 5"/>
          <p:cNvSpPr>
            <a:spLocks noGrp="1" noChangeArrowheads="1"/>
          </p:cNvSpPr>
          <p:nvPr>
            <p:ph type="ftr" sz="quarter" idx="3"/>
          </p:nvPr>
        </p:nvSpPr>
        <p:spPr bwMode="auto">
          <a:xfrm>
            <a:off x="7162521" y="6475413"/>
            <a:ext cx="1381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mtClean="0"/>
            </a:lvl1pPr>
          </a:lstStyle>
          <a:p>
            <a:pPr>
              <a:defRPr/>
            </a:pPr>
            <a:r>
              <a:rPr lang="en-US" altLang="en-US" dirty="0" smtClean="0"/>
              <a:t>Andrey Pudeyev, Intel</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16CD3B3E-E816-4245-A507-039527FD6128}" type="slidenum">
              <a:rPr lang="en-US" altLang="en-US"/>
              <a:pPr>
                <a:defRPr/>
              </a:pPr>
              <a:t>‹#›</a:t>
            </a:fld>
            <a:endParaRPr lang="en-US" altLang="en-US"/>
          </a:p>
        </p:txBody>
      </p:sp>
      <p:sp>
        <p:nvSpPr>
          <p:cNvPr id="1031" name="Rectangle 7"/>
          <p:cNvSpPr>
            <a:spLocks noChangeArrowheads="1"/>
          </p:cNvSpPr>
          <p:nvPr/>
        </p:nvSpPr>
        <p:spPr bwMode="auto">
          <a:xfrm>
            <a:off x="5162485" y="332601"/>
            <a:ext cx="3283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marL="457200">
              <a:defRPr sz="2400">
                <a:solidFill>
                  <a:schemeClr val="tx1"/>
                </a:solidFill>
                <a:latin typeface="Times New Roman" pitchFamily="18" charset="0"/>
              </a:defRPr>
            </a:lvl5pPr>
            <a:lvl6pPr marL="914400" eaLnBrk="0" fontAlgn="base" hangingPunct="0">
              <a:spcBef>
                <a:spcPct val="0"/>
              </a:spcBef>
              <a:spcAft>
                <a:spcPct val="0"/>
              </a:spcAft>
              <a:defRPr sz="2400">
                <a:solidFill>
                  <a:schemeClr val="tx1"/>
                </a:solidFill>
                <a:latin typeface="Times New Roman" pitchFamily="18" charset="0"/>
              </a:defRPr>
            </a:lvl6pPr>
            <a:lvl7pPr marL="1371600" eaLnBrk="0" fontAlgn="base" hangingPunct="0">
              <a:spcBef>
                <a:spcPct val="0"/>
              </a:spcBef>
              <a:spcAft>
                <a:spcPct val="0"/>
              </a:spcAft>
              <a:defRPr sz="2400">
                <a:solidFill>
                  <a:schemeClr val="tx1"/>
                </a:solidFill>
                <a:latin typeface="Times New Roman" pitchFamily="18" charset="0"/>
              </a:defRPr>
            </a:lvl7pPr>
            <a:lvl8pPr marL="1828800" eaLnBrk="0" fontAlgn="base" hangingPunct="0">
              <a:spcBef>
                <a:spcPct val="0"/>
              </a:spcBef>
              <a:spcAft>
                <a:spcPct val="0"/>
              </a:spcAft>
              <a:defRPr sz="2400">
                <a:solidFill>
                  <a:schemeClr val="tx1"/>
                </a:solidFill>
                <a:latin typeface="Times New Roman" pitchFamily="18" charset="0"/>
              </a:defRPr>
            </a:lvl8pPr>
            <a:lvl9pPr marL="2286000" eaLnBrk="0" fontAlgn="base" hangingPunct="0">
              <a:spcBef>
                <a:spcPct val="0"/>
              </a:spcBef>
              <a:spcAft>
                <a:spcPct val="0"/>
              </a:spcAft>
              <a:defRPr sz="2400">
                <a:solidFill>
                  <a:schemeClr val="tx1"/>
                </a:solidFill>
                <a:latin typeface="Times New Roman" pitchFamily="18" charset="0"/>
              </a:defRPr>
            </a:lvl9pPr>
          </a:lstStyle>
          <a:p>
            <a:pPr lvl="4" algn="r">
              <a:defRPr/>
            </a:pPr>
            <a:r>
              <a:rPr lang="en-US" altLang="en-US" sz="1800" b="1" dirty="0" smtClean="0"/>
              <a:t>doc.: IEEE 802.11-17/1423r1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Polarization in IEEE 802.11ay</a:t>
            </a:r>
            <a:endParaRPr lang="en-US" dirty="0"/>
          </a:p>
        </p:txBody>
      </p:sp>
      <p:sp>
        <p:nvSpPr>
          <p:cNvPr id="3" name="Subtitle 2"/>
          <p:cNvSpPr>
            <a:spLocks noGrp="1"/>
          </p:cNvSpPr>
          <p:nvPr>
            <p:ph type="subTitle" idx="1"/>
          </p:nvPr>
        </p:nvSpPr>
        <p:spPr>
          <a:xfrm>
            <a:off x="1371600" y="3409578"/>
            <a:ext cx="6400800" cy="595486"/>
          </a:xfrm>
        </p:spPr>
        <p:txBody>
          <a:bodyPr/>
          <a:lstStyle/>
          <a:p>
            <a:r>
              <a:rPr lang="en-GB" dirty="0"/>
              <a:t>Date:</a:t>
            </a:r>
            <a:r>
              <a:rPr lang="en-GB" b="0" dirty="0"/>
              <a:t> </a:t>
            </a:r>
            <a:r>
              <a:rPr lang="en-GB" b="0" dirty="0" smtClean="0"/>
              <a:t>2017-09-08 </a:t>
            </a:r>
            <a:endParaRPr lang="en-GB" b="0" dirty="0"/>
          </a:p>
          <a:p>
            <a:endParaRPr lang="en-US" dirty="0"/>
          </a:p>
        </p:txBody>
      </p:sp>
      <p:sp>
        <p:nvSpPr>
          <p:cNvPr id="4"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5D672648-7DCA-4661-B892-3BDB8380A188}" type="slidenum">
              <a:rPr lang="en-US" altLang="en-US" smtClean="0"/>
              <a:pPr>
                <a:defRPr/>
              </a:pPr>
              <a:t>1</a:t>
            </a:fld>
            <a:endParaRPr lang="en-US"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1377497362"/>
              </p:ext>
            </p:extLst>
          </p:nvPr>
        </p:nvGraphicFramePr>
        <p:xfrm>
          <a:off x="923925" y="4503738"/>
          <a:ext cx="7489825" cy="2413000"/>
        </p:xfrm>
        <a:graphic>
          <a:graphicData uri="http://schemas.openxmlformats.org/presentationml/2006/ole">
            <mc:AlternateContent xmlns:mc="http://schemas.openxmlformats.org/markup-compatibility/2006">
              <mc:Choice xmlns:v="urn:schemas-microsoft-com:vml" Requires="v">
                <p:oleObj spid="_x0000_s1030" name="Document" r:id="rId3" imgW="8493210" imgH="2741458" progId="Word.Document.8">
                  <p:embed/>
                </p:oleObj>
              </mc:Choice>
              <mc:Fallback>
                <p:oleObj name="Document" r:id="rId3" imgW="8493210" imgH="2741458" progId="Word.Document.8">
                  <p:embed/>
                  <p:pic>
                    <p:nvPicPr>
                      <p:cNvPr id="0" name=""/>
                      <p:cNvPicPr>
                        <a:picLocks noChangeAspect="1" noChangeArrowheads="1"/>
                      </p:cNvPicPr>
                      <p:nvPr/>
                    </p:nvPicPr>
                    <p:blipFill>
                      <a:blip r:embed="rId4"/>
                      <a:srcRect/>
                      <a:stretch>
                        <a:fillRect/>
                      </a:stretch>
                    </p:blipFill>
                    <p:spPr bwMode="auto">
                      <a:xfrm>
                        <a:off x="923925" y="4503738"/>
                        <a:ext cx="7489825" cy="2413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6820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a:t>
            </a:r>
            <a:r>
              <a:rPr lang="en-US" dirty="0" smtClean="0"/>
              <a:t>of different polarization schemes</a:t>
            </a:r>
            <a:endParaRPr 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10</a:t>
            </a:fld>
            <a:endParaRPr lang="en-US" altLang="en-US"/>
          </a:p>
        </p:txBody>
      </p:sp>
      <p:sp>
        <p:nvSpPr>
          <p:cNvPr id="8" name="Content Placeholder 2"/>
          <p:cNvSpPr txBox="1">
            <a:spLocks/>
          </p:cNvSpPr>
          <p:nvPr/>
        </p:nvSpPr>
        <p:spPr bwMode="auto">
          <a:xfrm>
            <a:off x="261355" y="1645754"/>
            <a:ext cx="422476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2000" b="0" kern="0" dirty="0" smtClean="0"/>
              <a:t>Polarization alignment </a:t>
            </a:r>
            <a:r>
              <a:rPr lang="en-US" sz="2000" b="0" kern="0" dirty="0"/>
              <a:t>and STBC has the same </a:t>
            </a:r>
            <a:r>
              <a:rPr lang="en-US" sz="2000" b="0" kern="0" dirty="0" smtClean="0"/>
              <a:t>performance, due to our assumptions of equal TX power</a:t>
            </a:r>
            <a:endParaRPr lang="en-US" sz="2000" b="0" dirty="0" smtClean="0"/>
          </a:p>
          <a:p>
            <a:r>
              <a:rPr lang="en-US" sz="2000" b="0" dirty="0" smtClean="0"/>
              <a:t>Robust circular polarization has 3 dB degradation</a:t>
            </a:r>
          </a:p>
        </p:txBody>
      </p:sp>
      <p:sp>
        <p:nvSpPr>
          <p:cNvPr id="9" name="Content Placeholder 2"/>
          <p:cNvSpPr txBox="1">
            <a:spLocks/>
          </p:cNvSpPr>
          <p:nvPr/>
        </p:nvSpPr>
        <p:spPr bwMode="auto">
          <a:xfrm>
            <a:off x="251630" y="3289784"/>
            <a:ext cx="429676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2000" b="0" dirty="0" smtClean="0"/>
              <a:t>Antenna selection between H and V (implementable with type III without spec impact) has only ~1 dB degradation in comparison with optimal solutions. </a:t>
            </a:r>
          </a:p>
          <a:p>
            <a:r>
              <a:rPr lang="en-US" sz="2000" b="0" dirty="0" smtClean="0"/>
              <a:t>The selection between H, V and two 45</a:t>
            </a:r>
            <a:r>
              <a:rPr lang="en-GB" sz="2000" b="0" dirty="0" smtClean="0"/>
              <a:t>° polarizations  provide less than 0.5 dB loss.</a:t>
            </a:r>
            <a:endParaRPr lang="en-US" sz="2000" b="0" dirty="0"/>
          </a:p>
          <a:p>
            <a:endParaRPr lang="en-US" sz="2000" b="0" dirty="0"/>
          </a:p>
        </p:txBody>
      </p:sp>
      <p:pic>
        <p:nvPicPr>
          <p:cNvPr id="13" name="Picture 12"/>
          <p:cNvPicPr>
            <a:picLocks noChangeAspect="1"/>
          </p:cNvPicPr>
          <p:nvPr/>
        </p:nvPicPr>
        <p:blipFill>
          <a:blip r:embed="rId3"/>
          <a:stretch>
            <a:fillRect/>
          </a:stretch>
        </p:blipFill>
        <p:spPr>
          <a:xfrm>
            <a:off x="4283968" y="1756792"/>
            <a:ext cx="5184577" cy="3888432"/>
          </a:xfrm>
          <a:prstGeom prst="rect">
            <a:avLst/>
          </a:prstGeom>
        </p:spPr>
      </p:pic>
      <p:sp>
        <p:nvSpPr>
          <p:cNvPr id="10"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31281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modes: summary</a:t>
            </a:r>
            <a:endParaRPr lang="en-US" dirty="0"/>
          </a:p>
        </p:txBody>
      </p:sp>
      <p:sp>
        <p:nvSpPr>
          <p:cNvPr id="3" name="Content Placeholder 2"/>
          <p:cNvSpPr>
            <a:spLocks noGrp="1"/>
          </p:cNvSpPr>
          <p:nvPr>
            <p:ph idx="1"/>
          </p:nvPr>
        </p:nvSpPr>
        <p:spPr>
          <a:xfrm>
            <a:off x="506760" y="1556792"/>
            <a:ext cx="8206680" cy="4114800"/>
          </a:xfrm>
        </p:spPr>
        <p:txBody>
          <a:bodyPr/>
          <a:lstStyle/>
          <a:p>
            <a:r>
              <a:rPr lang="en-US" sz="2000" b="0" dirty="0" smtClean="0"/>
              <a:t>Basic antenna array solution with single fixed polarization per RF chain </a:t>
            </a:r>
            <a:r>
              <a:rPr lang="en-US" sz="2000" b="0" u="sng" dirty="0" smtClean="0"/>
              <a:t>does not require</a:t>
            </a:r>
            <a:r>
              <a:rPr lang="en-US" sz="2000" b="0" dirty="0" smtClean="0"/>
              <a:t> spec changes. </a:t>
            </a:r>
            <a:endParaRPr lang="ru-RU" sz="2000" b="0" dirty="0" smtClean="0"/>
          </a:p>
          <a:p>
            <a:r>
              <a:rPr lang="en-US" sz="2000" b="0" dirty="0" smtClean="0"/>
              <a:t>Phased antenna array with adjustable polarization and single RF chain </a:t>
            </a:r>
            <a:r>
              <a:rPr lang="en-US" sz="2000" b="0" u="sng" dirty="0" smtClean="0"/>
              <a:t>does require </a:t>
            </a:r>
            <a:r>
              <a:rPr lang="en-US" sz="2000" b="0" dirty="0" smtClean="0"/>
              <a:t>spec changes for implementation of the optimal polarization alignment scheme: polarization capabilities fields, feedback, etc.</a:t>
            </a:r>
          </a:p>
          <a:p>
            <a:r>
              <a:rPr lang="en-US" sz="2000" b="0" dirty="0" smtClean="0"/>
              <a:t>But this configuration in Antenna </a:t>
            </a:r>
            <a:r>
              <a:rPr lang="en-US" sz="2000" b="0" dirty="0"/>
              <a:t>S</a:t>
            </a:r>
            <a:r>
              <a:rPr lang="en-US" sz="2000" b="0" dirty="0" smtClean="0"/>
              <a:t>election mode (selection between pre-defined polarizations) with less than 0.5-1dB degradation in comparison with optimal alignment without changes to the spec.</a:t>
            </a:r>
          </a:p>
          <a:p>
            <a:r>
              <a:rPr lang="en-US" sz="2000" b="0" dirty="0" smtClean="0"/>
              <a:t>Dual-polarized antenna array with two RF chains may be used for </a:t>
            </a:r>
            <a:r>
              <a:rPr lang="en-US" sz="2000" b="0" dirty="0" err="1" smtClean="0"/>
              <a:t>Alamouti</a:t>
            </a:r>
            <a:r>
              <a:rPr lang="en-US" sz="2000" b="0" dirty="0" smtClean="0"/>
              <a:t>-STBC mode transmission, which have same performance as optimal polarization alignment, and also does not require additional polarization description in the Spec.</a:t>
            </a:r>
          </a:p>
          <a:p>
            <a:r>
              <a:rPr lang="en-US" sz="2000" b="0" dirty="0" smtClean="0"/>
              <a:t>Two arrays with orthogonal polarizations should be used for STBC rather than polarization alignment, due to more efficient total TX power usage.</a:t>
            </a:r>
            <a:endParaRPr lang="en-US" sz="20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11</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40248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and Beamforming</a:t>
            </a:r>
            <a:endParaRPr lang="en-US" dirty="0"/>
          </a:p>
        </p:txBody>
      </p:sp>
      <p:sp>
        <p:nvSpPr>
          <p:cNvPr id="3" name="Content Placeholder 2"/>
          <p:cNvSpPr>
            <a:spLocks noGrp="1"/>
          </p:cNvSpPr>
          <p:nvPr>
            <p:ph idx="1"/>
          </p:nvPr>
        </p:nvSpPr>
        <p:spPr>
          <a:xfrm>
            <a:off x="232147" y="1412775"/>
            <a:ext cx="8679706" cy="5062637"/>
          </a:xfrm>
        </p:spPr>
        <p:txBody>
          <a:bodyPr/>
          <a:lstStyle/>
          <a:p>
            <a:r>
              <a:rPr lang="en-US" sz="2000" b="0" dirty="0" smtClean="0"/>
              <a:t>In the simulations full TX sector sweep were performed for each antenna polarization and the best TX/RX sector selected.</a:t>
            </a:r>
          </a:p>
          <a:p>
            <a:pPr marL="457200" lvl="1" indent="0">
              <a:buNone/>
            </a:pPr>
            <a:r>
              <a:rPr lang="en-US" sz="1800" dirty="0" smtClean="0"/>
              <a:t>For considered case of several (</a:t>
            </a:r>
            <a:r>
              <a:rPr lang="en-US" sz="1800" dirty="0" err="1" smtClean="0"/>
              <a:t>N</a:t>
            </a:r>
            <a:r>
              <a:rPr lang="en-US" sz="1800" baseline="-25000" dirty="0" err="1" smtClean="0"/>
              <a:t>tx</a:t>
            </a:r>
            <a:r>
              <a:rPr lang="en-US" sz="1800" dirty="0" smtClean="0"/>
              <a:t>) polarization at the TX and single (vertical) polarization at the RX that means that SLS is repeated for each polarization/antenna: </a:t>
            </a:r>
            <a:r>
              <a:rPr lang="en-US" sz="1800" dirty="0" err="1"/>
              <a:t>N</a:t>
            </a:r>
            <a:r>
              <a:rPr lang="en-US" sz="1800" baseline="-25000" dirty="0" err="1"/>
              <a:t>tx</a:t>
            </a:r>
            <a:r>
              <a:rPr lang="en-US" sz="1800" dirty="0" smtClean="0"/>
              <a:t> times</a:t>
            </a:r>
          </a:p>
          <a:p>
            <a:pPr marL="457200" lvl="1" indent="0">
              <a:buNone/>
            </a:pPr>
            <a:r>
              <a:rPr lang="en-US" sz="1800" dirty="0" smtClean="0"/>
              <a:t>In case of several polarizations at the TX and RX, theoretically the number of sweeps should be </a:t>
            </a:r>
            <a:r>
              <a:rPr lang="en-US" sz="1800" dirty="0" err="1"/>
              <a:t>N</a:t>
            </a:r>
            <a:r>
              <a:rPr lang="en-US" sz="1800" baseline="-25000" dirty="0" err="1"/>
              <a:t>tx</a:t>
            </a:r>
            <a:r>
              <a:rPr lang="en-US" sz="1800" baseline="-25000" dirty="0"/>
              <a:t> </a:t>
            </a:r>
            <a:r>
              <a:rPr lang="en-US" sz="1800" dirty="0" smtClean="0"/>
              <a:t>*</a:t>
            </a:r>
            <a:r>
              <a:rPr lang="en-US" sz="1800" dirty="0"/>
              <a:t> </a:t>
            </a:r>
            <a:r>
              <a:rPr lang="en-US" sz="1800" dirty="0" err="1" smtClean="0"/>
              <a:t>N</a:t>
            </a:r>
            <a:r>
              <a:rPr lang="en-US" sz="1800" baseline="-25000" dirty="0" err="1" smtClean="0"/>
              <a:t>rx</a:t>
            </a:r>
            <a:r>
              <a:rPr lang="en-US" sz="1800" baseline="-25000" dirty="0" smtClean="0"/>
              <a:t> </a:t>
            </a:r>
            <a:endParaRPr lang="en-US" sz="1800" dirty="0" smtClean="0"/>
          </a:p>
          <a:p>
            <a:r>
              <a:rPr lang="en-US" sz="2000" b="0" dirty="0" smtClean="0"/>
              <a:t>In  practice, however, the squared overhead increase can be avoided:</a:t>
            </a:r>
          </a:p>
          <a:p>
            <a:pPr lvl="1"/>
            <a:r>
              <a:rPr lang="en-US" sz="1800" dirty="0" smtClean="0"/>
              <a:t>For Type I and II array at the RX, with number RF chains equal to the number of antenna polarizations, the receive polarization training can be performed simultaneously at the RX</a:t>
            </a:r>
          </a:p>
          <a:p>
            <a:pPr lvl="1"/>
            <a:r>
              <a:rPr lang="en-US" sz="1800" b="0" dirty="0" smtClean="0"/>
              <a:t>For Type III array at the RX in the polarization selection mode (slide 5), training of different </a:t>
            </a:r>
            <a:r>
              <a:rPr lang="en-US" sz="1800" dirty="0"/>
              <a:t>antenna polarizations</a:t>
            </a:r>
            <a:r>
              <a:rPr lang="en-US" sz="1800" b="0" dirty="0" smtClean="0"/>
              <a:t> can be done in consecutive BTIs, if there is not enough TRN-R units in current BTI</a:t>
            </a:r>
          </a:p>
          <a:p>
            <a:pPr lvl="1"/>
            <a:r>
              <a:rPr lang="en-US" sz="1800" dirty="0" smtClean="0"/>
              <a:t>In addition, implementation-specific procedures may be used to reduce overhead on the base of polarization-beamforming relations.</a:t>
            </a:r>
            <a:endParaRPr lang="en-US" sz="18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12</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21426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471100"/>
            <a:ext cx="8928213" cy="1066800"/>
          </a:xfrm>
        </p:spPr>
        <p:txBody>
          <a:bodyPr/>
          <a:lstStyle/>
          <a:p>
            <a:r>
              <a:rPr lang="en-US" dirty="0" smtClean="0"/>
              <a:t>Impact of polarization on beamforming study</a:t>
            </a:r>
            <a:endParaRPr lang="en-US" dirty="0"/>
          </a:p>
        </p:txBody>
      </p:sp>
      <p:sp>
        <p:nvSpPr>
          <p:cNvPr id="3" name="Content Placeholder 2"/>
          <p:cNvSpPr>
            <a:spLocks noGrp="1"/>
          </p:cNvSpPr>
          <p:nvPr>
            <p:ph idx="1"/>
          </p:nvPr>
        </p:nvSpPr>
        <p:spPr>
          <a:xfrm>
            <a:off x="224285" y="1268760"/>
            <a:ext cx="8510903" cy="5112568"/>
          </a:xfrm>
        </p:spPr>
        <p:txBody>
          <a:bodyPr/>
          <a:lstStyle/>
          <a:p>
            <a:r>
              <a:rPr lang="en-US" sz="2000" b="0" dirty="0" smtClean="0"/>
              <a:t>To evaluate impact of polarization effects on the beamforming results, simulation assumptions as in slide #9  were used</a:t>
            </a:r>
          </a:p>
          <a:p>
            <a:pPr lvl="1"/>
            <a:r>
              <a:rPr lang="en-US" sz="1800" dirty="0" smtClean="0"/>
              <a:t>802.11ay model, Hotel lobby scenario (LOS / NLOS),</a:t>
            </a:r>
          </a:p>
          <a:p>
            <a:pPr lvl="1"/>
            <a:r>
              <a:rPr lang="en-US" sz="1800" dirty="0" smtClean="0"/>
              <a:t>2x8 PAAs, Full sector level sweep beamforming</a:t>
            </a:r>
          </a:p>
          <a:p>
            <a:pPr lvl="1"/>
            <a:r>
              <a:rPr lang="en-US" sz="1800" dirty="0" smtClean="0"/>
              <a:t>33 pre-defined sectors: [-75</a:t>
            </a:r>
            <a:r>
              <a:rPr lang="en-GB" sz="1800" b="1" dirty="0" smtClean="0"/>
              <a:t>°</a:t>
            </a:r>
            <a:r>
              <a:rPr lang="en-US" sz="1800" dirty="0" smtClean="0"/>
              <a:t>:15</a:t>
            </a:r>
            <a:r>
              <a:rPr lang="en-GB" sz="1800" b="1" dirty="0" smtClean="0"/>
              <a:t>°</a:t>
            </a:r>
            <a:r>
              <a:rPr lang="en-US" sz="1800" dirty="0" smtClean="0"/>
              <a:t>:75</a:t>
            </a:r>
            <a:r>
              <a:rPr lang="en-GB" sz="1800" b="1" dirty="0" smtClean="0"/>
              <a:t>°</a:t>
            </a:r>
            <a:r>
              <a:rPr lang="en-US" sz="1800" dirty="0" smtClean="0"/>
              <a:t>] elevation, [-45</a:t>
            </a:r>
            <a:r>
              <a:rPr lang="en-GB" sz="1800" b="1" dirty="0"/>
              <a:t> °</a:t>
            </a:r>
            <a:r>
              <a:rPr lang="en-US" sz="1800" dirty="0" smtClean="0"/>
              <a:t>,0</a:t>
            </a:r>
            <a:r>
              <a:rPr lang="en-GB" sz="1800" b="1" dirty="0"/>
              <a:t> °</a:t>
            </a:r>
            <a:r>
              <a:rPr lang="en-US" sz="1800" dirty="0" smtClean="0"/>
              <a:t>,45</a:t>
            </a:r>
            <a:r>
              <a:rPr lang="en-GB" sz="1800" b="1" dirty="0"/>
              <a:t> °</a:t>
            </a:r>
            <a:r>
              <a:rPr lang="en-US" sz="1800" dirty="0" smtClean="0"/>
              <a:t>] azimuth</a:t>
            </a:r>
          </a:p>
          <a:p>
            <a:pPr lvl="1"/>
            <a:r>
              <a:rPr lang="en-US" sz="1800" u="sng" dirty="0" smtClean="0"/>
              <a:t>Random RX orientation (azimuth and self-rotation)</a:t>
            </a:r>
          </a:p>
          <a:p>
            <a:r>
              <a:rPr lang="en-US" sz="2000" b="0" dirty="0" smtClean="0"/>
              <a:t>Vertical and horizontal at the TX, vertical at the RX</a:t>
            </a:r>
          </a:p>
          <a:p>
            <a:r>
              <a:rPr lang="en-US" sz="2000" b="0" dirty="0" smtClean="0"/>
              <a:t>Beamforming polarization degradation evaluated</a:t>
            </a:r>
          </a:p>
          <a:p>
            <a:pPr lvl="1"/>
            <a:r>
              <a:rPr lang="en-US" sz="1800" b="0" dirty="0" smtClean="0"/>
              <a:t>Best sector is selected for V-V and H-V transmission for each STA position and orientation</a:t>
            </a:r>
          </a:p>
          <a:p>
            <a:pPr lvl="1"/>
            <a:r>
              <a:rPr lang="en-US" sz="1800" dirty="0" smtClean="0"/>
              <a:t>The received power for V-V transmission evaluated for two cases:</a:t>
            </a:r>
          </a:p>
          <a:p>
            <a:pPr lvl="2"/>
            <a:r>
              <a:rPr lang="en-US" sz="1600" dirty="0" smtClean="0"/>
              <a:t>Beamforming were based on V-V sector sweep (best sector)</a:t>
            </a:r>
          </a:p>
          <a:p>
            <a:pPr lvl="2"/>
            <a:r>
              <a:rPr lang="en-US" sz="1600" dirty="0" smtClean="0"/>
              <a:t>Beamforming were based on H-V sector sweep (best sector for H-V transmission)</a:t>
            </a:r>
          </a:p>
          <a:p>
            <a:pPr lvl="1"/>
            <a:r>
              <a:rPr lang="en-US" sz="1800" u="sng" dirty="0" smtClean="0"/>
              <a:t>So, the impact of polarization on the BF results were estimated</a:t>
            </a:r>
          </a:p>
          <a:p>
            <a:pPr lvl="1"/>
            <a:endParaRPr lang="en-US" sz="1800" dirty="0" smtClean="0"/>
          </a:p>
          <a:p>
            <a:pPr lvl="1"/>
            <a:endParaRPr lang="en-US" sz="1800" b="0" dirty="0" smtClean="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13</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77259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23" y="488866"/>
            <a:ext cx="8662457" cy="1066800"/>
          </a:xfrm>
        </p:spPr>
        <p:txBody>
          <a:bodyPr/>
          <a:lstStyle/>
          <a:p>
            <a:r>
              <a:rPr lang="en-US" dirty="0" smtClean="0"/>
              <a:t>Impact of polarization on beamforming results</a:t>
            </a:r>
            <a:endParaRPr 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14</a:t>
            </a:fld>
            <a:endParaRPr lang="en-US" altLang="en-US"/>
          </a:p>
        </p:txBody>
      </p:sp>
      <p:sp>
        <p:nvSpPr>
          <p:cNvPr id="9" name="Rectangle 8"/>
          <p:cNvSpPr/>
          <p:nvPr/>
        </p:nvSpPr>
        <p:spPr>
          <a:xfrm>
            <a:off x="99807" y="4776877"/>
            <a:ext cx="8792673" cy="1754326"/>
          </a:xfrm>
          <a:prstGeom prst="rect">
            <a:avLst/>
          </a:prstGeom>
        </p:spPr>
        <p:txBody>
          <a:bodyPr wrap="square">
            <a:spAutoFit/>
          </a:bodyPr>
          <a:lstStyle/>
          <a:p>
            <a:pPr marL="742950" lvl="1" indent="-285750">
              <a:buFont typeface="Arial" panose="020B0604020202020204" pitchFamily="34" charset="0"/>
              <a:buChar char="•"/>
            </a:pPr>
            <a:r>
              <a:rPr lang="en-US" sz="1800" dirty="0" smtClean="0"/>
              <a:t>It can be seen that for LOS (basic scenario), the beamforming can be performed for any polarization, the resulting signal power will be almost the same, except very low SNR range</a:t>
            </a:r>
          </a:p>
          <a:p>
            <a:pPr marL="742950" lvl="1" indent="-285750">
              <a:buFont typeface="Arial" panose="020B0604020202020204" pitchFamily="34" charset="0"/>
              <a:buChar char="•"/>
            </a:pPr>
            <a:r>
              <a:rPr lang="en-US" sz="1800" dirty="0" smtClean="0"/>
              <a:t>For NLOS scenario, (where reflection power depends on polarization) the mismatch of TX polarization during BF phase and TX polarization during transmission phase lead to 2-3 dB performance degradation</a:t>
            </a:r>
            <a:endParaRPr lang="en-US" sz="1800" dirty="0"/>
          </a:p>
        </p:txBody>
      </p:sp>
      <p:pic>
        <p:nvPicPr>
          <p:cNvPr id="13" name="Picture 12"/>
          <p:cNvPicPr>
            <a:picLocks noChangeAspect="1"/>
          </p:cNvPicPr>
          <p:nvPr/>
        </p:nvPicPr>
        <p:blipFill>
          <a:blip r:embed="rId2"/>
          <a:stretch>
            <a:fillRect/>
          </a:stretch>
        </p:blipFill>
        <p:spPr>
          <a:xfrm>
            <a:off x="-36512" y="1253294"/>
            <a:ext cx="4498201" cy="3373650"/>
          </a:xfrm>
          <a:prstGeom prst="rect">
            <a:avLst/>
          </a:prstGeom>
        </p:spPr>
      </p:pic>
      <p:pic>
        <p:nvPicPr>
          <p:cNvPr id="14" name="Picture 13"/>
          <p:cNvPicPr>
            <a:picLocks noChangeAspect="1"/>
          </p:cNvPicPr>
          <p:nvPr/>
        </p:nvPicPr>
        <p:blipFill>
          <a:blip r:embed="rId3"/>
          <a:stretch>
            <a:fillRect/>
          </a:stretch>
        </p:blipFill>
        <p:spPr>
          <a:xfrm>
            <a:off x="4649696" y="1276455"/>
            <a:ext cx="4498201" cy="3373650"/>
          </a:xfrm>
          <a:prstGeom prst="rect">
            <a:avLst/>
          </a:prstGeom>
        </p:spPr>
      </p:pic>
      <p:sp>
        <p:nvSpPr>
          <p:cNvPr id="10"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87042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Beamforming and polarization: summary</a:t>
            </a:r>
            <a:endParaRPr lang="en-US" dirty="0"/>
          </a:p>
        </p:txBody>
      </p:sp>
      <p:sp>
        <p:nvSpPr>
          <p:cNvPr id="3" name="Content Placeholder 2"/>
          <p:cNvSpPr>
            <a:spLocks noGrp="1"/>
          </p:cNvSpPr>
          <p:nvPr>
            <p:ph idx="1"/>
          </p:nvPr>
        </p:nvSpPr>
        <p:spPr>
          <a:xfrm>
            <a:off x="662390" y="1556792"/>
            <a:ext cx="8590130" cy="4114800"/>
          </a:xfrm>
        </p:spPr>
        <p:txBody>
          <a:bodyPr/>
          <a:lstStyle/>
          <a:p>
            <a:r>
              <a:rPr lang="en-US" sz="2000" b="0" dirty="0" smtClean="0"/>
              <a:t>For baseline case when number of RF chains equal to number of antenna polarizations</a:t>
            </a:r>
            <a:r>
              <a:rPr lang="en-US" sz="2000" b="0" baseline="-25000" dirty="0" smtClean="0"/>
              <a:t>, </a:t>
            </a:r>
            <a:r>
              <a:rPr lang="en-US" sz="2000" b="0" dirty="0" smtClean="0"/>
              <a:t> the RX may receive the TRN-R training for all polarizations simultaneously, and evaluate the best RX sector for all polarizations in one BTI.</a:t>
            </a:r>
          </a:p>
          <a:p>
            <a:r>
              <a:rPr lang="en-US" sz="2000" b="0" dirty="0" smtClean="0"/>
              <a:t>For type III arrays with single RF and several possible polarizations, RX may perform SLS for different polarizations in the several BTIs (without overhead on system level</a:t>
            </a:r>
            <a:r>
              <a:rPr lang="ru-RU" sz="2000" b="0" dirty="0" smtClean="0"/>
              <a:t>)</a:t>
            </a:r>
          </a:p>
          <a:p>
            <a:r>
              <a:rPr lang="en-US" sz="2000" b="0" dirty="0" smtClean="0"/>
              <a:t>The result of SLS (selected sector and resulting signal strength) for LOS case is almost same for all polarizations, even for the Hotel Lobby scenario, with many reflections involved.</a:t>
            </a:r>
          </a:p>
          <a:p>
            <a:r>
              <a:rPr lang="en-US" sz="2000" b="0" dirty="0" smtClean="0"/>
              <a:t>For NLOS case, performing SLS on one polarization and usage for another one may lead to 2-3 dB degradation</a:t>
            </a:r>
          </a:p>
          <a:p>
            <a:r>
              <a:rPr lang="en-US" sz="2000" b="0" dirty="0" smtClean="0"/>
              <a:t>So, the BF results are robust enough for any combination of polarizations and thus, the AP may use only one preferred polarization for beamforming, with following polarization selection (great overhead reduction)</a:t>
            </a:r>
            <a:endParaRPr lang="en-US" sz="20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15</a:t>
            </a:fld>
            <a:endParaRPr lang="en-US" altLang="en-US"/>
          </a:p>
        </p:txBody>
      </p:sp>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9"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53619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42" y="341485"/>
            <a:ext cx="7772400" cy="1066800"/>
          </a:xfrm>
        </p:spPr>
        <p:txBody>
          <a:bodyPr/>
          <a:lstStyle/>
          <a:p>
            <a:r>
              <a:rPr lang="en-US" dirty="0" smtClean="0"/>
              <a:t>Conclusions</a:t>
            </a:r>
            <a:endParaRPr lang="en-US" dirty="0"/>
          </a:p>
        </p:txBody>
      </p:sp>
      <p:sp>
        <p:nvSpPr>
          <p:cNvPr id="3" name="Content Placeholder 2"/>
          <p:cNvSpPr>
            <a:spLocks noGrp="1"/>
          </p:cNvSpPr>
          <p:nvPr>
            <p:ph idx="1"/>
          </p:nvPr>
        </p:nvSpPr>
        <p:spPr>
          <a:xfrm>
            <a:off x="395536" y="1052736"/>
            <a:ext cx="8673256" cy="5040560"/>
          </a:xfrm>
        </p:spPr>
        <p:txBody>
          <a:bodyPr/>
          <a:lstStyle/>
          <a:p>
            <a:r>
              <a:rPr lang="en-US" sz="1800" dirty="0" smtClean="0"/>
              <a:t>Dual polarized antenna arrays may be used in the Standard without explicit polarization description</a:t>
            </a:r>
          </a:p>
          <a:p>
            <a:pPr lvl="1"/>
            <a:r>
              <a:rPr lang="en-US" sz="1600" dirty="0" smtClean="0"/>
              <a:t>Dual-pol, two RF </a:t>
            </a:r>
            <a:r>
              <a:rPr lang="en-US" sz="1600" dirty="0"/>
              <a:t>chains </a:t>
            </a:r>
            <a:r>
              <a:rPr lang="en-US" sz="1600" dirty="0" smtClean="0"/>
              <a:t>- can </a:t>
            </a:r>
            <a:r>
              <a:rPr lang="en-US" sz="1600" dirty="0"/>
              <a:t>be considered as two antennas </a:t>
            </a:r>
            <a:r>
              <a:rPr lang="en-US" sz="1600" dirty="0" smtClean="0"/>
              <a:t>and used for STBC, with same performance as ideal polarization synthesis/alignment</a:t>
            </a:r>
          </a:p>
          <a:p>
            <a:pPr lvl="1"/>
            <a:r>
              <a:rPr lang="en-US" sz="1600" dirty="0" smtClean="0"/>
              <a:t>Dual-pol, single RF – can be considered as several antennas for Antenna Selection, with less than 0.5-1 dB degradation in comparison with ideal alignment.</a:t>
            </a:r>
          </a:p>
          <a:p>
            <a:r>
              <a:rPr lang="en-US" sz="1800" dirty="0" smtClean="0"/>
              <a:t>So, the </a:t>
            </a:r>
            <a:r>
              <a:rPr lang="en-US" sz="1800" dirty="0"/>
              <a:t>number of RF chains </a:t>
            </a:r>
            <a:r>
              <a:rPr lang="en-US" sz="1800" u="sng" dirty="0"/>
              <a:t>always less or equal </a:t>
            </a:r>
            <a:r>
              <a:rPr lang="en-US" sz="1800" dirty="0"/>
              <a:t>to the number of antennas </a:t>
            </a:r>
          </a:p>
          <a:p>
            <a:pPr lvl="1"/>
            <a:r>
              <a:rPr lang="en-US" sz="1600" dirty="0"/>
              <a:t>802.11ad: </a:t>
            </a:r>
            <a:r>
              <a:rPr lang="en-US" altLang="zh-CN" sz="1600" dirty="0"/>
              <a:t>N</a:t>
            </a:r>
            <a:r>
              <a:rPr lang="en-US" altLang="zh-CN" sz="1600" baseline="-25000" dirty="0"/>
              <a:t>RF</a:t>
            </a:r>
            <a:r>
              <a:rPr lang="en-US" sz="1600" dirty="0"/>
              <a:t>=1, </a:t>
            </a:r>
            <a:r>
              <a:rPr lang="en-US" altLang="zh-CN" sz="1600" dirty="0" err="1"/>
              <a:t>N</a:t>
            </a:r>
            <a:r>
              <a:rPr lang="en-US" altLang="zh-CN" sz="1600" baseline="-25000" dirty="0" err="1"/>
              <a:t>Ant</a:t>
            </a:r>
            <a:r>
              <a:rPr lang="en-US" altLang="zh-CN" sz="1600" baseline="-25000" dirty="0"/>
              <a:t> </a:t>
            </a:r>
            <a:r>
              <a:rPr lang="en-US" altLang="zh-CN" sz="1600" dirty="0"/>
              <a:t>used for antenna selection</a:t>
            </a:r>
            <a:endParaRPr lang="en-US" sz="1600" dirty="0"/>
          </a:p>
          <a:p>
            <a:pPr lvl="1"/>
            <a:r>
              <a:rPr lang="en-US" sz="1600" dirty="0"/>
              <a:t>802.11ay base </a:t>
            </a:r>
            <a:r>
              <a:rPr lang="en-US" altLang="zh-CN" sz="1600" dirty="0" err="1"/>
              <a:t>N</a:t>
            </a:r>
            <a:r>
              <a:rPr lang="en-US" altLang="zh-CN" sz="1600" baseline="-25000" dirty="0" err="1"/>
              <a:t>Ant</a:t>
            </a:r>
            <a:r>
              <a:rPr lang="en-US" altLang="zh-CN" sz="1600" dirty="0"/>
              <a:t>=N</a:t>
            </a:r>
            <a:r>
              <a:rPr lang="en-US" altLang="zh-CN" sz="1600" baseline="-25000" dirty="0"/>
              <a:t>RF</a:t>
            </a:r>
          </a:p>
          <a:p>
            <a:pPr lvl="1"/>
            <a:r>
              <a:rPr lang="en-US" sz="1600" dirty="0"/>
              <a:t>802.11ay special case of several dual-polarized antennas: </a:t>
            </a:r>
            <a:r>
              <a:rPr lang="en-US" altLang="zh-CN" sz="1600" dirty="0" err="1" smtClean="0"/>
              <a:t>N</a:t>
            </a:r>
            <a:r>
              <a:rPr lang="en-US" altLang="zh-CN" sz="1600" baseline="-25000" dirty="0" err="1" smtClean="0"/>
              <a:t>ant</a:t>
            </a:r>
            <a:r>
              <a:rPr lang="en-US" sz="1600" dirty="0" err="1" smtClean="0"/>
              <a:t>≥</a:t>
            </a:r>
            <a:r>
              <a:rPr lang="en-US" altLang="zh-CN" sz="1600" dirty="0" err="1" smtClean="0"/>
              <a:t>N</a:t>
            </a:r>
            <a:r>
              <a:rPr lang="en-US" altLang="zh-CN" sz="1600" baseline="-25000" dirty="0" err="1" smtClean="0"/>
              <a:t>RF</a:t>
            </a:r>
            <a:endParaRPr lang="en-US" altLang="zh-CN" sz="1600" baseline="-25000" dirty="0"/>
          </a:p>
          <a:p>
            <a:r>
              <a:rPr lang="en-US" sz="2200" dirty="0" smtClean="0"/>
              <a:t>The sector scan and channel measurements should be performed per antennas, and result depends on the antenna, not the RF chain.</a:t>
            </a:r>
          </a:p>
          <a:p>
            <a:pPr lvl="1"/>
            <a:r>
              <a:rPr lang="en-US" altLang="zh-CN" dirty="0" err="1" smtClean="0"/>
              <a:t>N</a:t>
            </a:r>
            <a:r>
              <a:rPr lang="en-US" altLang="zh-CN" baseline="-25000" dirty="0" err="1" smtClean="0"/>
              <a:t>ant</a:t>
            </a:r>
            <a:r>
              <a:rPr lang="ru-RU" altLang="zh-CN" dirty="0" smtClean="0"/>
              <a:t> </a:t>
            </a:r>
            <a:r>
              <a:rPr lang="en-US" altLang="zh-CN" dirty="0" smtClean="0"/>
              <a:t>is always larger of equal N</a:t>
            </a:r>
            <a:r>
              <a:rPr lang="en-US" altLang="zh-CN" baseline="-25000" dirty="0" smtClean="0"/>
              <a:t>RF,</a:t>
            </a:r>
            <a:r>
              <a:rPr lang="en-US" altLang="zh-CN" dirty="0" smtClean="0"/>
              <a:t> </a:t>
            </a:r>
          </a:p>
          <a:p>
            <a:pPr lvl="1"/>
            <a:r>
              <a:rPr lang="en-US" altLang="zh-CN" dirty="0"/>
              <a:t>DMG antenna unambiguously </a:t>
            </a:r>
            <a:r>
              <a:rPr lang="en-US" altLang="zh-CN" dirty="0" smtClean="0"/>
              <a:t>define RF chain used for TX/RX (and not vice-versa)</a:t>
            </a:r>
            <a:endParaRPr lang="en-US" altLang="zh-CN" baseline="-25000" dirty="0"/>
          </a:p>
          <a:p>
            <a:r>
              <a:rPr lang="en-US" sz="1800" dirty="0" smtClean="0"/>
              <a:t>So we propose to simplify the situation an use DMG Antenna ID only</a:t>
            </a:r>
          </a:p>
          <a:p>
            <a:pPr lvl="1"/>
            <a:r>
              <a:rPr lang="en-US" sz="1400" dirty="0" smtClean="0"/>
              <a:t>Note, that RF chain ID appears only in current 11ay draft, the other .11 </a:t>
            </a:r>
            <a:r>
              <a:rPr lang="en-US" sz="1400" dirty="0" err="1" smtClean="0"/>
              <a:t>stds</a:t>
            </a:r>
            <a:r>
              <a:rPr lang="en-US" sz="1400" dirty="0" smtClean="0"/>
              <a:t> including .11ac do not have such field</a:t>
            </a:r>
          </a:p>
          <a:p>
            <a:pPr marL="0" indent="0">
              <a:buNone/>
            </a:pPr>
            <a:endParaRPr lang="en-US" sz="1800" dirty="0" smtClean="0"/>
          </a:p>
        </p:txBody>
      </p:sp>
      <p:sp>
        <p:nvSpPr>
          <p:cNvPr id="4"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p>
        </p:txBody>
      </p:sp>
      <p:sp>
        <p:nvSpPr>
          <p:cNvPr id="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16</a:t>
            </a:fld>
            <a:endParaRPr lang="en-US" altLang="en-US"/>
          </a:p>
        </p:txBody>
      </p:sp>
    </p:spTree>
    <p:extLst>
      <p:ext uri="{BB962C8B-B14F-4D97-AF65-F5344CB8AC3E}">
        <p14:creationId xmlns:p14="http://schemas.microsoft.com/office/powerpoint/2010/main" val="194673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
            </a:r>
            <a:endParaRPr lang="en-US" dirty="0"/>
          </a:p>
        </p:txBody>
      </p:sp>
      <p:sp>
        <p:nvSpPr>
          <p:cNvPr id="3" name="Content Placeholder 2"/>
          <p:cNvSpPr>
            <a:spLocks noGrp="1"/>
          </p:cNvSpPr>
          <p:nvPr>
            <p:ph idx="1"/>
          </p:nvPr>
        </p:nvSpPr>
        <p:spPr>
          <a:xfrm>
            <a:off x="696913" y="1828800"/>
            <a:ext cx="7772400" cy="4114800"/>
          </a:xfrm>
        </p:spPr>
        <p:txBody>
          <a:bodyPr/>
          <a:lstStyle/>
          <a:p>
            <a:r>
              <a:rPr lang="en-US" dirty="0" smtClean="0">
                <a:latin typeface="+mj-lt"/>
              </a:rPr>
              <a:t>Do you agree with proposal to:</a:t>
            </a:r>
          </a:p>
          <a:p>
            <a:pPr lvl="1"/>
            <a:r>
              <a:rPr lang="en-US" sz="1800" dirty="0"/>
              <a:t>Change “RF Chain ID” wherever it appears (Short SSW field, for example) to DMG Antenna </a:t>
            </a:r>
            <a:r>
              <a:rPr lang="en-US" sz="1800" dirty="0" smtClean="0"/>
              <a:t>ID</a:t>
            </a:r>
          </a:p>
          <a:p>
            <a:pPr lvl="1"/>
            <a:r>
              <a:rPr lang="en-US" sz="1800" dirty="0" smtClean="0">
                <a:latin typeface="+mj-lt"/>
              </a:rPr>
              <a:t>Make other needed corrections to the text, connected with </a:t>
            </a:r>
            <a:r>
              <a:rPr lang="en-US" sz="1800" smtClean="0">
                <a:latin typeface="+mj-lt"/>
              </a:rPr>
              <a:t>this changes</a:t>
            </a:r>
            <a:endParaRPr lang="en-US" sz="2800" dirty="0" smtClean="0">
              <a:latin typeface="+mj-lt"/>
            </a:endParaRPr>
          </a:p>
        </p:txBody>
      </p:sp>
      <p:sp>
        <p:nvSpPr>
          <p:cNvPr id="4"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p>
        </p:txBody>
      </p:sp>
      <p:sp>
        <p:nvSpPr>
          <p:cNvPr id="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17</a:t>
            </a:fld>
            <a:endParaRPr lang="en-US" altLang="en-US"/>
          </a:p>
        </p:txBody>
      </p:sp>
    </p:spTree>
    <p:extLst>
      <p:ext uri="{BB962C8B-B14F-4D97-AF65-F5344CB8AC3E}">
        <p14:creationId xmlns:p14="http://schemas.microsoft.com/office/powerpoint/2010/main" val="50022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a:t>
            </a:r>
            <a:endParaRPr 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5D672648-7DCA-4661-B892-3BDB8380A188}" type="slidenum">
              <a:rPr lang="en-US" altLang="en-US" smtClean="0"/>
              <a:pPr>
                <a:defRPr/>
              </a:pPr>
              <a:t>18</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42244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a:t>
            </a:r>
            <a:r>
              <a:rPr lang="en-US" dirty="0" err="1" smtClean="0"/>
              <a:t>shcemes</a:t>
            </a:r>
            <a:r>
              <a:rPr lang="en-US" dirty="0" smtClean="0"/>
              <a:t> comparison</a:t>
            </a:r>
            <a:br>
              <a:rPr lang="en-US" dirty="0" smtClean="0"/>
            </a:br>
            <a:r>
              <a:rPr lang="en-US" dirty="0" smtClean="0"/>
              <a:t>Hotel lobby, NLOS</a:t>
            </a:r>
            <a:endParaRPr lang="en-US" dirty="0"/>
          </a:p>
        </p:txBody>
      </p:sp>
      <p:pic>
        <p:nvPicPr>
          <p:cNvPr id="7" name="Content Placeholder 6"/>
          <p:cNvPicPr>
            <a:picLocks noGrp="1" noChangeAspect="1"/>
          </p:cNvPicPr>
          <p:nvPr>
            <p:ph idx="1"/>
          </p:nvPr>
        </p:nvPicPr>
        <p:blipFill>
          <a:blip r:embed="rId2"/>
          <a:stretch>
            <a:fillRect/>
          </a:stretch>
        </p:blipFill>
        <p:spPr>
          <a:xfrm>
            <a:off x="1547664" y="1828800"/>
            <a:ext cx="5486400" cy="4114800"/>
          </a:xfrm>
          <a:prstGeom prst="rect">
            <a:avLst/>
          </a:prstGeom>
        </p:spPr>
      </p:pic>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19</a:t>
            </a:fld>
            <a:endParaRPr lang="en-US" altLang="en-US"/>
          </a:p>
        </p:txBody>
      </p:sp>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9"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75924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96913" y="1752600"/>
            <a:ext cx="7772400" cy="4114800"/>
          </a:xfrm>
        </p:spPr>
        <p:txBody>
          <a:bodyPr/>
          <a:lstStyle/>
          <a:p>
            <a:r>
              <a:rPr lang="en-US" b="0" dirty="0" smtClean="0"/>
              <a:t>Polarization effects have great impact on the millimeter wave propagation and may be used to improve the 11ay system performance</a:t>
            </a:r>
          </a:p>
          <a:p>
            <a:r>
              <a:rPr lang="en-US" b="0" dirty="0" smtClean="0"/>
              <a:t>However, there is still a question how to exploit and describe polarization effects in the IEEE 802.11ay: explicit introduction of polarization in information elements, properties and feedback, or without it. </a:t>
            </a:r>
          </a:p>
          <a:p>
            <a:r>
              <a:rPr lang="en-US" b="0" dirty="0" smtClean="0"/>
              <a:t>To answer that questions we will overview  polarization antenna techniques and spatial processing algorithms which may be used to improve system performance</a:t>
            </a:r>
          </a:p>
          <a:p>
            <a:endParaRPr lang="en-US"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205525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area scenario simulations</a:t>
            </a:r>
          </a:p>
        </p:txBody>
      </p:sp>
      <p:sp>
        <p:nvSpPr>
          <p:cNvPr id="3" name="Content Placeholder 2"/>
          <p:cNvSpPr>
            <a:spLocks noGrp="1"/>
          </p:cNvSpPr>
          <p:nvPr>
            <p:ph idx="1"/>
          </p:nvPr>
        </p:nvSpPr>
        <p:spPr>
          <a:xfrm>
            <a:off x="491781" y="1556792"/>
            <a:ext cx="5196692" cy="4114800"/>
          </a:xfrm>
        </p:spPr>
        <p:txBody>
          <a:bodyPr/>
          <a:lstStyle/>
          <a:p>
            <a:r>
              <a:rPr lang="en-US" sz="2000" dirty="0" smtClean="0"/>
              <a:t>Channel</a:t>
            </a:r>
            <a:r>
              <a:rPr lang="en-US" sz="2000" dirty="0"/>
              <a:t>: 802.11ay model, </a:t>
            </a:r>
            <a:endParaRPr lang="en-US" sz="2000" dirty="0" smtClean="0"/>
          </a:p>
          <a:p>
            <a:r>
              <a:rPr lang="en-US" sz="2000" dirty="0" smtClean="0"/>
              <a:t>Open area scenario  (LOS / NLOS)</a:t>
            </a:r>
          </a:p>
          <a:p>
            <a:r>
              <a:rPr lang="en-US" sz="2000" dirty="0" smtClean="0"/>
              <a:t>TX: dual-polarized 2x8 antenna array</a:t>
            </a:r>
          </a:p>
          <a:p>
            <a:pPr lvl="1"/>
            <a:r>
              <a:rPr lang="en-US" sz="1600" dirty="0" smtClean="0"/>
              <a:t>10 </a:t>
            </a:r>
            <a:r>
              <a:rPr lang="en-US" sz="1600" dirty="0" err="1" smtClean="0"/>
              <a:t>dBm</a:t>
            </a:r>
            <a:r>
              <a:rPr lang="en-US" sz="1600" dirty="0" smtClean="0"/>
              <a:t> power (total), ~17 </a:t>
            </a:r>
            <a:r>
              <a:rPr lang="en-US" sz="1600" dirty="0" err="1" smtClean="0"/>
              <a:t>dBi</a:t>
            </a:r>
            <a:r>
              <a:rPr lang="en-US" sz="1600" dirty="0" smtClean="0"/>
              <a:t> gain</a:t>
            </a:r>
          </a:p>
          <a:p>
            <a:r>
              <a:rPr lang="en-US" sz="2000" dirty="0" smtClean="0"/>
              <a:t>RX: single-polarization 2x8 array</a:t>
            </a:r>
          </a:p>
          <a:p>
            <a:pPr lvl="1"/>
            <a:r>
              <a:rPr lang="en-US" sz="1800" dirty="0" smtClean="0"/>
              <a:t>Uniform RX positions within sector</a:t>
            </a:r>
          </a:p>
          <a:p>
            <a:pPr lvl="1"/>
            <a:r>
              <a:rPr lang="en-US" sz="1800" dirty="0" smtClean="0"/>
              <a:t>Fixed 45</a:t>
            </a:r>
            <a:r>
              <a:rPr lang="en-GB" sz="1800" b="1" dirty="0" smtClean="0"/>
              <a:t>°</a:t>
            </a:r>
            <a:r>
              <a:rPr lang="en-US" sz="1800" dirty="0" smtClean="0"/>
              <a:t> elevation, (0</a:t>
            </a:r>
            <a:r>
              <a:rPr lang="en-GB" sz="1800" b="1" dirty="0" smtClean="0"/>
              <a:t>°</a:t>
            </a:r>
            <a:r>
              <a:rPr lang="en-US" sz="1800" dirty="0" smtClean="0"/>
              <a:t>, 90</a:t>
            </a:r>
            <a:r>
              <a:rPr lang="en-GB" sz="1800" b="1" dirty="0" smtClean="0"/>
              <a:t>°</a:t>
            </a:r>
            <a:r>
              <a:rPr lang="en-US" sz="1800" dirty="0" smtClean="0"/>
              <a:t>, 180</a:t>
            </a:r>
            <a:r>
              <a:rPr lang="en-GB" sz="1800" b="1" dirty="0" smtClean="0"/>
              <a:t>°</a:t>
            </a:r>
            <a:r>
              <a:rPr lang="en-US" sz="1800" dirty="0" smtClean="0"/>
              <a:t>, 270</a:t>
            </a:r>
            <a:r>
              <a:rPr lang="en-GB" sz="1800" b="1" dirty="0" smtClean="0"/>
              <a:t>°</a:t>
            </a:r>
            <a:r>
              <a:rPr lang="en-US" sz="1800" dirty="0" smtClean="0"/>
              <a:t>) azimuth,</a:t>
            </a:r>
            <a:r>
              <a:rPr lang="en-US" sz="1800" dirty="0"/>
              <a:t> </a:t>
            </a:r>
            <a:r>
              <a:rPr lang="en-US" sz="1800" u="sng" dirty="0" smtClean="0"/>
              <a:t>random self-rotation</a:t>
            </a:r>
            <a:endParaRPr lang="ru-RU" sz="1800" u="sng" dirty="0" smtClean="0"/>
          </a:p>
          <a:p>
            <a:r>
              <a:rPr lang="en-US" sz="2000" dirty="0" smtClean="0"/>
              <a:t>Beamforming procedure: </a:t>
            </a:r>
          </a:p>
          <a:p>
            <a:pPr lvl="1"/>
            <a:r>
              <a:rPr lang="en-US" sz="1800" dirty="0" smtClean="0"/>
              <a:t>Enhanced-SLS based: TX-RX sector scan and best sector pair selection</a:t>
            </a:r>
          </a:p>
          <a:p>
            <a:pPr lvl="1"/>
            <a:r>
              <a:rPr lang="en-US" sz="1800" dirty="0" smtClean="0"/>
              <a:t>33 sectors per array</a:t>
            </a:r>
          </a:p>
          <a:p>
            <a:r>
              <a:rPr lang="en-US" sz="2000" dirty="0" smtClean="0"/>
              <a:t>Baseband processing: SISO or </a:t>
            </a:r>
            <a:r>
              <a:rPr lang="en-US" sz="2000" dirty="0" err="1" smtClean="0"/>
              <a:t>Alamouti</a:t>
            </a:r>
            <a:r>
              <a:rPr lang="en-US" sz="2000" dirty="0" smtClean="0"/>
              <a:t> STBC</a:t>
            </a:r>
            <a:endParaRPr lang="en-US" sz="200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20</a:t>
            </a:fld>
            <a:endParaRPr lang="en-US" altLang="en-US"/>
          </a:p>
        </p:txBody>
      </p:sp>
      <p:pic>
        <p:nvPicPr>
          <p:cNvPr id="7" name="Picture 6"/>
          <p:cNvPicPr>
            <a:picLocks noChangeAspect="1"/>
          </p:cNvPicPr>
          <p:nvPr/>
        </p:nvPicPr>
        <p:blipFill>
          <a:blip r:embed="rId2"/>
          <a:stretch>
            <a:fillRect/>
          </a:stretch>
        </p:blipFill>
        <p:spPr>
          <a:xfrm>
            <a:off x="6194682" y="4488886"/>
            <a:ext cx="1617678" cy="1832346"/>
          </a:xfrm>
          <a:prstGeom prst="rect">
            <a:avLst/>
          </a:prstGeom>
        </p:spPr>
      </p:pic>
      <p:pic>
        <p:nvPicPr>
          <p:cNvPr id="9" name="Picture 8"/>
          <p:cNvPicPr>
            <a:picLocks noChangeAspect="1"/>
          </p:cNvPicPr>
          <p:nvPr/>
        </p:nvPicPr>
        <p:blipFill rotWithShape="1">
          <a:blip r:embed="rId3"/>
          <a:srcRect l="44397" t="32071" b="15636"/>
          <a:stretch/>
        </p:blipFill>
        <p:spPr>
          <a:xfrm>
            <a:off x="5364088" y="1593726"/>
            <a:ext cx="3573040" cy="2520280"/>
          </a:xfrm>
          <a:prstGeom prst="rect">
            <a:avLst/>
          </a:prstGeom>
        </p:spPr>
      </p:pic>
      <p:sp>
        <p:nvSpPr>
          <p:cNvPr id="10"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571287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pic>
        <p:nvPicPr>
          <p:cNvPr id="7" name="Content Placeholder 6"/>
          <p:cNvPicPr>
            <a:picLocks noGrp="1" noChangeAspect="1"/>
          </p:cNvPicPr>
          <p:nvPr>
            <p:ph idx="1"/>
          </p:nvPr>
        </p:nvPicPr>
        <p:blipFill>
          <a:blip r:embed="rId2"/>
          <a:stretch>
            <a:fillRect/>
          </a:stretch>
        </p:blipFill>
        <p:spPr>
          <a:xfrm>
            <a:off x="1714221" y="1628800"/>
            <a:ext cx="5486400" cy="4114800"/>
          </a:xfrm>
          <a:prstGeom prst="rect">
            <a:avLst/>
          </a:prstGeom>
        </p:spPr>
      </p:pic>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21</a:t>
            </a:fld>
            <a:endParaRPr lang="en-US" altLang="en-US"/>
          </a:p>
        </p:txBody>
      </p:sp>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9" name="Footer Placeholder 4"/>
          <p:cNvSpPr>
            <a:spLocks noGrp="1"/>
          </p:cNvSpPr>
          <p:nvPr>
            <p:ph type="ftr" sz="quarter" idx="11"/>
          </p:nvPr>
        </p:nvSpPr>
        <p:spPr>
          <a:xfrm>
            <a:off x="7162521" y="6484694"/>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51622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042"/>
            <a:ext cx="9036495" cy="1066800"/>
          </a:xfrm>
        </p:spPr>
        <p:txBody>
          <a:bodyPr/>
          <a:lstStyle/>
          <a:p>
            <a:r>
              <a:rPr lang="en-US" sz="2800" dirty="0" smtClean="0"/>
              <a:t>Phased antenna arrays with respect to polarization properties</a:t>
            </a:r>
            <a:endParaRPr lang="en-US" sz="2800" dirty="0"/>
          </a:p>
        </p:txBody>
      </p:sp>
      <p:sp>
        <p:nvSpPr>
          <p:cNvPr id="3" name="Content Placeholder 2"/>
          <p:cNvSpPr>
            <a:spLocks noGrp="1"/>
          </p:cNvSpPr>
          <p:nvPr>
            <p:ph idx="1"/>
          </p:nvPr>
        </p:nvSpPr>
        <p:spPr>
          <a:xfrm>
            <a:off x="9315" y="1510599"/>
            <a:ext cx="5904656" cy="4114800"/>
          </a:xfrm>
        </p:spPr>
        <p:txBody>
          <a:bodyPr/>
          <a:lstStyle/>
          <a:p>
            <a:r>
              <a:rPr lang="en-US" sz="1800" dirty="0" smtClean="0"/>
              <a:t>Type I: single polarization array with single RF chain</a:t>
            </a:r>
          </a:p>
          <a:p>
            <a:pPr lvl="1"/>
            <a:r>
              <a:rPr lang="en-US" sz="1600" dirty="0" smtClean="0"/>
              <a:t>Basic configuration, array with same polarization (horizontal, vertical, left/right circular)</a:t>
            </a:r>
          </a:p>
          <a:p>
            <a:r>
              <a:rPr lang="en-US" sz="1800" dirty="0" smtClean="0"/>
              <a:t>Type II: dual polarization array with two RF chains</a:t>
            </a:r>
          </a:p>
          <a:p>
            <a:pPr lvl="1"/>
            <a:r>
              <a:rPr lang="en-US" sz="1600" dirty="0" smtClean="0"/>
              <a:t>May be treated as two independent Type I antenna arrays with orthogonal polarization, combined at the same point of space</a:t>
            </a:r>
          </a:p>
          <a:p>
            <a:pPr lvl="1"/>
            <a:r>
              <a:rPr lang="en-US" sz="1600" dirty="0" smtClean="0"/>
              <a:t>Can be used both for polarization synthesis/polarization alignment and polarization-based STBC</a:t>
            </a:r>
          </a:p>
          <a:p>
            <a:r>
              <a:rPr lang="en-US" sz="1800" dirty="0" smtClean="0"/>
              <a:t>Type III: dual polarization array with single RF chain</a:t>
            </a:r>
          </a:p>
          <a:p>
            <a:pPr lvl="1"/>
            <a:r>
              <a:rPr lang="en-US" sz="1600" dirty="0" smtClean="0"/>
              <a:t>Can realize polarization synthesis/alignment at the TX/RX sides</a:t>
            </a:r>
          </a:p>
          <a:p>
            <a:pPr lvl="1"/>
            <a:r>
              <a:rPr lang="en-US" sz="1600" dirty="0" smtClean="0"/>
              <a:t>Require special antenna polarization control</a:t>
            </a:r>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3</a:t>
            </a:fld>
            <a:endParaRPr lang="en-US" altLang="en-US"/>
          </a:p>
        </p:txBody>
      </p:sp>
      <p:pic>
        <p:nvPicPr>
          <p:cNvPr id="7" name="Picture 6"/>
          <p:cNvPicPr>
            <a:picLocks noChangeAspect="1"/>
          </p:cNvPicPr>
          <p:nvPr/>
        </p:nvPicPr>
        <p:blipFill>
          <a:blip r:embed="rId3"/>
          <a:stretch>
            <a:fillRect/>
          </a:stretch>
        </p:blipFill>
        <p:spPr>
          <a:xfrm>
            <a:off x="6230416" y="1340768"/>
            <a:ext cx="2590056" cy="1550977"/>
          </a:xfrm>
          <a:prstGeom prst="rect">
            <a:avLst/>
          </a:prstGeom>
        </p:spPr>
      </p:pic>
      <p:pic>
        <p:nvPicPr>
          <p:cNvPr id="8" name="Picture 7"/>
          <p:cNvPicPr>
            <a:picLocks noChangeAspect="1"/>
          </p:cNvPicPr>
          <p:nvPr/>
        </p:nvPicPr>
        <p:blipFill>
          <a:blip r:embed="rId4"/>
          <a:stretch>
            <a:fillRect/>
          </a:stretch>
        </p:blipFill>
        <p:spPr>
          <a:xfrm>
            <a:off x="6151554" y="3035761"/>
            <a:ext cx="2959667" cy="1296144"/>
          </a:xfrm>
          <a:prstGeom prst="rect">
            <a:avLst/>
          </a:prstGeom>
        </p:spPr>
      </p:pic>
      <p:sp>
        <p:nvSpPr>
          <p:cNvPr id="10" name="Rectangle 9"/>
          <p:cNvSpPr/>
          <p:nvPr/>
        </p:nvSpPr>
        <p:spPr>
          <a:xfrm>
            <a:off x="9315" y="5864403"/>
            <a:ext cx="6012160" cy="523220"/>
          </a:xfrm>
          <a:prstGeom prst="rect">
            <a:avLst/>
          </a:prstGeom>
        </p:spPr>
        <p:txBody>
          <a:bodyPr wrap="square">
            <a:spAutoFit/>
          </a:bodyPr>
          <a:lstStyle/>
          <a:p>
            <a:r>
              <a:rPr lang="en-US" sz="1400" b="1" i="1" dirty="0" smtClean="0"/>
              <a:t>Note: </a:t>
            </a:r>
            <a:r>
              <a:rPr lang="en-US" sz="1400" i="1" dirty="0" smtClean="0"/>
              <a:t>Modular </a:t>
            </a:r>
            <a:r>
              <a:rPr lang="en-US" sz="1400" i="1" dirty="0"/>
              <a:t>antenna arrays (</a:t>
            </a:r>
            <a:r>
              <a:rPr lang="en-US" sz="1400" i="1" dirty="0" smtClean="0"/>
              <a:t>MAA) May </a:t>
            </a:r>
            <a:r>
              <a:rPr lang="en-US" sz="1400" i="1" dirty="0"/>
              <a:t>be constructed from elementary </a:t>
            </a:r>
            <a:r>
              <a:rPr lang="en-US" sz="1400" i="1" dirty="0" smtClean="0"/>
              <a:t>arrays (types I,II,III) and </a:t>
            </a:r>
            <a:r>
              <a:rPr lang="en-US" sz="1400" i="1" dirty="0"/>
              <a:t>treated as number of independent arrays</a:t>
            </a:r>
          </a:p>
        </p:txBody>
      </p:sp>
      <p:pic>
        <p:nvPicPr>
          <p:cNvPr id="11" name="Picture 10"/>
          <p:cNvPicPr>
            <a:picLocks noChangeAspect="1"/>
          </p:cNvPicPr>
          <p:nvPr/>
        </p:nvPicPr>
        <p:blipFill>
          <a:blip r:embed="rId5"/>
          <a:stretch>
            <a:fillRect/>
          </a:stretch>
        </p:blipFill>
        <p:spPr>
          <a:xfrm>
            <a:off x="5508104" y="4581128"/>
            <a:ext cx="3635895" cy="1906197"/>
          </a:xfrm>
          <a:prstGeom prst="rect">
            <a:avLst/>
          </a:prstGeom>
        </p:spPr>
      </p:pic>
      <p:sp>
        <p:nvSpPr>
          <p:cNvPr id="13"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4"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662386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94" y="539231"/>
            <a:ext cx="7772400" cy="1066800"/>
          </a:xfrm>
        </p:spPr>
        <p:txBody>
          <a:bodyPr/>
          <a:lstStyle/>
          <a:p>
            <a:r>
              <a:rPr lang="en-US" dirty="0" smtClean="0"/>
              <a:t>Standard impact</a:t>
            </a:r>
            <a:endParaRPr lang="en-US" dirty="0"/>
          </a:p>
        </p:txBody>
      </p:sp>
      <p:sp>
        <p:nvSpPr>
          <p:cNvPr id="3" name="Content Placeholder 2"/>
          <p:cNvSpPr>
            <a:spLocks noGrp="1"/>
          </p:cNvSpPr>
          <p:nvPr>
            <p:ph idx="1"/>
          </p:nvPr>
        </p:nvSpPr>
        <p:spPr>
          <a:xfrm>
            <a:off x="674790" y="1340768"/>
            <a:ext cx="8289697" cy="4114800"/>
          </a:xfrm>
        </p:spPr>
        <p:txBody>
          <a:bodyPr/>
          <a:lstStyle/>
          <a:p>
            <a:r>
              <a:rPr lang="en-US" sz="2000" b="0" dirty="0" smtClean="0"/>
              <a:t>As long as </a:t>
            </a:r>
            <a:r>
              <a:rPr lang="en-US" sz="2000" b="0" u="sng" dirty="0" smtClean="0"/>
              <a:t>each antenna with fixed polarization has its own RF chain</a:t>
            </a:r>
            <a:r>
              <a:rPr lang="en-US" sz="2000" b="0" dirty="0" smtClean="0"/>
              <a:t>, the system may treat antenna polarization property as channel propagation property. Therefore, for </a:t>
            </a:r>
            <a:r>
              <a:rPr lang="en-US" sz="2000" b="0" u="sng" dirty="0" smtClean="0"/>
              <a:t>type I and II antennas polarization properties </a:t>
            </a:r>
            <a:r>
              <a:rPr lang="en-US" sz="2000" b="0" u="sng" dirty="0"/>
              <a:t>do not needed to be introduced in standard </a:t>
            </a:r>
            <a:r>
              <a:rPr lang="en-US" sz="2000" b="0" u="sng" dirty="0" smtClean="0"/>
              <a:t>explicitly</a:t>
            </a:r>
          </a:p>
          <a:p>
            <a:pPr marL="685800" lvl="3" indent="-342900"/>
            <a:r>
              <a:rPr lang="en-US" sz="1800" dirty="0" smtClean="0"/>
              <a:t>Transmissions </a:t>
            </a:r>
            <a:r>
              <a:rPr lang="en-US" sz="1800" dirty="0"/>
              <a:t>over different polarizations considered as transmission over spatial </a:t>
            </a:r>
            <a:r>
              <a:rPr lang="en-US" sz="1800" dirty="0" smtClean="0"/>
              <a:t>channels</a:t>
            </a:r>
            <a:r>
              <a:rPr lang="en-US" sz="1800" dirty="0"/>
              <a:t> </a:t>
            </a:r>
            <a:r>
              <a:rPr lang="en-US" sz="1800" dirty="0" smtClean="0"/>
              <a:t>(spatial diversity may come </a:t>
            </a:r>
            <a:r>
              <a:rPr lang="en-US" sz="1800" dirty="0"/>
              <a:t>from polarization or angular separation, without difference from </a:t>
            </a:r>
            <a:r>
              <a:rPr lang="en-US" sz="1800" dirty="0" smtClean="0"/>
              <a:t>system point of view).</a:t>
            </a:r>
          </a:p>
          <a:p>
            <a:r>
              <a:rPr lang="en-US" sz="2000" b="0" dirty="0" smtClean="0"/>
              <a:t>For type III antennas, with single RF chain and adjustable polarization, the polarization properties should be controlled by system </a:t>
            </a:r>
            <a:r>
              <a:rPr lang="en-US" sz="2000" b="0" dirty="0"/>
              <a:t>and </a:t>
            </a:r>
            <a:r>
              <a:rPr lang="en-US" sz="2000" b="0" dirty="0" smtClean="0"/>
              <a:t>thus </a:t>
            </a:r>
            <a:r>
              <a:rPr lang="en-US" sz="2000" b="0" u="sng" dirty="0" smtClean="0"/>
              <a:t>this procedure should be described in </a:t>
            </a:r>
            <a:r>
              <a:rPr lang="en-US" sz="2000" b="0" u="sng" dirty="0"/>
              <a:t>the standard</a:t>
            </a:r>
            <a:r>
              <a:rPr lang="en-US" sz="2000" b="0" dirty="0"/>
              <a:t>.</a:t>
            </a:r>
            <a:endParaRPr lang="en-US" sz="2000" b="0" dirty="0" smtClean="0"/>
          </a:p>
          <a:p>
            <a:pPr lvl="1"/>
            <a:r>
              <a:rPr lang="en-US" sz="1800" dirty="0" smtClean="0"/>
              <a:t>For polarization control in type I</a:t>
            </a:r>
            <a:r>
              <a:rPr lang="en-US" sz="1800" dirty="0"/>
              <a:t>I</a:t>
            </a:r>
            <a:r>
              <a:rPr lang="en-US" sz="1800" dirty="0" smtClean="0"/>
              <a:t>I antenna we need to know polarization capabilities, we need to indicate which polarization is used to organize measurements and feedback</a:t>
            </a:r>
          </a:p>
          <a:p>
            <a:r>
              <a:rPr lang="en-US" sz="2000" b="0" dirty="0" smtClean="0"/>
              <a:t>Before the decision making, the potential gains of polarization alignment for type III antennas should be investigated and compared with other techniques</a:t>
            </a:r>
            <a:endParaRPr lang="en-US" sz="2000" b="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4</a:t>
            </a:fld>
            <a:endParaRPr lang="en-US" altLang="en-US"/>
          </a:p>
        </p:txBody>
      </p:sp>
      <p:sp>
        <p:nvSpPr>
          <p:cNvPr id="7"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8"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33811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 antenna array in Std.</a:t>
            </a:r>
            <a:endParaRPr lang="en-US" dirty="0"/>
          </a:p>
        </p:txBody>
      </p:sp>
      <p:sp>
        <p:nvSpPr>
          <p:cNvPr id="3" name="Content Placeholder 2"/>
          <p:cNvSpPr>
            <a:spLocks noGrp="1"/>
          </p:cNvSpPr>
          <p:nvPr>
            <p:ph idx="1"/>
          </p:nvPr>
        </p:nvSpPr>
        <p:spPr>
          <a:xfrm>
            <a:off x="320263" y="1570459"/>
            <a:ext cx="8529732" cy="4114800"/>
          </a:xfrm>
        </p:spPr>
        <p:txBody>
          <a:bodyPr/>
          <a:lstStyle/>
          <a:p>
            <a:r>
              <a:rPr lang="en-US" sz="1600" b="0" dirty="0" smtClean="0"/>
              <a:t>Type III array with polarization adjustment and single RF part may be efficiently used for polarization alignment of the TX polarization to fit RX one , and vice-versa.</a:t>
            </a:r>
          </a:p>
          <a:p>
            <a:pPr lvl="1"/>
            <a:r>
              <a:rPr lang="en-US" sz="1400" dirty="0" smtClean="0"/>
              <a:t>Implementation of polarization alignment procedure requires changes/additions to the 802.11ay spec</a:t>
            </a:r>
          </a:p>
          <a:p>
            <a:r>
              <a:rPr lang="en-US" sz="1600" b="0" dirty="0" smtClean="0"/>
              <a:t>However, type III array may be used in the </a:t>
            </a:r>
            <a:r>
              <a:rPr lang="en-US" sz="1600" b="0" u="sng" dirty="0" smtClean="0"/>
              <a:t>Antenna Selection</a:t>
            </a:r>
            <a:r>
              <a:rPr lang="en-US" sz="1600" b="0" dirty="0" smtClean="0"/>
              <a:t> regime – the array can be consequently set up to vertical, horizontal, or even some pre-defined rotated polarizations (for example 0</a:t>
            </a:r>
            <a:r>
              <a:rPr lang="en-GB" sz="1600" b="0" dirty="0"/>
              <a:t>°</a:t>
            </a:r>
            <a:r>
              <a:rPr lang="en-US" sz="1600" b="0" dirty="0"/>
              <a:t>, 90</a:t>
            </a:r>
            <a:r>
              <a:rPr lang="en-GB" sz="1600" b="0" dirty="0" smtClean="0"/>
              <a:t>°,</a:t>
            </a:r>
            <a:r>
              <a:rPr lang="en-US" sz="1600" b="0" dirty="0"/>
              <a:t> </a:t>
            </a:r>
            <a:r>
              <a:rPr lang="en-US" sz="1600" b="0" dirty="0" smtClean="0"/>
              <a:t>±45</a:t>
            </a:r>
            <a:r>
              <a:rPr lang="en-GB" sz="1600" b="0" dirty="0"/>
              <a:t>°</a:t>
            </a:r>
            <a:r>
              <a:rPr lang="en-US" sz="1600" b="0" dirty="0" smtClean="0"/>
              <a:t>) and the best options can be selected </a:t>
            </a:r>
            <a:r>
              <a:rPr lang="en-US" sz="1600" b="0" u="sng" dirty="0" smtClean="0"/>
              <a:t>via standard antenna selection procedure</a:t>
            </a:r>
          </a:p>
          <a:p>
            <a:pPr lvl="1"/>
            <a:r>
              <a:rPr lang="en-US" sz="1400" dirty="0" smtClean="0"/>
              <a:t>Such usage of type III array may have some performance degradation in comparison with perfect (continuous) polarization alignment but with the minimal changes in the spec will be required (Antenna selection exists in 11d)</a:t>
            </a:r>
            <a:endParaRPr lang="en-US" sz="140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5</a:t>
            </a:fld>
            <a:endParaRPr lang="en-US" altLang="en-US"/>
          </a:p>
        </p:txBody>
      </p:sp>
      <p:sp>
        <p:nvSpPr>
          <p:cNvPr id="10" name="Right Arrow 9"/>
          <p:cNvSpPr/>
          <p:nvPr/>
        </p:nvSpPr>
        <p:spPr bwMode="auto">
          <a:xfrm>
            <a:off x="3877383" y="4553879"/>
            <a:ext cx="530225" cy="578462"/>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a:xfrm>
            <a:off x="1115616" y="6093290"/>
            <a:ext cx="2024913" cy="276999"/>
          </a:xfrm>
          <a:prstGeom prst="rect">
            <a:avLst/>
          </a:prstGeom>
        </p:spPr>
        <p:txBody>
          <a:bodyPr wrap="none">
            <a:spAutoFit/>
          </a:bodyPr>
          <a:lstStyle/>
          <a:p>
            <a:r>
              <a:rPr lang="en-US" dirty="0" smtClean="0"/>
              <a:t>Implementation point of view</a:t>
            </a:r>
            <a:endParaRPr lang="en-US" dirty="0"/>
          </a:p>
        </p:txBody>
      </p:sp>
      <p:sp>
        <p:nvSpPr>
          <p:cNvPr id="12" name="Rectangle 11"/>
          <p:cNvSpPr/>
          <p:nvPr/>
        </p:nvSpPr>
        <p:spPr>
          <a:xfrm>
            <a:off x="5868144" y="6072771"/>
            <a:ext cx="1842171" cy="276999"/>
          </a:xfrm>
          <a:prstGeom prst="rect">
            <a:avLst/>
          </a:prstGeom>
        </p:spPr>
        <p:txBody>
          <a:bodyPr wrap="none">
            <a:spAutoFit/>
          </a:bodyPr>
          <a:lstStyle/>
          <a:p>
            <a:r>
              <a:rPr lang="en-US" dirty="0" smtClean="0"/>
              <a:t>System/Spec point of view</a:t>
            </a:r>
            <a:endParaRPr lang="en-US" dirty="0"/>
          </a:p>
        </p:txBody>
      </p:sp>
      <p:pic>
        <p:nvPicPr>
          <p:cNvPr id="9" name="Picture 8"/>
          <p:cNvPicPr>
            <a:picLocks noChangeAspect="1"/>
          </p:cNvPicPr>
          <p:nvPr/>
        </p:nvPicPr>
        <p:blipFill>
          <a:blip r:embed="rId2"/>
          <a:stretch>
            <a:fillRect/>
          </a:stretch>
        </p:blipFill>
        <p:spPr>
          <a:xfrm>
            <a:off x="4443786" y="4191067"/>
            <a:ext cx="4700214" cy="1882546"/>
          </a:xfrm>
          <a:prstGeom prst="rect">
            <a:avLst/>
          </a:prstGeom>
        </p:spPr>
      </p:pic>
      <p:pic>
        <p:nvPicPr>
          <p:cNvPr id="13" name="Picture 12"/>
          <p:cNvPicPr>
            <a:picLocks noChangeAspect="1"/>
          </p:cNvPicPr>
          <p:nvPr/>
        </p:nvPicPr>
        <p:blipFill>
          <a:blip r:embed="rId3"/>
          <a:stretch>
            <a:fillRect/>
          </a:stretch>
        </p:blipFill>
        <p:spPr>
          <a:xfrm>
            <a:off x="112445" y="4191067"/>
            <a:ext cx="3718283" cy="1881704"/>
          </a:xfrm>
          <a:prstGeom prst="rect">
            <a:avLst/>
          </a:prstGeom>
        </p:spPr>
      </p:pic>
      <p:sp>
        <p:nvSpPr>
          <p:cNvPr id="14"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138249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synthesis/alignment cases</a:t>
            </a:r>
            <a:endParaRPr lang="en-US" dirty="0"/>
          </a:p>
        </p:txBody>
      </p:sp>
      <p:sp>
        <p:nvSpPr>
          <p:cNvPr id="3" name="Content Placeholder 2"/>
          <p:cNvSpPr>
            <a:spLocks noGrp="1"/>
          </p:cNvSpPr>
          <p:nvPr>
            <p:ph idx="1"/>
          </p:nvPr>
        </p:nvSpPr>
        <p:spPr>
          <a:xfrm>
            <a:off x="696913" y="1488875"/>
            <a:ext cx="7772400" cy="4114800"/>
          </a:xfrm>
        </p:spPr>
        <p:txBody>
          <a:bodyPr/>
          <a:lstStyle/>
          <a:p>
            <a:r>
              <a:rPr lang="en-US" b="0" dirty="0" smtClean="0"/>
              <a:t>Polarization synthesis/ alignment can be done with </a:t>
            </a:r>
          </a:p>
          <a:p>
            <a:pPr lvl="1"/>
            <a:r>
              <a:rPr lang="en-US" dirty="0" smtClean="0"/>
              <a:t>Type III arrays (dual-polarized with single RF chain) </a:t>
            </a:r>
          </a:p>
          <a:p>
            <a:pPr lvl="1"/>
            <a:r>
              <a:rPr lang="en-US" dirty="0" smtClean="0"/>
              <a:t>Type II arrays </a:t>
            </a:r>
            <a:r>
              <a:rPr lang="en-US" dirty="0"/>
              <a:t>(dual-polarized with </a:t>
            </a:r>
            <a:r>
              <a:rPr lang="en-US" dirty="0" smtClean="0"/>
              <a:t>two </a:t>
            </a:r>
            <a:r>
              <a:rPr lang="en-US" dirty="0"/>
              <a:t>RF </a:t>
            </a:r>
            <a:r>
              <a:rPr lang="en-US" dirty="0" smtClean="0"/>
              <a:t>chains) </a:t>
            </a:r>
            <a:endParaRPr lang="en-US" dirty="0"/>
          </a:p>
          <a:p>
            <a:pPr lvl="1"/>
            <a:r>
              <a:rPr lang="en-US" dirty="0" smtClean="0"/>
              <a:t> Two type I arrays  with orthogonal polarizations placed closely</a:t>
            </a:r>
          </a:p>
          <a:p>
            <a:r>
              <a:rPr lang="en-US" b="0" dirty="0" smtClean="0"/>
              <a:t>Dual polarized arrays can transmit at max power for all range of polarization angles</a:t>
            </a:r>
          </a:p>
          <a:p>
            <a:r>
              <a:rPr lang="en-US" b="0" dirty="0" smtClean="0"/>
              <a:t>Two orthogonal arrays cannot transmit at full (double) power for all polarization angles</a:t>
            </a:r>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6</a:t>
            </a:fld>
            <a:endParaRPr lang="en-US" altLang="en-US"/>
          </a:p>
        </p:txBody>
      </p:sp>
      <p:sp>
        <p:nvSpPr>
          <p:cNvPr id="11" name="Rectangle 10"/>
          <p:cNvSpPr/>
          <p:nvPr/>
        </p:nvSpPr>
        <p:spPr>
          <a:xfrm>
            <a:off x="933362" y="6198414"/>
            <a:ext cx="2910990" cy="276999"/>
          </a:xfrm>
          <a:prstGeom prst="rect">
            <a:avLst/>
          </a:prstGeom>
        </p:spPr>
        <p:txBody>
          <a:bodyPr wrap="none">
            <a:spAutoFit/>
          </a:bodyPr>
          <a:lstStyle/>
          <a:p>
            <a:pPr lvl="1"/>
            <a:r>
              <a:rPr lang="en-US" dirty="0" smtClean="0"/>
              <a:t>Dual-polarized array, 10 </a:t>
            </a:r>
            <a:r>
              <a:rPr lang="en-US" dirty="0" err="1" smtClean="0"/>
              <a:t>dBm</a:t>
            </a:r>
            <a:r>
              <a:rPr lang="en-US" dirty="0" smtClean="0"/>
              <a:t> power</a:t>
            </a:r>
            <a:endParaRPr lang="en-US" dirty="0"/>
          </a:p>
        </p:txBody>
      </p:sp>
      <p:sp>
        <p:nvSpPr>
          <p:cNvPr id="12" name="Rectangle 11"/>
          <p:cNvSpPr/>
          <p:nvPr/>
        </p:nvSpPr>
        <p:spPr>
          <a:xfrm>
            <a:off x="4572000" y="6231920"/>
            <a:ext cx="3681264" cy="276999"/>
          </a:xfrm>
          <a:prstGeom prst="rect">
            <a:avLst/>
          </a:prstGeom>
        </p:spPr>
        <p:txBody>
          <a:bodyPr wrap="none">
            <a:spAutoFit/>
          </a:bodyPr>
          <a:lstStyle/>
          <a:p>
            <a:pPr lvl="1"/>
            <a:r>
              <a:rPr lang="en-US" dirty="0" smtClean="0"/>
              <a:t>Two single-polarized arrays, 10 </a:t>
            </a:r>
            <a:r>
              <a:rPr lang="en-US" dirty="0" err="1" smtClean="0"/>
              <a:t>dBm</a:t>
            </a:r>
            <a:r>
              <a:rPr lang="en-US" dirty="0" smtClean="0"/>
              <a:t> power each</a:t>
            </a:r>
            <a:endParaRPr lang="en-US" dirty="0"/>
          </a:p>
        </p:txBody>
      </p:sp>
      <p:pic>
        <p:nvPicPr>
          <p:cNvPr id="9" name="Picture 8"/>
          <p:cNvPicPr>
            <a:picLocks noChangeAspect="1"/>
          </p:cNvPicPr>
          <p:nvPr/>
        </p:nvPicPr>
        <p:blipFill>
          <a:blip r:embed="rId2"/>
          <a:stretch>
            <a:fillRect/>
          </a:stretch>
        </p:blipFill>
        <p:spPr>
          <a:xfrm>
            <a:off x="1924814" y="4872119"/>
            <a:ext cx="1689120" cy="1560600"/>
          </a:xfrm>
          <a:prstGeom prst="rect">
            <a:avLst/>
          </a:prstGeom>
        </p:spPr>
      </p:pic>
      <p:pic>
        <p:nvPicPr>
          <p:cNvPr id="13" name="Picture 12"/>
          <p:cNvPicPr>
            <a:picLocks noChangeAspect="1"/>
          </p:cNvPicPr>
          <p:nvPr/>
        </p:nvPicPr>
        <p:blipFill>
          <a:blip r:embed="rId3"/>
          <a:stretch>
            <a:fillRect/>
          </a:stretch>
        </p:blipFill>
        <p:spPr>
          <a:xfrm>
            <a:off x="5580112" y="4688908"/>
            <a:ext cx="2258280" cy="1707480"/>
          </a:xfrm>
          <a:prstGeom prst="rect">
            <a:avLst/>
          </a:prstGeom>
        </p:spPr>
      </p:pic>
      <p:sp>
        <p:nvSpPr>
          <p:cNvPr id="14"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5"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315000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alignment vs. STBC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8788" y="1649916"/>
                <a:ext cx="7772400" cy="4114800"/>
              </a:xfrm>
            </p:spPr>
            <p:txBody>
              <a:bodyPr/>
              <a:lstStyle/>
              <a:p>
                <a:r>
                  <a:rPr lang="en-US" b="0" dirty="0" smtClean="0"/>
                  <a:t>From the theoretical point of view, the polarization alignment and STBC scheme should have exactly the same performance: equivalent </a:t>
                </a:r>
                <a:r>
                  <a:rPr lang="en-US" b="0" dirty="0"/>
                  <a:t>channel gain </a:t>
                </a:r>
                <a:r>
                  <a:rPr lang="en-US" b="0" dirty="0" smtClean="0"/>
                  <a:t>in both cases is </a:t>
                </a:r>
                <a:r>
                  <a:rPr lang="en-US" b="0" dirty="0"/>
                  <a:t>equal to </a:t>
                </a:r>
                <a14:m>
                  <m:oMath xmlns:m="http://schemas.openxmlformats.org/officeDocument/2006/math">
                    <m:sSubSup>
                      <m:sSubSupPr>
                        <m:ctrlPr>
                          <a:rPr lang="en-US" b="0" i="1">
                            <a:latin typeface="Cambria Math" panose="02040503050406030204" pitchFamily="18" charset="0"/>
                          </a:rPr>
                        </m:ctrlPr>
                      </m:sSubSupPr>
                      <m:e>
                        <m:r>
                          <a:rPr lang="en-US" b="0" i="1">
                            <a:latin typeface="Cambria Math" panose="02040503050406030204" pitchFamily="18" charset="0"/>
                          </a:rPr>
                          <m:t>h</m:t>
                        </m:r>
                      </m:e>
                      <m:sub>
                        <m:r>
                          <a:rPr lang="en-US" b="0" i="1">
                            <a:latin typeface="Cambria Math" panose="02040503050406030204" pitchFamily="18" charset="0"/>
                          </a:rPr>
                          <m:t>𝑣𝑒𝑟𝑡</m:t>
                        </m:r>
                      </m:sub>
                      <m:sup>
                        <m:r>
                          <a:rPr lang="en-US" b="0" i="1">
                            <a:latin typeface="Cambria Math" panose="02040503050406030204" pitchFamily="18" charset="0"/>
                          </a:rPr>
                          <m:t>2</m:t>
                        </m:r>
                      </m:sup>
                    </m:sSubSup>
                    <m:r>
                      <a:rPr lang="en-US" b="0" i="1">
                        <a:latin typeface="Cambria Math" panose="02040503050406030204" pitchFamily="18" charset="0"/>
                      </a:rPr>
                      <m:t>+</m:t>
                    </m:r>
                    <m:sSubSup>
                      <m:sSubSupPr>
                        <m:ctrlPr>
                          <a:rPr lang="en-US" i="1">
                            <a:latin typeface="Cambria Math" panose="02040503050406030204" pitchFamily="18" charset="0"/>
                          </a:rPr>
                        </m:ctrlPr>
                      </m:sSubSupPr>
                      <m:e>
                        <m:r>
                          <a:rPr lang="en-US" b="0" i="1">
                            <a:latin typeface="Cambria Math" panose="02040503050406030204" pitchFamily="18" charset="0"/>
                          </a:rPr>
                          <m:t>h</m:t>
                        </m:r>
                      </m:e>
                      <m:sub>
                        <m:r>
                          <a:rPr lang="en-US" b="0" i="1">
                            <a:latin typeface="Cambria Math" panose="02040503050406030204" pitchFamily="18" charset="0"/>
                          </a:rPr>
                          <m:t>h𝑜𝑟</m:t>
                        </m:r>
                      </m:sub>
                      <m:sup>
                        <m:r>
                          <a:rPr lang="en-US" b="0" i="1">
                            <a:latin typeface="Cambria Math" panose="02040503050406030204" pitchFamily="18" charset="0"/>
                          </a:rPr>
                          <m:t>2</m:t>
                        </m:r>
                      </m:sup>
                    </m:sSubSup>
                  </m:oMath>
                </a14:m>
                <a:endParaRPr lang="en-US" dirty="0" smtClean="0"/>
              </a:p>
              <a:p>
                <a:r>
                  <a:rPr lang="en-US" b="0" dirty="0" smtClean="0"/>
                  <a:t>Both schemes can be implemented on the base of dual-polarized arrays with two RF chains</a:t>
                </a:r>
              </a:p>
              <a:p>
                <a:r>
                  <a:rPr lang="en-US" b="0" dirty="0" smtClean="0"/>
                  <a:t>However, STBC implementation is preferable since in case of two arrays both can transmit at full power (see previous slide)</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8788" y="1649916"/>
                <a:ext cx="7772400" cy="4114800"/>
              </a:xfrm>
              <a:blipFill rotWithShape="0">
                <a:blip r:embed="rId2"/>
                <a:stretch>
                  <a:fillRect l="-1020" t="-1185" r="-188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7</a:t>
            </a:fld>
            <a:endParaRPr lang="en-US" altLang="en-US"/>
          </a:p>
        </p:txBody>
      </p:sp>
      <p:pic>
        <p:nvPicPr>
          <p:cNvPr id="8" name="Picture 7"/>
          <p:cNvPicPr>
            <a:picLocks noChangeAspect="1"/>
          </p:cNvPicPr>
          <p:nvPr/>
        </p:nvPicPr>
        <p:blipFill>
          <a:blip r:embed="rId3"/>
          <a:stretch>
            <a:fillRect/>
          </a:stretch>
        </p:blipFill>
        <p:spPr>
          <a:xfrm>
            <a:off x="2915816" y="4951884"/>
            <a:ext cx="3672408" cy="1603957"/>
          </a:xfrm>
          <a:prstGeom prst="rect">
            <a:avLst/>
          </a:prstGeom>
        </p:spPr>
      </p:pic>
      <p:sp>
        <p:nvSpPr>
          <p:cNvPr id="9"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0"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252597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82714" cy="1066800"/>
          </a:xfrm>
        </p:spPr>
        <p:txBody>
          <a:bodyPr/>
          <a:lstStyle/>
          <a:p>
            <a:r>
              <a:rPr lang="en-US" dirty="0" smtClean="0"/>
              <a:t>Hotel Lobby scenario 2x1 system simulations</a:t>
            </a:r>
            <a:endParaRPr lang="en-US" dirty="0"/>
          </a:p>
        </p:txBody>
      </p:sp>
      <p:sp>
        <p:nvSpPr>
          <p:cNvPr id="3" name="Content Placeholder 2"/>
          <p:cNvSpPr>
            <a:spLocks noGrp="1"/>
          </p:cNvSpPr>
          <p:nvPr>
            <p:ph idx="1"/>
          </p:nvPr>
        </p:nvSpPr>
        <p:spPr>
          <a:xfrm>
            <a:off x="491781" y="1556792"/>
            <a:ext cx="5196692" cy="4114800"/>
          </a:xfrm>
        </p:spPr>
        <p:txBody>
          <a:bodyPr/>
          <a:lstStyle/>
          <a:p>
            <a:r>
              <a:rPr lang="en-US" sz="2000" dirty="0" smtClean="0"/>
              <a:t>Channel</a:t>
            </a:r>
            <a:r>
              <a:rPr lang="en-US" sz="2000" dirty="0"/>
              <a:t>: 802.11ay model, Hotel lobby </a:t>
            </a:r>
            <a:r>
              <a:rPr lang="en-US" sz="2000" dirty="0" smtClean="0"/>
              <a:t>scenario (LOS / NLOS)</a:t>
            </a:r>
          </a:p>
          <a:p>
            <a:r>
              <a:rPr lang="en-US" sz="2000" dirty="0" smtClean="0"/>
              <a:t>TX: dual-polarized 2x8 antenna array</a:t>
            </a:r>
          </a:p>
          <a:p>
            <a:pPr lvl="1"/>
            <a:r>
              <a:rPr lang="en-US" sz="1600" dirty="0" smtClean="0"/>
              <a:t>10 </a:t>
            </a:r>
            <a:r>
              <a:rPr lang="en-US" sz="1600" dirty="0" err="1" smtClean="0"/>
              <a:t>dBm</a:t>
            </a:r>
            <a:r>
              <a:rPr lang="en-US" sz="1600" dirty="0" smtClean="0"/>
              <a:t> power (total), ~17 </a:t>
            </a:r>
            <a:r>
              <a:rPr lang="en-US" sz="1600" dirty="0" err="1" smtClean="0"/>
              <a:t>dBi</a:t>
            </a:r>
            <a:r>
              <a:rPr lang="en-US" sz="1600" dirty="0" smtClean="0"/>
              <a:t> gain</a:t>
            </a:r>
          </a:p>
          <a:p>
            <a:r>
              <a:rPr lang="en-US" sz="2000" dirty="0" smtClean="0"/>
              <a:t>RX: single-polarization 2x8 array</a:t>
            </a:r>
          </a:p>
          <a:p>
            <a:pPr lvl="1"/>
            <a:r>
              <a:rPr lang="en-US" sz="1800" dirty="0" smtClean="0"/>
              <a:t>Uniform RX positions</a:t>
            </a:r>
          </a:p>
          <a:p>
            <a:pPr lvl="1"/>
            <a:r>
              <a:rPr lang="en-US" sz="1800" dirty="0" smtClean="0"/>
              <a:t>Fixed 45</a:t>
            </a:r>
            <a:r>
              <a:rPr lang="en-GB" sz="1800" b="1" dirty="0" smtClean="0"/>
              <a:t>°</a:t>
            </a:r>
            <a:r>
              <a:rPr lang="en-US" sz="1800" dirty="0" smtClean="0"/>
              <a:t> elevation, (0</a:t>
            </a:r>
            <a:r>
              <a:rPr lang="en-GB" sz="1800" b="1" dirty="0" smtClean="0"/>
              <a:t>°</a:t>
            </a:r>
            <a:r>
              <a:rPr lang="en-US" sz="1800" dirty="0" smtClean="0"/>
              <a:t>, 90</a:t>
            </a:r>
            <a:r>
              <a:rPr lang="en-GB" sz="1800" b="1" dirty="0" smtClean="0"/>
              <a:t>°</a:t>
            </a:r>
            <a:r>
              <a:rPr lang="en-US" sz="1800" dirty="0" smtClean="0"/>
              <a:t>, 180</a:t>
            </a:r>
            <a:r>
              <a:rPr lang="en-GB" sz="1800" b="1" dirty="0" smtClean="0"/>
              <a:t>°</a:t>
            </a:r>
            <a:r>
              <a:rPr lang="en-US" sz="1800" dirty="0" smtClean="0"/>
              <a:t>, 270</a:t>
            </a:r>
            <a:r>
              <a:rPr lang="en-GB" sz="1800" b="1" dirty="0" smtClean="0"/>
              <a:t>°</a:t>
            </a:r>
            <a:r>
              <a:rPr lang="en-US" sz="1800" dirty="0" smtClean="0"/>
              <a:t>) azimuth,</a:t>
            </a:r>
            <a:r>
              <a:rPr lang="en-US" sz="1800" dirty="0"/>
              <a:t> </a:t>
            </a:r>
            <a:r>
              <a:rPr lang="en-US" sz="1800" u="sng" dirty="0" smtClean="0"/>
              <a:t>random self-rotation</a:t>
            </a:r>
            <a:endParaRPr lang="ru-RU" sz="1800" u="sng" dirty="0" smtClean="0"/>
          </a:p>
          <a:p>
            <a:r>
              <a:rPr lang="en-US" sz="2000" dirty="0" smtClean="0"/>
              <a:t>Beamforming procedure: </a:t>
            </a:r>
          </a:p>
          <a:p>
            <a:pPr lvl="1"/>
            <a:r>
              <a:rPr lang="en-US" sz="1800" dirty="0" smtClean="0"/>
              <a:t>Enhanced-SLS based: TX-RX sector scan and best sector pair selection</a:t>
            </a:r>
          </a:p>
          <a:p>
            <a:pPr lvl="1"/>
            <a:r>
              <a:rPr lang="en-US" sz="1800" dirty="0" smtClean="0"/>
              <a:t>33 sectors per </a:t>
            </a:r>
            <a:r>
              <a:rPr lang="en-US" sz="1800" dirty="0"/>
              <a:t>array, </a:t>
            </a:r>
            <a:r>
              <a:rPr lang="en-US" sz="1800" dirty="0" smtClean="0"/>
              <a:t>([-</a:t>
            </a:r>
            <a:r>
              <a:rPr lang="en-US" sz="1800" dirty="0"/>
              <a:t>75</a:t>
            </a:r>
            <a:r>
              <a:rPr lang="en-GB" sz="1800" b="1" dirty="0"/>
              <a:t>°</a:t>
            </a:r>
            <a:r>
              <a:rPr lang="en-US" sz="1800" dirty="0"/>
              <a:t>:15</a:t>
            </a:r>
            <a:r>
              <a:rPr lang="en-GB" sz="1800" b="1" dirty="0"/>
              <a:t>°</a:t>
            </a:r>
            <a:r>
              <a:rPr lang="en-US" sz="1800" dirty="0"/>
              <a:t>:75</a:t>
            </a:r>
            <a:r>
              <a:rPr lang="en-GB" sz="1800" b="1" dirty="0"/>
              <a:t>°</a:t>
            </a:r>
            <a:r>
              <a:rPr lang="en-US" sz="1800" dirty="0"/>
              <a:t>] elevation, [-45</a:t>
            </a:r>
            <a:r>
              <a:rPr lang="en-GB" sz="1800" b="1" dirty="0"/>
              <a:t> °</a:t>
            </a:r>
            <a:r>
              <a:rPr lang="en-US" sz="1800" dirty="0"/>
              <a:t>,0</a:t>
            </a:r>
            <a:r>
              <a:rPr lang="en-GB" sz="1800" b="1" dirty="0"/>
              <a:t> °</a:t>
            </a:r>
            <a:r>
              <a:rPr lang="en-US" sz="1800" dirty="0"/>
              <a:t>,45</a:t>
            </a:r>
            <a:r>
              <a:rPr lang="en-GB" sz="1800" b="1" dirty="0"/>
              <a:t> °</a:t>
            </a:r>
            <a:r>
              <a:rPr lang="en-US" sz="1800" dirty="0"/>
              <a:t>] </a:t>
            </a:r>
            <a:r>
              <a:rPr lang="en-US" sz="1800" dirty="0" smtClean="0"/>
              <a:t>azimuth)</a:t>
            </a:r>
          </a:p>
          <a:p>
            <a:r>
              <a:rPr lang="en-US" sz="2000" dirty="0" smtClean="0"/>
              <a:t>Baseband processing: SISO or </a:t>
            </a:r>
            <a:r>
              <a:rPr lang="en-US" sz="2000" dirty="0" err="1" smtClean="0"/>
              <a:t>Alamouti</a:t>
            </a:r>
            <a:r>
              <a:rPr lang="en-US" sz="2000" dirty="0" smtClean="0"/>
              <a:t> STBC</a:t>
            </a:r>
            <a:endParaRPr lang="en-US" sz="2000" dirty="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8</a:t>
            </a:fld>
            <a:endParaRPr lang="en-US" altLang="en-US"/>
          </a:p>
        </p:txBody>
      </p:sp>
      <p:pic>
        <p:nvPicPr>
          <p:cNvPr id="7" name="Picture 6"/>
          <p:cNvPicPr>
            <a:picLocks noChangeAspect="1"/>
          </p:cNvPicPr>
          <p:nvPr/>
        </p:nvPicPr>
        <p:blipFill>
          <a:blip r:embed="rId2"/>
          <a:stretch>
            <a:fillRect/>
          </a:stretch>
        </p:blipFill>
        <p:spPr>
          <a:xfrm>
            <a:off x="6194682" y="4127212"/>
            <a:ext cx="1936980" cy="2194020"/>
          </a:xfrm>
          <a:prstGeom prst="rect">
            <a:avLst/>
          </a:prstGeom>
        </p:spPr>
      </p:pic>
      <p:pic>
        <p:nvPicPr>
          <p:cNvPr id="10" name="Picture 9"/>
          <p:cNvPicPr>
            <a:picLocks noChangeAspect="1"/>
          </p:cNvPicPr>
          <p:nvPr/>
        </p:nvPicPr>
        <p:blipFill>
          <a:blip r:embed="rId3"/>
          <a:stretch>
            <a:fillRect/>
          </a:stretch>
        </p:blipFill>
        <p:spPr>
          <a:xfrm>
            <a:off x="5652120" y="1481977"/>
            <a:ext cx="3116394" cy="2337296"/>
          </a:xfrm>
          <a:prstGeom prst="rect">
            <a:avLst/>
          </a:prstGeom>
        </p:spPr>
      </p:pic>
      <p:sp>
        <p:nvSpPr>
          <p:cNvPr id="9"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11"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64047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2" y="404664"/>
            <a:ext cx="8195568" cy="1066800"/>
          </a:xfrm>
        </p:spPr>
        <p:txBody>
          <a:bodyPr/>
          <a:lstStyle/>
          <a:p>
            <a:r>
              <a:rPr lang="en-US" dirty="0" smtClean="0"/>
              <a:t>Polarization modes performance comparison</a:t>
            </a:r>
            <a:endParaRPr lang="en-US" dirty="0"/>
          </a:p>
        </p:txBody>
      </p:sp>
      <p:sp>
        <p:nvSpPr>
          <p:cNvPr id="3" name="Content Placeholder 2"/>
          <p:cNvSpPr>
            <a:spLocks noGrp="1"/>
          </p:cNvSpPr>
          <p:nvPr>
            <p:ph idx="1"/>
          </p:nvPr>
        </p:nvSpPr>
        <p:spPr>
          <a:xfrm>
            <a:off x="607218" y="1239075"/>
            <a:ext cx="8005763" cy="4114800"/>
          </a:xfrm>
        </p:spPr>
        <p:txBody>
          <a:bodyPr/>
          <a:lstStyle/>
          <a:p>
            <a:pPr marL="0" indent="0">
              <a:buNone/>
            </a:pPr>
            <a:r>
              <a:rPr lang="en-US" sz="1800" b="0" dirty="0" smtClean="0"/>
              <a:t>Typical situation was considered in all simulations: polarization-capable AP and simple vertically polarized antenna at the STA</a:t>
            </a:r>
          </a:p>
          <a:p>
            <a:pPr marL="0" indent="0">
              <a:buNone/>
            </a:pPr>
            <a:r>
              <a:rPr lang="en-US" sz="1800" b="0" dirty="0" smtClean="0"/>
              <a:t>For comparison purposes, different antenna arrays configurations at the AP were considered, but the total power is fixed to 10 </a:t>
            </a:r>
            <a:r>
              <a:rPr lang="en-US" sz="1800" b="0" dirty="0" err="1" smtClean="0"/>
              <a:t>dBm</a:t>
            </a:r>
            <a:r>
              <a:rPr lang="en-US" sz="1800" b="0" dirty="0" smtClean="0"/>
              <a:t> for all antenna configurations</a:t>
            </a:r>
          </a:p>
          <a:p>
            <a:r>
              <a:rPr lang="en-US" sz="1800" b="0" dirty="0" smtClean="0"/>
              <a:t>Single polarization (V-V, H-V, Circular-V)</a:t>
            </a:r>
            <a:endParaRPr lang="en-US" sz="1800" b="0" dirty="0"/>
          </a:p>
          <a:p>
            <a:pPr lvl="1"/>
            <a:r>
              <a:rPr lang="en-US" sz="1600" dirty="0" smtClean="0"/>
              <a:t>Simple implementation</a:t>
            </a:r>
            <a:endParaRPr lang="en-US" sz="1600" dirty="0"/>
          </a:p>
          <a:p>
            <a:pPr lvl="1"/>
            <a:r>
              <a:rPr lang="en-US" sz="1600" dirty="0" smtClean="0"/>
              <a:t>May give unpredictable loss in case of misalignment</a:t>
            </a:r>
          </a:p>
          <a:p>
            <a:pPr lvl="1"/>
            <a:r>
              <a:rPr lang="en-US" sz="1600" dirty="0" smtClean="0"/>
              <a:t>Stable 3dB degradation for Circular-Vertical case</a:t>
            </a:r>
            <a:endParaRPr lang="en-US" sz="1800" dirty="0" smtClean="0"/>
          </a:p>
          <a:p>
            <a:r>
              <a:rPr lang="en-US" sz="1800" b="0" dirty="0" smtClean="0"/>
              <a:t>Polarization alignment method: H,V adjustment at the TX so the resulting signal polarization at the RX will coincide with RX antenna polarization</a:t>
            </a:r>
          </a:p>
          <a:p>
            <a:pPr lvl="1"/>
            <a:r>
              <a:rPr lang="en-US" sz="1600" dirty="0" smtClean="0"/>
              <a:t>Suitable for type III antennas</a:t>
            </a:r>
          </a:p>
          <a:p>
            <a:pPr lvl="1"/>
            <a:r>
              <a:rPr lang="en-US" sz="1600" dirty="0" smtClean="0"/>
              <a:t>Eliminate polarization rotation losses</a:t>
            </a:r>
          </a:p>
          <a:p>
            <a:r>
              <a:rPr lang="en-US" sz="1800" b="0" dirty="0" smtClean="0"/>
              <a:t>2x1 STBC (</a:t>
            </a:r>
            <a:r>
              <a:rPr lang="en-US" sz="1800" b="0" dirty="0" err="1" smtClean="0"/>
              <a:t>Alamouti</a:t>
            </a:r>
            <a:r>
              <a:rPr lang="en-US" sz="1800" b="0" dirty="0" smtClean="0"/>
              <a:t> scheme)</a:t>
            </a:r>
          </a:p>
          <a:p>
            <a:pPr lvl="1"/>
            <a:r>
              <a:rPr lang="en-US" sz="1600" dirty="0" smtClean="0"/>
              <a:t>Robust transmission scheme, require two RF chains</a:t>
            </a:r>
            <a:endParaRPr lang="en-US" sz="1600" dirty="0"/>
          </a:p>
          <a:p>
            <a:r>
              <a:rPr lang="en-US" sz="1800" b="0" dirty="0" smtClean="0"/>
              <a:t>Antenna selection</a:t>
            </a:r>
          </a:p>
          <a:p>
            <a:pPr lvl="1"/>
            <a:r>
              <a:rPr lang="en-US" sz="1400" dirty="0" smtClean="0"/>
              <a:t>Best (in terms of signal power) antenna/polarization is selected</a:t>
            </a:r>
          </a:p>
          <a:p>
            <a:pPr lvl="1"/>
            <a:r>
              <a:rPr lang="en-US" sz="1400" dirty="0" smtClean="0"/>
              <a:t>Correspond to type III array usage in antenna selection mode</a:t>
            </a:r>
          </a:p>
          <a:p>
            <a:pPr lvl="1"/>
            <a:endParaRPr lang="en-US" sz="1400" dirty="0" smtClean="0"/>
          </a:p>
          <a:p>
            <a:pPr lvl="1"/>
            <a:endParaRPr lang="en-US" sz="1600" dirty="0" smtClean="0"/>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9</a:t>
            </a:fld>
            <a:endParaRPr lang="en-US" altLang="en-US"/>
          </a:p>
        </p:txBody>
      </p:sp>
      <p:pic>
        <p:nvPicPr>
          <p:cNvPr id="7" name="Picture 6"/>
          <p:cNvPicPr>
            <a:picLocks noChangeAspect="1"/>
          </p:cNvPicPr>
          <p:nvPr/>
        </p:nvPicPr>
        <p:blipFill>
          <a:blip r:embed="rId2"/>
          <a:stretch>
            <a:fillRect/>
          </a:stretch>
        </p:blipFill>
        <p:spPr>
          <a:xfrm>
            <a:off x="5652120" y="4236843"/>
            <a:ext cx="3378105" cy="2235406"/>
          </a:xfrm>
          <a:prstGeom prst="rect">
            <a:avLst/>
          </a:prstGeom>
        </p:spPr>
      </p:pic>
      <p:sp>
        <p:nvSpPr>
          <p:cNvPr id="8" name="Date Placeholder 3"/>
          <p:cNvSpPr>
            <a:spLocks noGrp="1"/>
          </p:cNvSpPr>
          <p:nvPr>
            <p:ph type="dt" sz="half" idx="10"/>
          </p:nvPr>
        </p:nvSpPr>
        <p:spPr>
          <a:xfrm>
            <a:off x="696913" y="332601"/>
            <a:ext cx="1579600" cy="276999"/>
          </a:xfrm>
        </p:spPr>
        <p:txBody>
          <a:bodyPr/>
          <a:lstStyle/>
          <a:p>
            <a:pPr>
              <a:defRPr/>
            </a:pPr>
            <a:r>
              <a:rPr lang="en-US" altLang="en-US" dirty="0" smtClean="0"/>
              <a:t>September 2017</a:t>
            </a:r>
            <a:endParaRPr lang="en-US" altLang="en-US" dirty="0"/>
          </a:p>
        </p:txBody>
      </p:sp>
      <p:sp>
        <p:nvSpPr>
          <p:cNvPr id="9" name="Footer Placeholder 4"/>
          <p:cNvSpPr>
            <a:spLocks noGrp="1"/>
          </p:cNvSpPr>
          <p:nvPr>
            <p:ph type="ftr" sz="quarter" idx="11"/>
          </p:nvPr>
        </p:nvSpPr>
        <p:spPr>
          <a:xfrm>
            <a:off x="7162521" y="6475413"/>
            <a:ext cx="1381404" cy="184666"/>
          </a:xfrm>
        </p:spPr>
        <p:txBody>
          <a:bodyPr/>
          <a:lstStyle/>
          <a:p>
            <a:pPr>
              <a:defRPr/>
            </a:pPr>
            <a:r>
              <a:rPr lang="en-US" altLang="en-US" dirty="0" smtClean="0"/>
              <a:t>Andrey Pudeyev, Intel</a:t>
            </a:r>
            <a:endParaRPr lang="en-US" altLang="en-US" dirty="0"/>
          </a:p>
        </p:txBody>
      </p:sp>
    </p:spTree>
    <p:extLst>
      <p:ext uri="{BB962C8B-B14F-4D97-AF65-F5344CB8AC3E}">
        <p14:creationId xmlns:p14="http://schemas.microsoft.com/office/powerpoint/2010/main" val="419076178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42022</TotalTime>
  <Words>2196</Words>
  <Application>Microsoft Office PowerPoint</Application>
  <PresentationFormat>On-screen Show (4:3)</PresentationFormat>
  <Paragraphs>212</Paragraphs>
  <Slides>21</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Cambria Math</vt:lpstr>
      <vt:lpstr>Times New Roman</vt:lpstr>
      <vt:lpstr>802-11-Submission</vt:lpstr>
      <vt:lpstr>Document</vt:lpstr>
      <vt:lpstr>Polarization in IEEE 802.11ay</vt:lpstr>
      <vt:lpstr>Introduction</vt:lpstr>
      <vt:lpstr>Phased antenna arrays with respect to polarization properties</vt:lpstr>
      <vt:lpstr>Standard impact</vt:lpstr>
      <vt:lpstr>Type III antenna array in Std.</vt:lpstr>
      <vt:lpstr>Polarization synthesis/alignment cases</vt:lpstr>
      <vt:lpstr>Polarization alignment vs. STBC</vt:lpstr>
      <vt:lpstr>Hotel Lobby scenario 2x1 system simulations</vt:lpstr>
      <vt:lpstr>Polarization modes performance comparison</vt:lpstr>
      <vt:lpstr>Performance of different polarization schemes</vt:lpstr>
      <vt:lpstr>Polarization modes: summary</vt:lpstr>
      <vt:lpstr>Polarization and Beamforming</vt:lpstr>
      <vt:lpstr>Impact of polarization on beamforming study</vt:lpstr>
      <vt:lpstr>Impact of polarization on beamforming results</vt:lpstr>
      <vt:lpstr>Beamforming and polarization: summary</vt:lpstr>
      <vt:lpstr>Conclusions</vt:lpstr>
      <vt:lpstr>SP</vt:lpstr>
      <vt:lpstr>Backup</vt:lpstr>
      <vt:lpstr>Polarization shcemes comparison Hotel lobby, NLOS</vt:lpstr>
      <vt:lpstr>Open area scenario simulations</vt:lpstr>
      <vt:lpstr>Simulation results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of IEEE 802.11ad Channel Model for Enterprise Cubical Environment</dc:title>
  <dc:creator>andrey.pudeyev@intel.com</dc:creator>
  <cp:keywords>CTPClassification=CTP_IC:VisualMarkings=</cp:keywords>
  <cp:lastModifiedBy>Pudeyev, Andrey</cp:lastModifiedBy>
  <cp:revision>7873</cp:revision>
  <cp:lastPrinted>2017-09-04T18:51:28Z</cp:lastPrinted>
  <dcterms:created xsi:type="dcterms:W3CDTF">2015-03-24T14:22:58Z</dcterms:created>
  <dcterms:modified xsi:type="dcterms:W3CDTF">2017-09-11T23:55:23Z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55c0982a-72dc-4711-b9fe-71da7bc145ba</vt:lpwstr>
  </property>
  <property fmtid="{D5CDD505-2E9C-101B-9397-08002B2CF9AE}" pid="3" name="CTP_BU">
    <vt:lpwstr>COMMUNICATION &amp;DEVICES GROUP</vt:lpwstr>
  </property>
  <property fmtid="{D5CDD505-2E9C-101B-9397-08002B2CF9AE}" pid="4" name="CTP_TimeStamp">
    <vt:lpwstr>2016-03-09 11:17:48Z</vt:lpwstr>
  </property>
  <property fmtid="{D5CDD505-2E9C-101B-9397-08002B2CF9AE}" pid="5" name="CTPClassification">
    <vt:lpwstr>CTP_IC</vt:lpwstr>
  </property>
</Properties>
</file>