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93" r:id="rId3"/>
    <p:sldId id="299" r:id="rId4"/>
    <p:sldId id="312" r:id="rId5"/>
    <p:sldId id="313" r:id="rId6"/>
    <p:sldId id="315" r:id="rId7"/>
    <p:sldId id="311" r:id="rId8"/>
    <p:sldId id="314" r:id="rId9"/>
    <p:sldId id="321" r:id="rId10"/>
    <p:sldId id="317" r:id="rId11"/>
    <p:sldId id="318" r:id="rId12"/>
    <p:sldId id="320" r:id="rId13"/>
    <p:sldId id="32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E8E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C9E65-A243-40A9-8CE1-DCCE3919987C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3380F-27E4-48C1-A292-7F8A3C7F44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533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20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04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45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7700"/>
            <a:ext cx="7886700" cy="1042989"/>
          </a:xfrm>
          <a:prstGeom prst="rect">
            <a:avLst/>
          </a:prstGeom>
        </p:spPr>
        <p:txBody>
          <a:bodyPr anchor="ctr" anchorCtr="0"/>
          <a:lstStyle>
            <a:lvl1pPr algn="ctr">
              <a:defRPr sz="32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2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366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95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00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16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11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37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10.09.2017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72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September</a:t>
            </a:r>
            <a:r>
              <a:rPr lang="en-US" altLang="en-US" baseline="0" dirty="0" smtClean="0">
                <a:solidFill>
                  <a:srgbClr val="000000"/>
                </a:solidFill>
                <a:latin typeface="Times New Roman" pitchFamily="18" charset="0"/>
              </a:rPr>
              <a:t> 2017</a:t>
            </a:r>
            <a:endParaRPr lang="en-US" alt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 userDrawn="1"/>
        </p:nvSpPr>
        <p:spPr bwMode="auto">
          <a:xfrm>
            <a:off x="7209184" y="6475413"/>
            <a:ext cx="133474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r" defTabSz="914400" rtl="0" eaLnBrk="1" latinLnBrk="0" hangingPunct="1">
              <a:defRPr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solidFill>
                  <a:srgbClr val="000000"/>
                </a:solidFill>
                <a:latin typeface="Times New Roman" pitchFamily="18" charset="0"/>
              </a:rPr>
              <a:t>Ilya Bolotin, Intel</a:t>
            </a:r>
            <a:endParaRPr lang="en-US" alt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Rectangle 6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ctr" defTabSz="914400" rtl="0" eaLnBrk="1" latinLnBrk="0" hangingPunct="1">
              <a:defRPr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smtClean="0">
                <a:solidFill>
                  <a:srgbClr val="000000"/>
                </a:solidFill>
                <a:latin typeface="Times New Roman" pitchFamily="18" charset="0"/>
              </a:rPr>
              <a:t>Slide </a:t>
            </a:r>
            <a:fld id="{16CD3B3E-E816-4245-A507-039527FD6128}" type="slidenum">
              <a:rPr lang="en-US" altLang="en-US" sz="1200" smtClean="0">
                <a:solidFill>
                  <a:srgbClr val="000000"/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auto">
          <a:xfrm>
            <a:off x="5149725" y="332601"/>
            <a:ext cx="329577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marR="0" lvl="4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doc.: IEEE 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802.11-17/1421r0</a:t>
            </a:r>
            <a:endParaRPr kumimoji="0" lang="en-US" alt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Submission</a:t>
            </a:r>
          </a:p>
        </p:txBody>
      </p:sp>
      <p:sp>
        <p:nvSpPr>
          <p:cNvPr id="18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2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Times New Roman" panose="02020603050405020304" pitchFamily="18" charset="0"/>
        <a:buChar char="−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Times New Roman" panose="02020603050405020304" pitchFamily="18" charset="0"/>
        <a:buChar char="−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1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1122363"/>
            <a:ext cx="7772400" cy="14007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/>
            <a:r>
              <a:rPr kumimoji="1" lang="en-US" sz="36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Asymmetric beamforming training procedure enhancements</a:t>
            </a:r>
            <a:endParaRPr kumimoji="1" lang="ru-RU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9405" y="2842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469634"/>
              </p:ext>
            </p:extLst>
          </p:nvPr>
        </p:nvGraphicFramePr>
        <p:xfrm>
          <a:off x="539405" y="3318931"/>
          <a:ext cx="8280920" cy="1854200"/>
        </p:xfrm>
        <a:graphic>
          <a:graphicData uri="http://schemas.openxmlformats.org/drawingml/2006/table">
            <a:tbl>
              <a:tblPr firstRow="1" bandRow="1"/>
              <a:tblGrid>
                <a:gridCol w="1764343"/>
                <a:gridCol w="1116124"/>
                <a:gridCol w="1800200"/>
                <a:gridCol w="1332148"/>
                <a:gridCol w="2268105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dirty="0" smtClean="0"/>
                        <a:t>Ilya Bolotin</a:t>
                      </a:r>
                      <a:endParaRPr lang="en-US" sz="1600" dirty="0"/>
                    </a:p>
                  </a:txBody>
                  <a:tcPr marL="72000" marR="72000" marT="36000" marB="3600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Intel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Turgeneva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30, Nizhny Novgorod, 603024, Russia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+7 (831) 2969444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ilya.bolotin@intel.com</a:t>
                      </a:r>
                    </a:p>
                  </a:txBody>
                  <a:tcPr marL="72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Alexander Maltsev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Intel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alexander.maltsev@intel.com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Cheng Chen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Intel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cheng.chen@intel.com</a:t>
                      </a:r>
                      <a:endParaRPr kumimoji="1"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Carlos Cordeiro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Intel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carlos.cordeiro@intel.com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22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Sector ACK Transmission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1600" b="0" dirty="0" smtClean="0"/>
              <a:t>MBIFS after </a:t>
            </a:r>
            <a:r>
              <a:rPr lang="en-US" altLang="zh-CN" sz="1600" b="0" dirty="0"/>
              <a:t>the PCP or AP completes </a:t>
            </a:r>
            <a:r>
              <a:rPr lang="en-US" altLang="zh-CN" sz="1600" b="0" dirty="0" smtClean="0"/>
              <a:t>listening </a:t>
            </a:r>
            <a:r>
              <a:rPr lang="en-US" altLang="zh-CN" sz="1600" b="0" dirty="0"/>
              <a:t>for </a:t>
            </a:r>
            <a:r>
              <a:rPr lang="en-US" altLang="zh-CN" sz="1600" b="0" dirty="0" smtClean="0"/>
              <a:t>all space-time </a:t>
            </a:r>
            <a:r>
              <a:rPr lang="en-US" altLang="zh-CN" sz="1600" b="0" dirty="0"/>
              <a:t>slots, it shall </a:t>
            </a:r>
            <a:r>
              <a:rPr lang="en-US" altLang="zh-CN" sz="1600" b="0" dirty="0" smtClean="0"/>
              <a:t>transmit </a:t>
            </a:r>
            <a:r>
              <a:rPr lang="en-US" altLang="zh-CN" sz="1600" b="0" dirty="0"/>
              <a:t>a Sector ACK frame on the same combination of sector and DMG antenna which was used for </a:t>
            </a:r>
            <a:r>
              <a:rPr lang="en-US" altLang="zh-CN" sz="1600" b="0" dirty="0" smtClean="0"/>
              <a:t>listening. </a:t>
            </a:r>
          </a:p>
          <a:p>
            <a:pPr lvl="1"/>
            <a:r>
              <a:rPr lang="en-US" altLang="zh-CN" sz="1400" b="0" dirty="0" smtClean="0"/>
              <a:t>If several </a:t>
            </a:r>
            <a:r>
              <a:rPr lang="en-US" altLang="zh-CN" sz="1400" b="0" dirty="0"/>
              <a:t>SSW frames </a:t>
            </a:r>
            <a:r>
              <a:rPr lang="en-US" altLang="zh-CN" sz="1400" b="0" dirty="0" smtClean="0"/>
              <a:t>have </a:t>
            </a:r>
            <a:r>
              <a:rPr lang="en-US" altLang="zh-CN" sz="1400" b="0" dirty="0"/>
              <a:t>been received from a STA, the Sector ACK refers to the SSW frame </a:t>
            </a:r>
            <a:r>
              <a:rPr lang="en-US" altLang="zh-CN" sz="1400" b="0" dirty="0" smtClean="0"/>
              <a:t>which </a:t>
            </a:r>
            <a:r>
              <a:rPr lang="en-US" altLang="zh-CN" sz="1400" b="0" dirty="0"/>
              <a:t>was received with best quality. The determination of which packet was received with best quality is implementation dependent</a:t>
            </a:r>
            <a:r>
              <a:rPr lang="en-US" altLang="zh-CN" sz="1400" b="0" dirty="0" smtClean="0"/>
              <a:t>.</a:t>
            </a:r>
          </a:p>
          <a:p>
            <a:pPr lvl="1"/>
            <a:r>
              <a:rPr lang="en-US" altLang="zh-CN" sz="1400" dirty="0" smtClean="0"/>
              <a:t>If multiple STAs transmit SSW frames in the same DMG antenna and sector, only a single Sector ACK frame is needed and able to acknowledge multiple STAs in the same sector (see the proposed Sector ACK frame format for details).</a:t>
            </a:r>
            <a:endParaRPr lang="en-US" altLang="zh-CN" sz="1400" b="0" dirty="0" smtClean="0"/>
          </a:p>
          <a:p>
            <a:endParaRPr lang="zh-CN" altLang="en-US" sz="2000" b="0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4529308"/>
              </p:ext>
            </p:extLst>
          </p:nvPr>
        </p:nvGraphicFramePr>
        <p:xfrm>
          <a:off x="2284322" y="3795623"/>
          <a:ext cx="4916948" cy="272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Visio" r:id="rId3" imgW="11382308" imgH="6295859" progId="Visio.Drawing.15">
                  <p:embed/>
                </p:oleObj>
              </mc:Choice>
              <mc:Fallback>
                <p:oleObj name="Visio" r:id="rId3" imgW="11382308" imgH="6295859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322" y="3795623"/>
                        <a:ext cx="4916948" cy="2721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2959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Sector ACK Frame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000" dirty="0" smtClean="0"/>
              <a:t>Define it as a control frame, and the proposed format is as follows:</a:t>
            </a:r>
          </a:p>
          <a:p>
            <a:endParaRPr lang="zh-CN" alt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285085"/>
              </p:ext>
            </p:extLst>
          </p:nvPr>
        </p:nvGraphicFramePr>
        <p:xfrm>
          <a:off x="628650" y="2491548"/>
          <a:ext cx="7672841" cy="12425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7531"/>
                <a:gridCol w="697531"/>
                <a:gridCol w="797126"/>
                <a:gridCol w="405441"/>
                <a:gridCol w="370936"/>
                <a:gridCol w="1216621"/>
                <a:gridCol w="836466"/>
                <a:gridCol w="828136"/>
                <a:gridCol w="427991"/>
                <a:gridCol w="831465"/>
                <a:gridCol w="563597"/>
              </a:tblGrid>
              <a:tr h="747769"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Frame Control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Duration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TA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Number of Sector Feedback Fields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Sector Feedback </a:t>
                      </a:r>
                      <a:r>
                        <a:rPr lang="en-US" altLang="zh-CN" sz="1200" baseline="0" dirty="0" smtClean="0"/>
                        <a:t> 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Sector</a:t>
                      </a:r>
                      <a:r>
                        <a:rPr lang="en-US" altLang="zh-CN" sz="1200" baseline="0" dirty="0" smtClean="0"/>
                        <a:t> Feedback 2</a:t>
                      </a:r>
                    </a:p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Sector Feedback N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FCS</a:t>
                      </a:r>
                      <a:endParaRPr lang="zh-CN" altLang="en-US" sz="1200" dirty="0"/>
                    </a:p>
                  </a:txBody>
                  <a:tcPr/>
                </a:tc>
              </a:tr>
              <a:tr h="419564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Octets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…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078857"/>
              </p:ext>
            </p:extLst>
          </p:nvPr>
        </p:nvGraphicFramePr>
        <p:xfrm>
          <a:off x="1049544" y="4787181"/>
          <a:ext cx="6722855" cy="82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4571"/>
                <a:gridCol w="1344571"/>
                <a:gridCol w="1344571"/>
                <a:gridCol w="1344571"/>
                <a:gridCol w="1344571"/>
              </a:tblGrid>
              <a:tr h="370840"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RA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SSW Feedback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BRP Request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Beamformed</a:t>
                      </a:r>
                      <a:r>
                        <a:rPr lang="en-US" altLang="zh-CN" sz="1200" dirty="0" smtClean="0"/>
                        <a:t> Link Maintenance</a:t>
                      </a:r>
                      <a:endParaRPr lang="zh-CN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Octets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3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4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H="1">
            <a:off x="1049547" y="3665124"/>
            <a:ext cx="3763993" cy="11220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656054" y="3658881"/>
            <a:ext cx="2116345" cy="11283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35326" y="3755421"/>
            <a:ext cx="75800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value of Number of Sector Feedback fields is 1, the RA field contains  </a:t>
            </a:r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 address of the STA that is the </a:t>
            </a: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intended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destination of the </a:t>
            </a:r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Sector ACK frame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If the value of Number of Sector Feedback fields is more than 1, </a:t>
            </a:r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 </a:t>
            </a:r>
            <a:endParaRPr lang="en-US" altLang="zh-CN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field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set to the broadcast MAC address.</a:t>
            </a:r>
            <a:endParaRPr lang="zh-CN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25616" y="2187335"/>
            <a:ext cx="36266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Table: Proposed Sector ACK frame format</a:t>
            </a:r>
            <a:endParaRPr lang="zh-CN" alt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2225616" y="4455685"/>
            <a:ext cx="34480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/>
              <a:t>Table: Proposed Sector Feedback field.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094143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/>
              <a:t>We presented a complete flow of asymmetric beamforming after incorporating the enhancements.</a:t>
            </a:r>
          </a:p>
          <a:p>
            <a:r>
              <a:rPr lang="en-US" altLang="zh-CN" sz="2400" dirty="0" smtClean="0"/>
              <a:t>The proposed enhancements:</a:t>
            </a:r>
          </a:p>
          <a:p>
            <a:pPr lvl="1"/>
            <a:r>
              <a:rPr lang="en-US" altLang="zh-CN" sz="2000" dirty="0" smtClean="0"/>
              <a:t>Make asymmetric beamforming more flexibility. AP may </a:t>
            </a:r>
            <a:r>
              <a:rPr lang="en-US" altLang="zh-CN" sz="2000" dirty="0"/>
              <a:t>allocate different number of space-time slots for different sectors or skip any sectors at all, </a:t>
            </a:r>
            <a:r>
              <a:rPr lang="en-US" altLang="zh-CN" sz="2000" dirty="0" smtClean="0"/>
              <a:t>providing </a:t>
            </a:r>
            <a:r>
              <a:rPr lang="en-US" sz="2000" dirty="0" smtClean="0"/>
              <a:t>benefits </a:t>
            </a:r>
            <a:r>
              <a:rPr lang="en-US" sz="2000" dirty="0"/>
              <a:t>in collision </a:t>
            </a:r>
            <a:r>
              <a:rPr lang="en-US" sz="2000" dirty="0" smtClean="0"/>
              <a:t>probability and duration of asymmetric beamforming training</a:t>
            </a:r>
            <a:r>
              <a:rPr lang="en-US" altLang="zh-CN" sz="2000" dirty="0" smtClean="0"/>
              <a:t>. </a:t>
            </a:r>
            <a:endParaRPr lang="zh-CN" altLang="en-US" sz="2000" dirty="0"/>
          </a:p>
          <a:p>
            <a:pPr lvl="1"/>
            <a:r>
              <a:rPr lang="en-US" altLang="zh-CN" sz="2000" dirty="0" smtClean="0"/>
              <a:t>Simplify </a:t>
            </a:r>
            <a:r>
              <a:rPr lang="en-US" altLang="zh-CN" sz="2000" dirty="0"/>
              <a:t>the STA </a:t>
            </a:r>
            <a:r>
              <a:rPr lang="en-US" altLang="zh-CN" sz="2000" dirty="0" smtClean="0"/>
              <a:t>behavior during the asymmetric beamforming training. </a:t>
            </a:r>
          </a:p>
          <a:p>
            <a:pPr lvl="1"/>
            <a:r>
              <a:rPr lang="en-US" altLang="zh-CN" sz="2000" dirty="0" smtClean="0"/>
              <a:t>Resolve CIDs </a:t>
            </a:r>
            <a:r>
              <a:rPr lang="en-US" sz="2000" dirty="0" smtClean="0"/>
              <a:t>186</a:t>
            </a:r>
            <a:r>
              <a:rPr lang="en-US" sz="2000" dirty="0"/>
              <a:t>, 187, 188, 371, 439, 440, </a:t>
            </a:r>
            <a:r>
              <a:rPr lang="en-US" sz="2000" dirty="0" smtClean="0"/>
              <a:t>513.</a:t>
            </a:r>
            <a:endParaRPr lang="en-US" altLang="zh-CN" sz="2000" dirty="0"/>
          </a:p>
          <a:p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21277697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to include the text changes proposed in </a:t>
            </a:r>
            <a:r>
              <a:rPr lang="en-US" dirty="0" smtClean="0"/>
              <a:t>(</a:t>
            </a:r>
            <a:r>
              <a:rPr lang="en-US" dirty="0" smtClean="0"/>
              <a:t>11-17-1422-00-00ay-</a:t>
            </a:r>
            <a:r>
              <a:rPr lang="en-US" dirty="0" smtClean="0"/>
              <a:t>Draft </a:t>
            </a:r>
            <a:r>
              <a:rPr lang="en-US" dirty="0"/>
              <a:t>text for asymmetric beamforming training procedure enhancements) to the spec draft?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7948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presentation introduces changes for asymmetric beamforming training procedure and addresses CIDs 186, 187, 188, 371, 439, 440, 513.</a:t>
            </a:r>
          </a:p>
        </p:txBody>
      </p:sp>
    </p:spTree>
    <p:extLst>
      <p:ext uri="{BB962C8B-B14F-4D97-AF65-F5344CB8AC3E}">
        <p14:creationId xmlns:p14="http://schemas.microsoft.com/office/powerpoint/2010/main" val="148246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</a:t>
            </a:r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628650" y="1783060"/>
            <a:ext cx="78867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Currently Asymmetric beamforming training procedure considers the following steps:</a:t>
            </a:r>
          </a:p>
          <a:p>
            <a:pPr marL="342900" indent="-342900" algn="just">
              <a:buAutoNum type="arabicParenR"/>
            </a:pP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Adding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TRN-R subfields to DMG Beacon frames transmitted in the BTI; </a:t>
            </a:r>
            <a:endParaRPr lang="en-US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eamforming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training between the PCP/AP and non-PCP/non-AP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STAs which is performed in scheduled </a:t>
            </a:r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beamforming training allocation </a:t>
            </a:r>
            <a:r>
              <a:rPr lang="en-US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DTI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71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</a:t>
            </a:r>
            <a:endParaRPr lang="ru-RU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943757"/>
              </p:ext>
            </p:extLst>
          </p:nvPr>
        </p:nvGraphicFramePr>
        <p:xfrm>
          <a:off x="2168747" y="3242579"/>
          <a:ext cx="5129520" cy="31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Visio" r:id="rId3" imgW="11991908" imgH="7372231" progId="Visio.Drawing.15">
                  <p:embed/>
                </p:oleObj>
              </mc:Choice>
              <mc:Fallback>
                <p:oleObj name="Visio" r:id="rId3" imgW="11991908" imgH="7372231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8747" y="3242579"/>
                        <a:ext cx="5129520" cy="31580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595579" y="1534467"/>
            <a:ext cx="781850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beamforming training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allocation in DTI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considers two consecutive phases: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 performs sweeping through all sectors in the listening mode with the same duration of listening on each sector. Several space-time slots are provided for STAs responses in each sector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transmits acknowledgements for each sector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68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23770"/>
            <a:ext cx="3313741" cy="2486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2223" y="3925017"/>
            <a:ext cx="3311779" cy="24849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20842" y="3918595"/>
            <a:ext cx="3320337" cy="2491337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1885" y="3505202"/>
            <a:ext cx="7770813" cy="460984"/>
          </a:xfrm>
        </p:spPr>
        <p:txBody>
          <a:bodyPr/>
          <a:lstStyle/>
          <a:p>
            <a:pPr lvl="0">
              <a:lnSpc>
                <a:spcPct val="70000"/>
              </a:lnSpc>
            </a:pPr>
            <a:r>
              <a:rPr lang="en-US" sz="1800" dirty="0" smtClean="0"/>
              <a:t>Probability of STA appearance in specific sector </a:t>
            </a:r>
            <a:r>
              <a:rPr lang="en-US" sz="1800" dirty="0"/>
              <a:t>for </a:t>
            </a:r>
            <a:r>
              <a:rPr lang="en-US" sz="1800" dirty="0" smtClean="0"/>
              <a:t>dense </a:t>
            </a:r>
            <a:r>
              <a:rPr lang="en-US" sz="1800" dirty="0"/>
              <a:t>11ay </a:t>
            </a:r>
            <a:r>
              <a:rPr lang="en-US" sz="1800" dirty="0" smtClean="0"/>
              <a:t>scenarios</a:t>
            </a:r>
            <a:br>
              <a:rPr lang="en-US" sz="1800" dirty="0" smtClean="0"/>
            </a:br>
            <a:r>
              <a:rPr lang="en-US" sz="1200" dirty="0" smtClean="0"/>
              <a:t>(</a:t>
            </a:r>
            <a:r>
              <a:rPr lang="en-US" sz="1200" dirty="0"/>
              <a:t>The antenna array with 8x32 elements which has N = 256 sectors in 2D DFT Codebook was considered </a:t>
            </a:r>
            <a:r>
              <a:rPr lang="en-US" sz="1200" dirty="0" smtClean="0"/>
              <a:t>)</a:t>
            </a:r>
            <a:r>
              <a:rPr lang="en-US" sz="1800" dirty="0" smtClean="0"/>
              <a:t> </a:t>
            </a:r>
            <a:endParaRPr lang="ru-RU" sz="18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628650" y="647700"/>
            <a:ext cx="7886700" cy="1042989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Statistics of sectors load</a:t>
            </a:r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628650" y="1684943"/>
            <a:ext cx="78867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system level simulations have shown that in dense 11ay scenarios there are a lot of sectors which are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of STAs and listening of them for several timeslots is a waste of time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Sector specific approach should be used for beamforming training allocation scheduling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49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159" y="3966794"/>
            <a:ext cx="3297225" cy="2473996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91" y="3960371"/>
            <a:ext cx="3305786" cy="248041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5856" y="3966794"/>
            <a:ext cx="3296838" cy="2465675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628650" y="647700"/>
            <a:ext cx="7886700" cy="1042989"/>
          </a:xfrm>
          <a:prstGeom prst="rect">
            <a:avLst/>
          </a:prstGeom>
        </p:spPr>
        <p:txBody>
          <a:bodyPr anchor="ctr" anchorCtr="0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Sector specific </a:t>
            </a:r>
            <a:r>
              <a:rPr lang="en-US" dirty="0" smtClean="0"/>
              <a:t>approach for beamforming training allocation</a:t>
            </a:r>
            <a:endParaRPr lang="ru-RU" dirty="0"/>
          </a:p>
        </p:txBody>
      </p:sp>
      <p:sp>
        <p:nvSpPr>
          <p:cNvPr id="13" name="Rectangle 12"/>
          <p:cNvSpPr/>
          <p:nvPr/>
        </p:nvSpPr>
        <p:spPr>
          <a:xfrm>
            <a:off x="628650" y="1761144"/>
            <a:ext cx="7886700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comparison between two approaches was held: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Legacy approach. AP provides the same number of space-time slots for each sector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Sector specific approach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space-time slots provided per each sector is based on the load of this sector</a:t>
            </a:r>
          </a:p>
          <a:p>
            <a:pPr algn="just">
              <a:spcBef>
                <a:spcPts val="600"/>
              </a:spcBef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simulation results demonstrate significant gains of sector specific approach in collision probability and the total duration of asymmetric beamforming training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itle 3"/>
          <p:cNvSpPr txBox="1">
            <a:spLocks/>
          </p:cNvSpPr>
          <p:nvPr/>
        </p:nvSpPr>
        <p:spPr bwMode="auto">
          <a:xfrm>
            <a:off x="440267" y="3619311"/>
            <a:ext cx="8483599" cy="3817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Probability for STA to get into collision vs. number of space-time slots in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beamforming training allocation</a:t>
            </a:r>
          </a:p>
          <a:p>
            <a:pPr lvl="0"/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(Collision happens when two or more STAs choose the same space-time slot for transmitting their response)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32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for asymmetric beamforming training procedure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217910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800" b="0" dirty="0"/>
              <a:t>Considering the sector specific approach we propose </a:t>
            </a:r>
            <a:r>
              <a:rPr lang="en-US" sz="1800" b="0" dirty="0" smtClean="0"/>
              <a:t>the following changes for the </a:t>
            </a:r>
            <a:r>
              <a:rPr lang="en-US" sz="1800" b="0" dirty="0"/>
              <a:t>procedure of asymmetric beamforming training:</a:t>
            </a:r>
          </a:p>
          <a:p>
            <a:pPr>
              <a:lnSpc>
                <a:spcPct val="100000"/>
              </a:lnSpc>
            </a:pPr>
            <a:r>
              <a:rPr lang="en-US" sz="1800" dirty="0" smtClean="0"/>
              <a:t>The beamforming training allocation is scheduled per sector. </a:t>
            </a:r>
            <a:r>
              <a:rPr lang="en-US" sz="1800" dirty="0"/>
              <a:t>Only one DMG Beacon frame carries information about this beamforming training </a:t>
            </a:r>
            <a:r>
              <a:rPr lang="en-US" sz="1800" dirty="0" smtClean="0"/>
              <a:t>allocation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The beamforming training allocation </a:t>
            </a:r>
            <a:r>
              <a:rPr lang="en-US" sz="1800" dirty="0" smtClean="0"/>
              <a:t>describes the period of AP listening in this specific sector and the following Sector ACK frame transmission. </a:t>
            </a:r>
          </a:p>
          <a:p>
            <a:pPr>
              <a:lnSpc>
                <a:spcPct val="100000"/>
              </a:lnSpc>
            </a:pPr>
            <a:endParaRPr lang="en-US" sz="18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1114" y="4132730"/>
            <a:ext cx="5104317" cy="2300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699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for asymmetric beamforming training procedure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227224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sz="2400" b="0" dirty="0" smtClean="0"/>
              <a:t>Considering these changes, to perform asymmetric beamforming training for all (N) sectors we need to schedule N beamforming training allocation. This will not provide any additional signaling overhead as far as signaling for these allocations is performed in a sector specific manner. This provides more flexibility to AP – it can allocate different number of space-time slots for different sectors or skip any sectors at all, e.g. performing asymmetric beamforming training only in some specific sector. </a:t>
            </a:r>
            <a:endParaRPr lang="ru-RU" sz="2400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488" y="4256175"/>
            <a:ext cx="6091313" cy="2108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254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Signaling of Number of STS per sector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Propose to add a field in the EDMG Extended Schedule element to signal the number of STS in a specific sector.</a:t>
            </a:r>
          </a:p>
          <a:p>
            <a:pPr lvl="1"/>
            <a:r>
              <a:rPr lang="en-US" altLang="zh-CN" sz="1600" dirty="0" smtClean="0"/>
              <a:t>The value </a:t>
            </a:r>
            <a:r>
              <a:rPr lang="en-US" altLang="zh-CN" sz="1600" i="1" dirty="0" smtClean="0"/>
              <a:t>N</a:t>
            </a:r>
            <a:r>
              <a:rPr lang="en-US" altLang="zh-CN" sz="1600" i="1" baseline="-25000" dirty="0" smtClean="0"/>
              <a:t>STS</a:t>
            </a:r>
            <a:r>
              <a:rPr lang="en-US" altLang="zh-CN" sz="1600" dirty="0" smtClean="0"/>
              <a:t> indicates the number of space-time slots allocated in this sector for asymmetric beamforming training.</a:t>
            </a:r>
          </a:p>
          <a:p>
            <a:pPr lvl="1"/>
            <a:r>
              <a:rPr lang="en-US" altLang="zh-CN" sz="1600" dirty="0" smtClean="0"/>
              <a:t>Based on the sector specific signaling, the EDMG ESE transmitted in different sectors can configure this value in order to </a:t>
            </a:r>
            <a:r>
              <a:rPr lang="en-US" altLang="zh-CN" sz="1600" dirty="0"/>
              <a:t>allocate different number of space-time slots for different </a:t>
            </a:r>
            <a:r>
              <a:rPr lang="en-US" altLang="zh-CN" sz="1600" dirty="0" smtClean="0"/>
              <a:t>sectors.</a:t>
            </a:r>
            <a:endParaRPr lang="en-US" altLang="zh-CN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793841"/>
              </p:ext>
            </p:extLst>
          </p:nvPr>
        </p:nvGraphicFramePr>
        <p:xfrm>
          <a:off x="628650" y="4220308"/>
          <a:ext cx="7886702" cy="9144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91273"/>
                <a:gridCol w="637227"/>
                <a:gridCol w="833296"/>
                <a:gridCol w="539191"/>
                <a:gridCol w="1421506"/>
                <a:gridCol w="754575"/>
                <a:gridCol w="753035"/>
                <a:gridCol w="779929"/>
                <a:gridCol w="778094"/>
                <a:gridCol w="798576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B1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B2 B9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B10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B11 B19</a:t>
                      </a:r>
                      <a:endParaRPr lang="zh-CN" sz="12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B20 </a:t>
                      </a:r>
                      <a:r>
                        <a:rPr lang="en-US" sz="1200" dirty="0" smtClean="0">
                          <a:effectLst/>
                        </a:rPr>
                        <a:t>B24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B25 B26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B27 B31</a:t>
                      </a: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B32 B151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Scheduling Type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Channel Aggregation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BW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Asymmetric </a:t>
                      </a:r>
                      <a:r>
                        <a:rPr lang="en-US" sz="1200" dirty="0" smtClean="0">
                          <a:effectLst/>
                        </a:rPr>
                        <a:t>Beamforming Training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Receive Direction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effectLst/>
                        </a:rPr>
                        <a:t>N STS </a:t>
                      </a:r>
                      <a:endParaRPr lang="zh-CN" sz="1200" u="sng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Nmax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STS </a:t>
                      </a: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Allocation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9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Bits:</a:t>
                      </a:r>
                      <a:endParaRPr lang="zh-CN" sz="12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CN" sz="1200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endParaRPr lang="zh-CN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70322" y="5282729"/>
            <a:ext cx="6403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Figure: Channel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Allocation field format when Scheduling Type is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726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18865</TotalTime>
  <Words>981</Words>
  <Application>Microsoft Office PowerPoint</Application>
  <PresentationFormat>On-screen Show (4:3)</PresentationFormat>
  <Paragraphs>134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MS Gothic</vt:lpstr>
      <vt:lpstr>SimSun</vt:lpstr>
      <vt:lpstr>SimSun</vt:lpstr>
      <vt:lpstr>Arial</vt:lpstr>
      <vt:lpstr>Calibri</vt:lpstr>
      <vt:lpstr>Calibri Light</vt:lpstr>
      <vt:lpstr>Times New Roman</vt:lpstr>
      <vt:lpstr>Office Theme</vt:lpstr>
      <vt:lpstr>Visio</vt:lpstr>
      <vt:lpstr>PowerPoint Presentation</vt:lpstr>
      <vt:lpstr>Abstract</vt:lpstr>
      <vt:lpstr>Current state</vt:lpstr>
      <vt:lpstr>Current state</vt:lpstr>
      <vt:lpstr>Probability of STA appearance in specific sector for dense 11ay scenarios (The antenna array with 8x32 elements which has N = 256 sectors in 2D DFT Codebook was considered ) </vt:lpstr>
      <vt:lpstr>PowerPoint Presentation</vt:lpstr>
      <vt:lpstr>Changes for asymmetric beamforming training procedure</vt:lpstr>
      <vt:lpstr>Changes for asymmetric beamforming training procedure</vt:lpstr>
      <vt:lpstr>Signaling of Number of STS per sector</vt:lpstr>
      <vt:lpstr>Sector ACK Transmission </vt:lpstr>
      <vt:lpstr>Sector ACK Frame</vt:lpstr>
      <vt:lpstr>Conclusions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Bolotin, Ilya</dc:creator>
  <cp:lastModifiedBy>Bolotin, Ilya</cp:lastModifiedBy>
  <cp:revision>293</cp:revision>
  <dcterms:created xsi:type="dcterms:W3CDTF">2017-07-20T08:42:49Z</dcterms:created>
  <dcterms:modified xsi:type="dcterms:W3CDTF">2017-09-10T18:32:58Z</dcterms:modified>
</cp:coreProperties>
</file>