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7" r:id="rId2"/>
    <p:sldId id="303" r:id="rId3"/>
    <p:sldId id="304" r:id="rId4"/>
    <p:sldId id="312" r:id="rId5"/>
    <p:sldId id="313" r:id="rId6"/>
    <p:sldId id="305" r:id="rId7"/>
    <p:sldId id="316" r:id="rId8"/>
    <p:sldId id="314" r:id="rId9"/>
    <p:sldId id="315" r:id="rId10"/>
    <p:sldId id="308" r:id="rId11"/>
    <p:sldId id="278" r:id="rId12"/>
    <p:sldId id="300" r:id="rId13"/>
    <p:sldId id="299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>
      <p:ext uri="{19B8F6BF-5375-455C-9EA6-DF929625EA0E}">
        <p15:presenceInfo xmlns:p15="http://schemas.microsoft.com/office/powerpoint/2012/main" userId="S-1-5-21-725345543-602162358-527237240-2951740" providerId="AD"/>
      </p:ext>
    </p:extLst>
  </p:cmAuthor>
  <p:cmAuthor id="2" name="Kedem, Oren" initials="KO" lastIdx="2" clrIdx="1">
    <p:extLst>
      <p:ext uri="{19B8F6BF-5375-455C-9EA6-DF929625EA0E}">
        <p15:presenceInfo xmlns:p15="http://schemas.microsoft.com/office/powerpoint/2012/main" userId="S-1-5-21-2052111302-1275210071-1644491937-2590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87500" autoAdjust="0"/>
  </p:normalViewPr>
  <p:slideViewPr>
    <p:cSldViewPr>
      <p:cViewPr varScale="1">
        <p:scale>
          <a:sx n="106" d="100"/>
          <a:sy n="106" d="100"/>
        </p:scale>
        <p:origin x="79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275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 smtClean="0"/>
              <a:t>doc.: IEEE </a:t>
            </a:r>
            <a:r>
              <a:rPr lang="en-US" altLang="en-US" dirty="0" smtClean="0"/>
              <a:t>802.11-17/1417r0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63799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 smtClean="0"/>
              <a:t>doc.: IEEE 802.11-17/1417r0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63799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4154910" y="96239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doc.: IEEE </a:t>
            </a:r>
            <a:r>
              <a:rPr lang="en-US" altLang="en-US" dirty="0" smtClean="0"/>
              <a:t>802.11-17/1417r0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3309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54910" y="96239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doc.: IEEE </a:t>
            </a:r>
            <a:r>
              <a:rPr lang="en-US" altLang="en-US" dirty="0" smtClean="0"/>
              <a:t>802.11-17/1417r0</a:t>
            </a:r>
            <a:endParaRPr lang="en-US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7" y="96239"/>
            <a:ext cx="637995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9457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54910" y="96239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doc.: IEEE </a:t>
            </a:r>
            <a:r>
              <a:rPr lang="en-US" altLang="en-US" dirty="0" smtClean="0"/>
              <a:t>802.11-17/1417r0</a:t>
            </a:r>
            <a:endParaRPr lang="en-US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7" y="96239"/>
            <a:ext cx="637995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7834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54910" y="96239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doc.: IEEE </a:t>
            </a:r>
            <a:r>
              <a:rPr lang="en-US" altLang="en-US" dirty="0" smtClean="0"/>
              <a:t>802.11-17/1417r0</a:t>
            </a:r>
            <a:endParaRPr lang="en-US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7" y="96239"/>
            <a:ext cx="637995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6743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54910" y="96239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doc.: IEEE </a:t>
            </a:r>
            <a:r>
              <a:rPr lang="en-US" altLang="en-US" dirty="0" smtClean="0"/>
              <a:t>802.11-17/1417r0</a:t>
            </a:r>
            <a:endParaRPr lang="en-US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7" y="96239"/>
            <a:ext cx="637995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1511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073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802.11-17/1417r0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ren.kedem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trainin@qti.qualcomm.com" TargetMode="External"/><Relationship Id="rId5" Type="http://schemas.openxmlformats.org/officeDocument/2006/relationships/hyperlink" Target="mailto:carlos.cordeiro@intel.com" TargetMode="External"/><Relationship Id="rId4" Type="http://schemas.openxmlformats.org/officeDocument/2006/relationships/hyperlink" Target="mailto:cheng.chen@inte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20738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Intel </a:t>
            </a:r>
            <a:r>
              <a:rPr lang="en-US" altLang="en-US" dirty="0" smtClean="0"/>
              <a:t>Corporation</a:t>
            </a:r>
            <a:endParaRPr lang="en-US" alt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1533037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Power Save Delivery for 11ay</a:t>
            </a:r>
            <a:endParaRPr lang="en-US" altLang="en-US" dirty="0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3238128" y="3400970"/>
            <a:ext cx="2743944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endParaRPr lang="en-US" altLang="en-US" sz="2000" b="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74779" y="4111922"/>
            <a:ext cx="2743944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en-US" altLang="en-US" sz="2000" b="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70051" y="265087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653128"/>
              </p:ext>
            </p:extLst>
          </p:nvPr>
        </p:nvGraphicFramePr>
        <p:xfrm>
          <a:off x="685800" y="3354634"/>
          <a:ext cx="7990657" cy="1765394"/>
        </p:xfrm>
        <a:graphic>
          <a:graphicData uri="http://schemas.openxmlformats.org/drawingml/2006/table">
            <a:tbl>
              <a:tblPr/>
              <a:tblGrid>
                <a:gridCol w="1653952"/>
                <a:gridCol w="1584176"/>
                <a:gridCol w="1201380"/>
                <a:gridCol w="1184481"/>
                <a:gridCol w="2366668"/>
              </a:tblGrid>
              <a:tr h="334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Name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Oren Kedem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Intel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  <a:hlinkClick r:id="rId3"/>
                        </a:rPr>
                        <a:t>oren.kedem@intel.com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Cheng Chen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tabLst>
                          <a:tab pos="674370" algn="ctr"/>
                          <a:tab pos="1348740" algn="r"/>
                        </a:tabLs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Intel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  <a:hlinkClick r:id="rId4"/>
                        </a:rPr>
                        <a:t>cheng.chen@intel.com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Carlos Cordeiro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tabLst>
                          <a:tab pos="674370" algn="ctr"/>
                          <a:tab pos="1348740" algn="r"/>
                        </a:tabLs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Intel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  <a:hlinkClick r:id="rId5"/>
                        </a:rPr>
                        <a:t>carlos.cordeiro@intel.com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Solomon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Trainin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 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  <a:tabLst>
                          <a:tab pos="674370" algn="ctr"/>
                          <a:tab pos="1348740" algn="r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Qualcomm 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720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  <a:hlinkClick r:id="rId6"/>
                        </a:rPr>
                        <a:t>strainin@qti.qualcomm.com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39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dirty="0" smtClean="0"/>
              <a:t>Proposed </a:t>
            </a:r>
            <a:r>
              <a:rPr lang="en-US" dirty="0"/>
              <a:t>Flow </a:t>
            </a:r>
            <a:r>
              <a:rPr lang="en-US" dirty="0" smtClean="0"/>
              <a:t>-  Negotiation </a:t>
            </a:r>
            <a:r>
              <a:rPr lang="en-US" dirty="0"/>
              <a:t>phase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062" y="2048760"/>
            <a:ext cx="6895876" cy="276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88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944"/>
          </a:xfrm>
        </p:spPr>
        <p:txBody>
          <a:bodyPr/>
          <a:lstStyle/>
          <a:p>
            <a:r>
              <a:rPr lang="en-US" dirty="0" smtClean="0"/>
              <a:t>Proposed Flow – Data Delivery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636912"/>
            <a:ext cx="8586179" cy="239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0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incorporate the changes in </a:t>
            </a:r>
            <a:r>
              <a:rPr lang="en-US" sz="2000" dirty="0" smtClean="0"/>
              <a:t>“11-17-1416-00-00ay-Power </a:t>
            </a:r>
            <a:r>
              <a:rPr lang="en-US" sz="2000" dirty="0"/>
              <a:t>Save Delivery for 11ay.docx” (U-APSD extension for EDMG) into the draft? ”?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95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384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Motivation and Purpose 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9552" y="1340768"/>
            <a:ext cx="8280920" cy="5040560"/>
          </a:xfrm>
        </p:spPr>
        <p:txBody>
          <a:bodyPr/>
          <a:lstStyle/>
          <a:p>
            <a:r>
              <a:rPr lang="en-US" sz="2000" b="0" dirty="0" smtClean="0"/>
              <a:t>QoS </a:t>
            </a:r>
            <a:r>
              <a:rPr lang="en-US" sz="2000" b="0" dirty="0"/>
              <a:t>traffic like Voice/Video </a:t>
            </a:r>
            <a:r>
              <a:rPr lang="en-US" sz="2000" b="0" dirty="0" smtClean="0"/>
              <a:t>requires short periodic service. </a:t>
            </a:r>
          </a:p>
          <a:p>
            <a:pPr marL="0" indent="0">
              <a:buNone/>
            </a:pPr>
            <a:r>
              <a:rPr lang="en-US" sz="2000" b="0" dirty="0"/>
              <a:t>	</a:t>
            </a:r>
            <a:r>
              <a:rPr lang="en-US" sz="2000" b="0" dirty="0" smtClean="0"/>
              <a:t>(T</a:t>
            </a:r>
            <a:r>
              <a:rPr lang="en-US" sz="1600" b="0" dirty="0" smtClean="0"/>
              <a:t>ypical use case for Voice Traffic is 20-50KB every 20ms).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Spec should allow STA to support Voice/Video while maintain power save.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11ac addressed this use case with U-APSD mechanism that is commonly supported by most of Wi-Fi chip vendors.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11ay should </a:t>
            </a:r>
            <a:r>
              <a:rPr lang="en-US" sz="2000" b="0" dirty="0"/>
              <a:t>enable the STA to save power while delivering Voice/Video traffic. </a:t>
            </a:r>
            <a:endParaRPr lang="en-US" sz="20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Contribution is a proposal for a suggested improvement on existed 11ad Triggered Unscheduled Power Save mechanism to address the above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D35713F2-5C51-482B-BB1A-40C072D1C4D2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670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251520" y="5661248"/>
            <a:ext cx="8136904" cy="576064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11ad Power Save Mechanisms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67544" y="1196752"/>
            <a:ext cx="7772400" cy="4918621"/>
          </a:xfrm>
        </p:spPr>
        <p:txBody>
          <a:bodyPr/>
          <a:lstStyle/>
          <a:p>
            <a:r>
              <a:rPr lang="en-US" sz="2000" dirty="0" smtClean="0"/>
              <a:t>Scheduled Power Save </a:t>
            </a:r>
          </a:p>
          <a:p>
            <a:pPr lvl="1"/>
            <a:r>
              <a:rPr lang="en-US" sz="1600" dirty="0" smtClean="0"/>
              <a:t>STA and PCP/AP communicate a </a:t>
            </a:r>
            <a:r>
              <a:rPr lang="en-US" sz="1600" i="1" dirty="0"/>
              <a:t>Wakeup Schedule </a:t>
            </a:r>
            <a:r>
              <a:rPr lang="en-US" sz="1600" dirty="0" smtClean="0"/>
              <a:t>of </a:t>
            </a:r>
            <a:r>
              <a:rPr lang="en-US" sz="1600" dirty="0"/>
              <a:t>cycling between </a:t>
            </a:r>
            <a:r>
              <a:rPr lang="en-US" sz="1600" i="1" dirty="0" smtClean="0"/>
              <a:t>awake </a:t>
            </a:r>
            <a:r>
              <a:rPr lang="en-US" sz="1600" i="1" dirty="0"/>
              <a:t>BIs </a:t>
            </a:r>
            <a:r>
              <a:rPr lang="en-US" sz="1600" dirty="0"/>
              <a:t>and </a:t>
            </a:r>
            <a:r>
              <a:rPr lang="en-US" sz="1600" i="1" dirty="0" smtClean="0"/>
              <a:t>doze BIs.</a:t>
            </a:r>
          </a:p>
          <a:p>
            <a:pPr lvl="1"/>
            <a:r>
              <a:rPr lang="en-US" sz="1600" dirty="0" smtClean="0"/>
              <a:t>Enable PS cycles in granularity of BIs (&gt;100ms) hence is not suitable for short time doze states.</a:t>
            </a:r>
          </a:p>
          <a:p>
            <a:r>
              <a:rPr lang="en-US" sz="2000" dirty="0"/>
              <a:t>Unscheduled Power Save</a:t>
            </a:r>
          </a:p>
          <a:p>
            <a:pPr lvl="1"/>
            <a:r>
              <a:rPr lang="en-US" sz="1600" dirty="0"/>
              <a:t>STA </a:t>
            </a:r>
            <a:r>
              <a:rPr lang="en-US" sz="1600" dirty="0" smtClean="0"/>
              <a:t>informs </a:t>
            </a:r>
            <a:r>
              <a:rPr lang="en-US" sz="1600" dirty="0"/>
              <a:t>the </a:t>
            </a:r>
            <a:r>
              <a:rPr lang="en-US" sz="1600" dirty="0" smtClean="0"/>
              <a:t>PCP/AP on entering and exiting PS by </a:t>
            </a:r>
            <a:r>
              <a:rPr lang="en-US" sz="1600" dirty="0"/>
              <a:t>completing a successful frame exchange </a:t>
            </a:r>
            <a:r>
              <a:rPr lang="en-US" sz="1600" dirty="0" smtClean="0"/>
              <a:t>with the “Power Management” subfield </a:t>
            </a:r>
            <a:r>
              <a:rPr lang="en-US" sz="1600" dirty="0"/>
              <a:t>in the Frame Control </a:t>
            </a:r>
            <a:r>
              <a:rPr lang="en-US" sz="1600" dirty="0" smtClean="0"/>
              <a:t>field.</a:t>
            </a:r>
          </a:p>
          <a:p>
            <a:pPr lvl="1"/>
            <a:r>
              <a:rPr lang="en-US" sz="1600" dirty="0" smtClean="0"/>
              <a:t>Involved with major overhead to communicate PS transitions, hence not suitable for short time Doze states.</a:t>
            </a:r>
          </a:p>
          <a:p>
            <a:r>
              <a:rPr lang="en-US" sz="2000" dirty="0"/>
              <a:t>Scheduled Allocations </a:t>
            </a:r>
            <a:endParaRPr lang="en-US" sz="2000" dirty="0" smtClean="0"/>
          </a:p>
          <a:p>
            <a:pPr lvl="1"/>
            <a:r>
              <a:rPr lang="en-US" sz="1600" dirty="0"/>
              <a:t>PCP/AP </a:t>
            </a:r>
            <a:r>
              <a:rPr lang="en-US" sz="1600" dirty="0" smtClean="0"/>
              <a:t> </a:t>
            </a:r>
            <a:r>
              <a:rPr lang="en-US" sz="1600" dirty="0"/>
              <a:t>allocate dedicated SP for STA QoS traffic.</a:t>
            </a:r>
          </a:p>
          <a:p>
            <a:pPr lvl="1"/>
            <a:r>
              <a:rPr lang="en-US" sz="1600" dirty="0"/>
              <a:t>SP Allocation is not always guaranteed.  Not suitable for CBAP </a:t>
            </a:r>
            <a:r>
              <a:rPr lang="en-US" sz="1600" dirty="0" smtClean="0"/>
              <a:t>Only (most AP’s link access scheme). 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Above 11ad PS mechanisms are not suitable for STA PS while delivering QoS Traffic.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91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792088"/>
          </a:xfrm>
        </p:spPr>
        <p:txBody>
          <a:bodyPr/>
          <a:lstStyle/>
          <a:p>
            <a:r>
              <a:rPr lang="en-US" dirty="0" smtClean="0"/>
              <a:t>11ac U-APSD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772400" cy="4824536"/>
          </a:xfrm>
        </p:spPr>
        <p:txBody>
          <a:bodyPr/>
          <a:lstStyle/>
          <a:p>
            <a:r>
              <a:rPr lang="en-US" sz="1800" b="0" dirty="0" smtClean="0"/>
              <a:t>STA </a:t>
            </a:r>
            <a:r>
              <a:rPr lang="en-US" sz="1800" b="0" dirty="0"/>
              <a:t>designates one or more of </a:t>
            </a:r>
            <a:r>
              <a:rPr lang="en-US" sz="1800" b="0" dirty="0" smtClean="0"/>
              <a:t>its ACs </a:t>
            </a:r>
            <a:r>
              <a:rPr lang="en-US" sz="1800" b="0" dirty="0"/>
              <a:t>to be </a:t>
            </a:r>
            <a:r>
              <a:rPr lang="en-US" sz="1800" b="0" dirty="0" smtClean="0"/>
              <a:t>trigger-enabled ACs (</a:t>
            </a:r>
            <a:r>
              <a:rPr lang="en-US" sz="1800" b="0" dirty="0"/>
              <a:t>i.e. </a:t>
            </a:r>
            <a:r>
              <a:rPr lang="en-US" sz="1800" b="0" dirty="0" smtClean="0"/>
              <a:t>U-APSD, Unscheduled-Automatic Power Save Delivery). </a:t>
            </a:r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STA </a:t>
            </a:r>
            <a:r>
              <a:rPr lang="en-US" sz="1800" b="0" dirty="0"/>
              <a:t>may configure </a:t>
            </a:r>
            <a:r>
              <a:rPr lang="en-US" sz="1800" b="0" dirty="0" smtClean="0"/>
              <a:t>the AP </a:t>
            </a:r>
            <a:r>
              <a:rPr lang="en-US" sz="1800" b="0" dirty="0"/>
              <a:t>to use U-APSD </a:t>
            </a:r>
            <a:r>
              <a:rPr lang="en-US" sz="1800" b="0" dirty="0" smtClean="0"/>
              <a:t>Via Association procedure or alternatively by </a:t>
            </a:r>
            <a:r>
              <a:rPr lang="en-US" sz="1800" b="0" dirty="0"/>
              <a:t>sending an ADDTS request per </a:t>
            </a:r>
            <a:r>
              <a:rPr lang="en-US" sz="1800" b="0" dirty="0" smtClean="0"/>
              <a:t>AC.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STA using </a:t>
            </a:r>
            <a:r>
              <a:rPr lang="en-US" sz="1800" b="0" dirty="0"/>
              <a:t>U-APSD shall have the Power Management bit in the frame control field set to 1 </a:t>
            </a:r>
            <a:r>
              <a:rPr lang="en-US" sz="1800" b="0" dirty="0" smtClean="0"/>
              <a:t>for buffering </a:t>
            </a:r>
            <a:r>
              <a:rPr lang="en-US" sz="1800" b="0" dirty="0"/>
              <a:t>to take place at the </a:t>
            </a:r>
            <a:r>
              <a:rPr lang="en-US" sz="1800" b="0" dirty="0" smtClean="0"/>
              <a:t>AP</a:t>
            </a:r>
            <a:r>
              <a:rPr lang="en-US" sz="1800" b="0" dirty="0"/>
              <a:t>. </a:t>
            </a:r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STA send unicast </a:t>
            </a:r>
            <a:r>
              <a:rPr lang="en-US" sz="1800" b="0" dirty="0" err="1"/>
              <a:t>QoS</a:t>
            </a:r>
            <a:r>
              <a:rPr lang="en-US" sz="1800" b="0" dirty="0"/>
              <a:t>-Data/Null frames </a:t>
            </a:r>
            <a:r>
              <a:rPr lang="en-US" sz="1800" b="0" dirty="0" smtClean="0"/>
              <a:t>while in PS-mode which triggers the AP to send the STA its BU.</a:t>
            </a:r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AP sends the BU to STA immediately after the Trigger frame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STA </a:t>
            </a:r>
            <a:r>
              <a:rPr lang="en-US" sz="1800" b="0" dirty="0"/>
              <a:t>must remain awake as long as </a:t>
            </a:r>
            <a:r>
              <a:rPr lang="en-US" sz="1800" b="0" dirty="0" smtClean="0"/>
              <a:t>data is still available.</a:t>
            </a:r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r>
              <a:rPr lang="en-US" sz="1400" b="0" dirty="0"/>
              <a:t/>
            </a:r>
            <a:br>
              <a:rPr lang="en-US" sz="1400" b="0" dirty="0"/>
            </a:b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654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sz="3600" dirty="0" smtClean="0"/>
              <a:t>U-APSD Link Access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00" y="1484784"/>
            <a:ext cx="8435632" cy="4114800"/>
          </a:xfrm>
        </p:spPr>
        <p:txBody>
          <a:bodyPr/>
          <a:lstStyle/>
          <a:p>
            <a:r>
              <a:rPr lang="en-US" sz="1600" b="0" dirty="0" smtClean="0"/>
              <a:t>The </a:t>
            </a:r>
            <a:r>
              <a:rPr lang="en-US" sz="1600" b="0" dirty="0"/>
              <a:t>Max SP Length subfield </a:t>
            </a:r>
            <a:r>
              <a:rPr lang="en-US" sz="1600" b="0" dirty="0" smtClean="0"/>
              <a:t>indicates </a:t>
            </a:r>
            <a:r>
              <a:rPr lang="en-US" sz="1600" b="0" dirty="0"/>
              <a:t>the maximum number of </a:t>
            </a:r>
            <a:r>
              <a:rPr lang="en-US" sz="1600" b="0" dirty="0" smtClean="0"/>
              <a:t>BUs </a:t>
            </a:r>
            <a:r>
              <a:rPr lang="en-US" sz="1600" b="0" dirty="0"/>
              <a:t>the </a:t>
            </a:r>
            <a:r>
              <a:rPr lang="en-US" sz="1600" b="0" dirty="0" smtClean="0"/>
              <a:t>STA is </a:t>
            </a:r>
            <a:r>
              <a:rPr lang="en-US" sz="1600" b="0" dirty="0"/>
              <a:t>prepared to receive during any SP triggered by the STA. </a:t>
            </a:r>
            <a:endParaRPr lang="en-US" sz="1600" b="0" dirty="0" smtClean="0"/>
          </a:p>
          <a:p>
            <a:endParaRPr lang="en-US" altLang="zh-CN" sz="1600" b="0" dirty="0" smtClean="0"/>
          </a:p>
          <a:p>
            <a:r>
              <a:rPr lang="en-US" altLang="zh-CN" sz="1600" b="0" dirty="0" smtClean="0"/>
              <a:t>AP is required to send to the STA all the BU on the respective Triggered Enabled AC, per the Maximum BU the STA is able to receive in every SP </a:t>
            </a:r>
            <a:endParaRPr lang="en-US" altLang="zh-CN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pic>
        <p:nvPicPr>
          <p:cNvPr id="8" name="Picture 2" descr="http://1.bp.blogspot.com/-Sy_o27Yz7nE/UC4aPtLXWTI/AAAAAAAAAe0/SIZw57zdedI/s1600/u-apsd+opera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45035"/>
            <a:ext cx="4464496" cy="285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1.bp.blogspot.com/-f0skaQJ-a44/UC4arZOIxFI/AAAAAAAAAe8/UQUystHe0_8/s1600/more_da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3717032"/>
            <a:ext cx="4968552" cy="270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11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792088"/>
          </a:xfrm>
        </p:spPr>
        <p:txBody>
          <a:bodyPr/>
          <a:lstStyle/>
          <a:p>
            <a:r>
              <a:rPr lang="en-US" dirty="0"/>
              <a:t>11ad Triggered Unscheduled 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114800"/>
          </a:xfrm>
        </p:spPr>
        <p:txBody>
          <a:bodyPr/>
          <a:lstStyle/>
          <a:p>
            <a:pPr lvl="0"/>
            <a:r>
              <a:rPr lang="en-US" sz="2000" dirty="0" smtClean="0">
                <a:solidFill>
                  <a:srgbClr val="000000"/>
                </a:solidFill>
              </a:rPr>
              <a:t>11ad supports the Triggered Unscheduled </a:t>
            </a:r>
            <a:r>
              <a:rPr lang="en-US" sz="2000" dirty="0">
                <a:solidFill>
                  <a:srgbClr val="000000"/>
                </a:solidFill>
              </a:rPr>
              <a:t>Power Save </a:t>
            </a:r>
          </a:p>
          <a:p>
            <a:pPr lvl="1"/>
            <a:r>
              <a:rPr lang="en-US" sz="1800" dirty="0"/>
              <a:t>A STA that has used unscheduled power save to enter </a:t>
            </a:r>
            <a:r>
              <a:rPr lang="en-US" sz="1800" dirty="0" smtClean="0"/>
              <a:t>Power Save may acquire TXOP and grant the AP/PCP a Reverse Direction. 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AP/PCP </a:t>
            </a:r>
            <a:r>
              <a:rPr lang="en-US" sz="1800" dirty="0" smtClean="0"/>
              <a:t>use </a:t>
            </a:r>
            <a:r>
              <a:rPr lang="en-US" sz="1800" dirty="0"/>
              <a:t>the offered RDG to transmit </a:t>
            </a:r>
            <a:r>
              <a:rPr lang="en-US" sz="1800" dirty="0" smtClean="0"/>
              <a:t>the </a:t>
            </a:r>
            <a:r>
              <a:rPr lang="en-US" sz="1800" dirty="0"/>
              <a:t>BUs to the </a:t>
            </a:r>
            <a:r>
              <a:rPr lang="en-US" sz="1800" dirty="0" smtClean="0"/>
              <a:t>STA.</a:t>
            </a:r>
          </a:p>
          <a:p>
            <a:pPr lvl="1"/>
            <a:r>
              <a:rPr lang="en-US" sz="1800" dirty="0" smtClean="0"/>
              <a:t>While in this scheme, STA resides in Power Save state. </a:t>
            </a:r>
            <a:r>
              <a:rPr lang="en-US" sz="1800" dirty="0"/>
              <a:t>H</a:t>
            </a:r>
            <a:r>
              <a:rPr lang="en-US" sz="1800" dirty="0" smtClean="0"/>
              <a:t>ence there is no Power Save transition overheads (i.e. sending frame with PM=0). </a:t>
            </a:r>
          </a:p>
          <a:p>
            <a:pPr lvl="1"/>
            <a:r>
              <a:rPr lang="en-US" sz="1800" dirty="0" smtClean="0"/>
              <a:t>11ay can utilize Triggered Unscheduled the same as U-APSD Trigger frame and enable 11ay to save power while delivering VOIP traffic</a:t>
            </a:r>
          </a:p>
          <a:p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1600" dirty="0">
              <a:solidFill>
                <a:srgbClr val="00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sz="1600" b="0" dirty="0"/>
              <a:t/>
            </a:r>
            <a:br>
              <a:rPr lang="en-US" sz="1600" b="0" dirty="0"/>
            </a:b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005064"/>
            <a:ext cx="7921064" cy="261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14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U-APSD </a:t>
            </a:r>
            <a:r>
              <a:rPr lang="en-US" dirty="0" err="1" smtClean="0"/>
              <a:t>QoS</a:t>
            </a:r>
            <a:r>
              <a:rPr lang="en-US" dirty="0" smtClean="0"/>
              <a:t> Info Field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365104"/>
            <a:ext cx="7772400" cy="2018928"/>
          </a:xfrm>
        </p:spPr>
        <p:txBody>
          <a:bodyPr/>
          <a:lstStyle/>
          <a:p>
            <a:endParaRPr lang="en-GB" sz="1600" b="0" dirty="0" smtClean="0"/>
          </a:p>
          <a:p>
            <a:endParaRPr lang="en-GB" sz="1600" b="0" dirty="0"/>
          </a:p>
          <a:p>
            <a:r>
              <a:rPr lang="en-GB" sz="2000" b="0" dirty="0" err="1" smtClean="0"/>
              <a:t>QoS</a:t>
            </a:r>
            <a:r>
              <a:rPr lang="en-GB" sz="2000" b="0" dirty="0" smtClean="0"/>
              <a:t>-Info field doesn’t provide the EDMG flow control needs hence 11ay is required to define new IE.</a:t>
            </a:r>
          </a:p>
          <a:p>
            <a:endParaRPr lang="en-US" sz="1600" b="0" dirty="0"/>
          </a:p>
          <a:p>
            <a:endParaRPr lang="en-GB" sz="1600" b="0" dirty="0" smtClean="0"/>
          </a:p>
          <a:p>
            <a:endParaRPr lang="en-US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556792"/>
            <a:ext cx="5256584" cy="10912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3244527"/>
            <a:ext cx="5110386" cy="126459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19872" y="2924944"/>
            <a:ext cx="52565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MAX SP Length allow limited options to indicated the maximum MPDUs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283968" y="2276872"/>
            <a:ext cx="648072" cy="64807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2235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dirty="0" smtClean="0"/>
              <a:t>Triggered Unscheduled PS vs. U-APSD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792088"/>
          </a:xfrm>
        </p:spPr>
        <p:txBody>
          <a:bodyPr/>
          <a:lstStyle/>
          <a:p>
            <a:r>
              <a:rPr lang="en-US" sz="1800" dirty="0" smtClean="0"/>
              <a:t>In order to support power Save mode while delivering </a:t>
            </a:r>
            <a:r>
              <a:rPr lang="en-US" sz="1800" dirty="0" err="1" smtClean="0"/>
              <a:t>QoS</a:t>
            </a:r>
            <a:r>
              <a:rPr lang="en-US" sz="1800" dirty="0" smtClean="0"/>
              <a:t> traffic, PCP/AP should negotiate on the serviced AC.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D35713F2-5C51-482B-BB1A-40C072D1C4D2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192917"/>
              </p:ext>
            </p:extLst>
          </p:nvPr>
        </p:nvGraphicFramePr>
        <p:xfrm>
          <a:off x="1043608" y="2852936"/>
          <a:ext cx="7272808" cy="28969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2592288"/>
                <a:gridCol w="2808312"/>
              </a:tblGrid>
              <a:tr h="45720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11ay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11ac</a:t>
                      </a:r>
                      <a:endParaRPr 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136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AC and buffering definition 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</a:t>
                      </a:r>
                      <a:r>
                        <a:rPr lang="en-US" sz="1600" baseline="0" dirty="0" smtClean="0"/>
                        <a:t> “</a:t>
                      </a:r>
                      <a:r>
                        <a:rPr lang="en-US" sz="1600" dirty="0" smtClean="0"/>
                        <a:t>Triggered Unscheduled Parameters IE”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U-APSD “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 Info field” is not suitable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for 11ay flow control needs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7399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Negotiation Agreement  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Association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Req</a:t>
                      </a:r>
                      <a:r>
                        <a:rPr lang="en-US" sz="1600" baseline="0" dirty="0" smtClean="0"/>
                        <a:t>/</a:t>
                      </a:r>
                      <a:r>
                        <a:rPr lang="en-US" sz="1600" baseline="0" dirty="0" err="1" smtClean="0"/>
                        <a:t>Rsp</a:t>
                      </a:r>
                      <a:r>
                        <a:rPr lang="en-US" sz="1600" baseline="0" dirty="0" smtClean="0"/>
                        <a:t> and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/>
                        <a:t>PSC </a:t>
                      </a:r>
                      <a:r>
                        <a:rPr lang="en-US" sz="1600" dirty="0" err="1" smtClean="0"/>
                        <a:t>Req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Rsp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Association </a:t>
                      </a:r>
                      <a:r>
                        <a:rPr lang="en-US" sz="1600" dirty="0" err="1" smtClean="0"/>
                        <a:t>Req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Rsp</a:t>
                      </a:r>
                      <a:r>
                        <a:rPr lang="en-US" sz="1600" dirty="0" smtClean="0"/>
                        <a:t> or ADDTS </a:t>
                      </a:r>
                      <a:r>
                        <a:rPr lang="en-US" sz="1600" dirty="0" err="1" smtClean="0"/>
                        <a:t>Req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Rsp</a:t>
                      </a:r>
                      <a:endParaRPr lang="en-US" sz="16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13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Triggering Method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Triggered Unscheduled PS procedure as STA trigger</a:t>
                      </a:r>
                      <a:r>
                        <a:rPr lang="en-US" sz="1600" baseline="0" dirty="0" smtClean="0"/>
                        <a:t> frame</a:t>
                      </a:r>
                      <a:endParaRPr lang="en-US" sz="16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Any 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-Data or 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-Null for every Max SP length frame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98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11ay - </a:t>
            </a:r>
            <a:r>
              <a:rPr lang="en-US" dirty="0" err="1" smtClean="0"/>
              <a:t>QoS</a:t>
            </a:r>
            <a:r>
              <a:rPr lang="en-US" dirty="0" smtClean="0"/>
              <a:t> Triggered Unscheduled 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861048"/>
            <a:ext cx="7772400" cy="2664296"/>
          </a:xfrm>
        </p:spPr>
        <p:txBody>
          <a:bodyPr/>
          <a:lstStyle/>
          <a:p>
            <a:r>
              <a:rPr lang="en-US" sz="1600" dirty="0" err="1" smtClean="0"/>
              <a:t>QoS</a:t>
            </a:r>
            <a:r>
              <a:rPr lang="en-US" sz="1600" dirty="0" smtClean="0"/>
              <a:t>-TU </a:t>
            </a:r>
            <a:r>
              <a:rPr lang="en-US" sz="1600" dirty="0"/>
              <a:t>ACs Flag </a:t>
            </a:r>
            <a:r>
              <a:rPr lang="en-US" sz="1600" b="0" dirty="0"/>
              <a:t>subfields </a:t>
            </a:r>
            <a:r>
              <a:rPr lang="en-US" sz="1600" b="0" dirty="0" smtClean="0"/>
              <a:t>indicate </a:t>
            </a:r>
            <a:r>
              <a:rPr lang="en-US" sz="1600" b="0" dirty="0"/>
              <a:t>that the corresponding AC </a:t>
            </a:r>
            <a:r>
              <a:rPr lang="en-US" sz="1600" b="0" dirty="0" smtClean="0"/>
              <a:t>is </a:t>
            </a:r>
            <a:r>
              <a:rPr lang="en-US" sz="1600" b="0" dirty="0" err="1"/>
              <a:t>QoS</a:t>
            </a:r>
            <a:r>
              <a:rPr lang="en-US" sz="1600" b="0" dirty="0"/>
              <a:t> Triggered Unscheduled </a:t>
            </a:r>
            <a:r>
              <a:rPr lang="en-US" sz="1600" b="0" dirty="0" smtClean="0"/>
              <a:t>enabled</a:t>
            </a:r>
          </a:p>
          <a:p>
            <a:endParaRPr lang="en-US" sz="1600" b="0" dirty="0" smtClean="0"/>
          </a:p>
          <a:p>
            <a:r>
              <a:rPr lang="en-US" sz="1600" dirty="0" err="1" smtClean="0"/>
              <a:t>QoS</a:t>
            </a:r>
            <a:r>
              <a:rPr lang="en-US" sz="1600" dirty="0" smtClean="0"/>
              <a:t>-TU </a:t>
            </a:r>
            <a:r>
              <a:rPr lang="en-US" sz="1600" dirty="0"/>
              <a:t>Max A-MPDU Length Exponent</a:t>
            </a:r>
            <a:r>
              <a:rPr lang="en-US" sz="1600" b="0" dirty="0"/>
              <a:t> subfield </a:t>
            </a:r>
            <a:r>
              <a:rPr lang="en-US" sz="1600" b="0" dirty="0" smtClean="0"/>
              <a:t>indicates </a:t>
            </a:r>
            <a:r>
              <a:rPr lang="en-US" sz="1600" b="0" dirty="0"/>
              <a:t>the maximum A-MPDU size of buffered BUs the STA is prepared to receive during </a:t>
            </a:r>
            <a:r>
              <a:rPr lang="en-US" sz="1600" b="0" dirty="0" err="1"/>
              <a:t>QoS</a:t>
            </a:r>
            <a:r>
              <a:rPr lang="en-US" sz="1600" b="0" dirty="0"/>
              <a:t> Unscheduled PS triggered by the STA. </a:t>
            </a:r>
          </a:p>
          <a:p>
            <a:endParaRPr lang="en-US" sz="1600" b="0" dirty="0" smtClean="0"/>
          </a:p>
          <a:p>
            <a:r>
              <a:rPr lang="en-US" sz="1600" dirty="0" err="1" smtClean="0"/>
              <a:t>QoS</a:t>
            </a:r>
            <a:r>
              <a:rPr lang="en-US" sz="1600" dirty="0" smtClean="0"/>
              <a:t>-TU </a:t>
            </a:r>
            <a:r>
              <a:rPr lang="en-US" sz="1600" dirty="0"/>
              <a:t>Max MPDU Size</a:t>
            </a:r>
            <a:r>
              <a:rPr lang="en-US" sz="1600" b="0" dirty="0"/>
              <a:t> subfield </a:t>
            </a:r>
            <a:r>
              <a:rPr lang="en-US" sz="1600" b="0" dirty="0" smtClean="0"/>
              <a:t>indicates </a:t>
            </a:r>
            <a:r>
              <a:rPr lang="en-US" sz="1600" b="0" dirty="0"/>
              <a:t>the maximum number of buffered BUs (MPDUs) the STA is prepared to receive during </a:t>
            </a:r>
            <a:r>
              <a:rPr lang="en-US" sz="1600" b="0" dirty="0" err="1"/>
              <a:t>QoS</a:t>
            </a:r>
            <a:r>
              <a:rPr lang="en-US" sz="1600" b="0" dirty="0"/>
              <a:t> Unscheduled PS triggered by the STA. </a:t>
            </a:r>
          </a:p>
          <a:p>
            <a:endParaRPr lang="en-US" sz="12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073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547638"/>
              </p:ext>
            </p:extLst>
          </p:nvPr>
        </p:nvGraphicFramePr>
        <p:xfrm>
          <a:off x="899592" y="1700808"/>
          <a:ext cx="4032449" cy="762000"/>
        </p:xfrm>
        <a:graphic>
          <a:graphicData uri="http://schemas.openxmlformats.org/drawingml/2006/table">
            <a:tbl>
              <a:tblPr firstRow="1" firstCol="1" bandRow="1"/>
              <a:tblGrid>
                <a:gridCol w="737668"/>
                <a:gridCol w="821663"/>
                <a:gridCol w="821663"/>
                <a:gridCol w="787794"/>
                <a:gridCol w="863661"/>
              </a:tblGrid>
              <a:tr h="59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Element ID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Length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QoS-TU Parameters 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QoS-TU 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 MPDU Size  </a:t>
                      </a:r>
                      <a:endParaRPr lang="en-US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Octets 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689056"/>
              </p:ext>
            </p:extLst>
          </p:nvPr>
        </p:nvGraphicFramePr>
        <p:xfrm>
          <a:off x="395536" y="2852936"/>
          <a:ext cx="5943600" cy="685800"/>
        </p:xfrm>
        <a:graphic>
          <a:graphicData uri="http://schemas.openxmlformats.org/drawingml/2006/table">
            <a:tbl>
              <a:tblPr firstRow="1" firstCol="1" bandRow="1"/>
              <a:tblGrid>
                <a:gridCol w="919480"/>
                <a:gridCol w="1057275"/>
                <a:gridCol w="1097915"/>
                <a:gridCol w="956310"/>
                <a:gridCol w="956310"/>
                <a:gridCol w="956310"/>
              </a:tblGrid>
              <a:tr h="58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B0                    B3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QoS-TU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Max A-MPDU </a:t>
                      </a: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Length Exponent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u="sng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QoS</a:t>
                      </a:r>
                      <a:r>
                        <a:rPr lang="en-US" sz="900" b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-TU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AC_VO Flag</a:t>
                      </a:r>
                      <a:endParaRPr lang="en-US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QoS-TU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AC_VI Flag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QoS-TU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AC_BK Flag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QoS-TU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 Flag</a:t>
                      </a:r>
                      <a:endParaRPr lang="en-US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Bits 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55576" y="1412776"/>
            <a:ext cx="25326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QoS</a:t>
            </a:r>
            <a:r>
              <a:rPr lang="en-GB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</a:rPr>
              <a:t>Triggered Unscheduled IE </a:t>
            </a:r>
            <a:endParaRPr lang="en-US" sz="1600" dirty="0">
              <a:ea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58303" y="2564904"/>
            <a:ext cx="19960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b="1" dirty="0" err="1" smtClean="0">
                <a:solidFill>
                  <a:srgbClr val="000000"/>
                </a:solidFill>
                <a:latin typeface="Arial-BoldMT"/>
                <a:ea typeface="Times New Roman" panose="02020603050405020304" pitchFamily="18" charset="0"/>
              </a:rPr>
              <a:t>QoS</a:t>
            </a:r>
            <a:r>
              <a:rPr lang="en-GB" b="1" dirty="0" smtClean="0">
                <a:solidFill>
                  <a:srgbClr val="000000"/>
                </a:solidFill>
                <a:latin typeface="Arial-BoldMT"/>
                <a:ea typeface="Times New Roman" panose="02020603050405020304" pitchFamily="18" charset="0"/>
              </a:rPr>
              <a:t>-TU </a:t>
            </a:r>
            <a:r>
              <a:rPr lang="en-GB" b="1" dirty="0">
                <a:solidFill>
                  <a:srgbClr val="000000"/>
                </a:solidFill>
                <a:latin typeface="Arial-BoldMT"/>
                <a:ea typeface="Times New Roman" panose="02020603050405020304" pitchFamily="18" charset="0"/>
              </a:rPr>
              <a:t>Parameters field</a:t>
            </a:r>
            <a:endParaRPr lang="en-US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059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25605</TotalTime>
  <Words>848</Words>
  <Application>Microsoft Office PowerPoint</Application>
  <PresentationFormat>On-screen Show (4:3)</PresentationFormat>
  <Paragraphs>210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SimSun</vt:lpstr>
      <vt:lpstr>Arial</vt:lpstr>
      <vt:lpstr>Arial-BoldMT</vt:lpstr>
      <vt:lpstr>Times New Roman</vt:lpstr>
      <vt:lpstr>802-11-Submission</vt:lpstr>
      <vt:lpstr>Power Save Delivery for 11ay</vt:lpstr>
      <vt:lpstr>Motivation and Purpose  </vt:lpstr>
      <vt:lpstr>11ad Power Save Mechanisms</vt:lpstr>
      <vt:lpstr>11ac U-APSD Overview </vt:lpstr>
      <vt:lpstr>U-APSD Link Access</vt:lpstr>
      <vt:lpstr>11ad Triggered Unscheduled PS</vt:lpstr>
      <vt:lpstr>U-APSD QoS Info Field </vt:lpstr>
      <vt:lpstr>Triggered Unscheduled PS vs. U-APSD</vt:lpstr>
      <vt:lpstr>11ay - QoS Triggered Unscheduled IE</vt:lpstr>
      <vt:lpstr>Proposed Flow -  Negotiation phase </vt:lpstr>
      <vt:lpstr>Proposed Flow – Data Delivery </vt:lpstr>
      <vt:lpstr>Straw poll </vt:lpstr>
      <vt:lpstr>Backup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Kedem, Oren</cp:lastModifiedBy>
  <cp:revision>8971</cp:revision>
  <cp:lastPrinted>2016-10-04T20:51:11Z</cp:lastPrinted>
  <dcterms:created xsi:type="dcterms:W3CDTF">2015-03-24T14:22:58Z</dcterms:created>
  <dcterms:modified xsi:type="dcterms:W3CDTF">2017-09-10T14:35:09Z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