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13" r:id="rId2"/>
    <p:sldId id="442" r:id="rId3"/>
    <p:sldId id="449" r:id="rId4"/>
    <p:sldId id="451" r:id="rId5"/>
    <p:sldId id="433" r:id="rId6"/>
    <p:sldId id="453" r:id="rId7"/>
    <p:sldId id="452" r:id="rId8"/>
    <p:sldId id="454" r:id="rId9"/>
    <p:sldId id="437" r:id="rId10"/>
    <p:sldId id="441" r:id="rId11"/>
    <p:sldId id="455" r:id="rId12"/>
    <p:sldId id="456" r:id="rId13"/>
    <p:sldId id="435" r:id="rId14"/>
    <p:sldId id="447" r:id="rId15"/>
    <p:sldId id="448" r:id="rId16"/>
    <p:sldId id="444" r:id="rId17"/>
    <p:sldId id="431" r:id="rId18"/>
    <p:sldId id="432" r:id="rId19"/>
    <p:sldId id="434" r:id="rId20"/>
    <p:sldId id="450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550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0" y="301823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400" b="1" dirty="0" smtClean="0">
                <a:cs typeface="+mn-cs"/>
              </a:rPr>
              <a:t>doc.: IEEE 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1397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Sep. 2017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oleObject" Target="../embeddings/oleObject7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png"/><Relationship Id="rId4" Type="http://schemas.openxmlformats.org/officeDocument/2006/relationships/image" Target="../media/image6.wmf"/><Relationship Id="rId9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__1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6.png"/><Relationship Id="rId7" Type="http://schemas.openxmlformats.org/officeDocument/2006/relationships/image" Target="../media/image3.wmf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Load Information in 802.11ax Follow 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29906"/>
          </a:xfrm>
        </p:spPr>
        <p:txBody>
          <a:bodyPr/>
          <a:lstStyle/>
          <a:p>
            <a:pPr algn="ctr">
              <a:buNone/>
            </a:pPr>
            <a:r>
              <a:rPr lang="en-US" altLang="zh-CN" dirty="0" smtClean="0"/>
              <a:t>Date: 2017-09-05</a:t>
            </a:r>
          </a:p>
          <a:p>
            <a:r>
              <a:rPr lang="en-US" altLang="zh-CN" dirty="0" smtClean="0"/>
              <a:t>Authors: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522774"/>
              </p:ext>
            </p:extLst>
          </p:nvPr>
        </p:nvGraphicFramePr>
        <p:xfrm>
          <a:off x="762000" y="2743200"/>
          <a:ext cx="7467600" cy="16138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0644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Gan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+86-15889743667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+86-15914117462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Osama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Osama.AboulMagd@huawei.com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Draft P802.11-2016</a:t>
            </a:r>
          </a:p>
          <a:p>
            <a:r>
              <a:rPr lang="en-US" altLang="zh-CN" sz="1800" dirty="0" smtClean="0"/>
              <a:t>[2] 11-17-0361-01-00ax-bss-load-information-in-802-11ax</a:t>
            </a:r>
          </a:p>
          <a:p>
            <a:r>
              <a:rPr lang="en-US" altLang="zh-CN" sz="1800" dirty="0" smtClean="0"/>
              <a:t>[</a:t>
            </a:r>
            <a:r>
              <a:rPr lang="en-US" altLang="zh-CN" sz="1800" dirty="0"/>
              <a:t>3] </a:t>
            </a:r>
            <a:r>
              <a:rPr lang="en-US" altLang="zh-CN" sz="1800" dirty="0" smtClean="0"/>
              <a:t>11-17-0308-04-00ax-cr-for-section-9-4-2-bss-load-ppt</a:t>
            </a:r>
          </a:p>
          <a:p>
            <a:r>
              <a:rPr lang="en-US" altLang="zh-CN" sz="1800" dirty="0"/>
              <a:t>[3] </a:t>
            </a:r>
            <a:r>
              <a:rPr lang="en-US" altLang="zh-CN" sz="1800" dirty="0" smtClean="0"/>
              <a:t>11-17-0308-02-00ax-cr-for-section-9-4-2-bss-load-ppt</a:t>
            </a:r>
            <a:endParaRPr lang="zh-CN" altLang="en-US" sz="1800" dirty="0"/>
          </a:p>
          <a:p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have </a:t>
            </a:r>
            <a:r>
              <a:rPr lang="en-US" altLang="zh-CN" dirty="0" smtClean="0"/>
              <a:t>frequency underutilization per 20 MHz for 11ax BSS load element as shown in slide 7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49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</a:t>
            </a:r>
            <a:r>
              <a:rPr lang="en-US" altLang="zh-CN" dirty="0" smtClean="0"/>
              <a:t>delta </a:t>
            </a:r>
            <a:r>
              <a:rPr lang="en-US" altLang="zh-CN" dirty="0"/>
              <a:t>observable utilization on each 20 MHz CH within secondary 40 MHz and secondary 80 MHz </a:t>
            </a:r>
            <a:r>
              <a:rPr lang="en-US" altLang="zh-CN" dirty="0" smtClean="0"/>
              <a:t>for 11ax BSS load element as shown in slide 6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2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Appendix: 802.11ax BSS Load Element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/>
          <a:lstStyle/>
          <a:p>
            <a:endParaRPr lang="en-US" altLang="zh-CN" sz="2000" dirty="0" smtClean="0"/>
          </a:p>
          <a:p>
            <a:r>
              <a:rPr lang="en-US" altLang="zh-CN" sz="2000" dirty="0" smtClean="0"/>
              <a:t>In 802.11ax, MU OFDMA and MU-MIMO are based on AP scheduling.</a:t>
            </a:r>
          </a:p>
          <a:p>
            <a:pPr lvl="1"/>
            <a:r>
              <a:rPr lang="en-US" altLang="zh-CN" sz="1400" dirty="0" smtClean="0"/>
              <a:t>Within each 20MHz, there may be OFDMA RUs with different number of MU-MIMO streams.</a:t>
            </a:r>
          </a:p>
          <a:p>
            <a:pPr lvl="1"/>
            <a:r>
              <a:rPr lang="en-US" altLang="zh-CN" sz="1400" dirty="0" smtClean="0"/>
              <a:t>Each 20MHz has variant freq/spatial underutilization </a:t>
            </a:r>
            <a:r>
              <a:rPr lang="en-US" altLang="zh-CN" sz="1400" dirty="0" smtClean="0">
                <a:sym typeface="Wingdings" pitchFamily="2" charset="2"/>
              </a:rPr>
              <a:t> need to be indicated</a:t>
            </a:r>
            <a:r>
              <a:rPr lang="en-US" altLang="zh-CN" sz="1400" dirty="0" smtClean="0"/>
              <a:t> respectively.</a:t>
            </a:r>
          </a:p>
          <a:p>
            <a:r>
              <a:rPr lang="en-US" altLang="zh-CN" sz="2000" dirty="0" smtClean="0"/>
              <a:t>OFDMA+MU-MIMO BSS load element need to indicate</a:t>
            </a:r>
          </a:p>
          <a:p>
            <a:pPr lvl="1"/>
            <a:r>
              <a:rPr lang="en-US" altLang="zh-CN" sz="1400" dirty="0" smtClean="0"/>
              <a:t>Total number of OFDMA/MU-MIMO capable STAs associated with this BSS</a:t>
            </a:r>
          </a:p>
          <a:p>
            <a:pPr lvl="1"/>
            <a:r>
              <a:rPr lang="en-US" altLang="zh-CN" sz="1400" dirty="0" smtClean="0"/>
              <a:t>Freq/spatial underutilization ratio on each 20MHz-CH within the observation time considering the spatial number on each RU</a:t>
            </a:r>
          </a:p>
          <a:p>
            <a:pPr lvl="1" indent="285750"/>
            <a:r>
              <a:rPr lang="en-US" altLang="zh-CN" sz="1400" dirty="0" smtClean="0"/>
              <a:t>Freq underutilization is only considered on RU with the size less than 106 tone RU </a:t>
            </a:r>
          </a:p>
          <a:p>
            <a:pPr lvl="1" indent="285750"/>
            <a:r>
              <a:rPr lang="en-US" altLang="zh-CN" sz="1400" dirty="0" smtClean="0"/>
              <a:t>Freq/spatial underutilization is only considered on RU with the size greater than or equal to 106 tone RU due to RU limitation for MU-MIMO transmission</a:t>
            </a:r>
          </a:p>
          <a:p>
            <a:pPr lvl="1"/>
            <a:r>
              <a:rPr lang="en-US" altLang="zh-CN" sz="1400" dirty="0" smtClean="0"/>
              <a:t>The Delta observable utilization on each 20 MHz-CH, except for primary 20 MHz and second 20 MHz</a:t>
            </a:r>
            <a:br>
              <a:rPr lang="en-US" altLang="zh-CN" sz="1400" dirty="0" smtClean="0"/>
            </a:br>
            <a:endParaRPr lang="en-US" altLang="zh-CN" sz="1400" dirty="0" smtClean="0"/>
          </a:p>
          <a:p>
            <a:pPr lvl="2"/>
            <a:endParaRPr lang="zh-CN" altLang="en-US" dirty="0" smtClean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Appendix: </a:t>
            </a:r>
            <a:r>
              <a:rPr lang="en-US" altLang="zh-CN" dirty="0" err="1"/>
              <a:t>Freq</a:t>
            </a:r>
            <a:r>
              <a:rPr lang="en-US" altLang="zh-CN" dirty="0"/>
              <a:t>/spatial </a:t>
            </a:r>
            <a:r>
              <a:rPr lang="en-US" altLang="zh-CN" dirty="0" smtClean="0"/>
              <a:t>underutilization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Frequency under utilization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r>
              <a:rPr lang="en-US" altLang="zh-CN" sz="1400" b="0" dirty="0" smtClean="0"/>
              <a:t>     </a:t>
            </a:r>
          </a:p>
          <a:p>
            <a:r>
              <a:rPr lang="en-US" altLang="zh-CN" sz="2000" dirty="0" smtClean="0"/>
              <a:t>Frequency and spatial underutilization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5666601"/>
            <a:ext cx="670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Note:             is a normalizing factor depending on the RU size</a:t>
            </a:r>
            <a:r>
              <a:rPr lang="zh-CN" altLang="en-US" dirty="0" smtClean="0"/>
              <a:t> </a:t>
            </a:r>
            <a:r>
              <a:rPr lang="en-US" altLang="zh-CN" dirty="0" smtClean="0"/>
              <a:t>, e.g.,    </a:t>
            </a:r>
            <a:endParaRPr lang="zh-CN" altLang="en-US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1524000" y="5715000"/>
          <a:ext cx="3175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0" name="Equation" r:id="rId3" imgW="317160" imgH="241200" progId="Equation.DSMT4">
                  <p:embed/>
                </p:oleObj>
              </mc:Choice>
              <mc:Fallback>
                <p:oleObj name="Equation" r:id="rId3" imgW="317160" imgH="241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715000"/>
                        <a:ext cx="3175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5410200" y="5257800"/>
          <a:ext cx="20447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1" name="Equation" r:id="rId5" imgW="2565360" imgH="1498320" progId="Equation.DSMT4">
                  <p:embed/>
                </p:oleObj>
              </mc:Choice>
              <mc:Fallback>
                <p:oleObj name="Equation" r:id="rId5" imgW="2565360" imgH="14983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257800"/>
                        <a:ext cx="2044700" cy="119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2562225"/>
            <a:ext cx="3514725" cy="504825"/>
          </a:xfrm>
          <a:prstGeom prst="rect">
            <a:avLst/>
          </a:prstGeom>
          <a:noFill/>
        </p:spPr>
      </p:pic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54976" y="3999726"/>
            <a:ext cx="4200525" cy="504825"/>
          </a:xfrm>
          <a:prstGeom prst="rect">
            <a:avLst/>
          </a:prstGeom>
          <a:noFill/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0075" y="3067050"/>
            <a:ext cx="79438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" y="4572000"/>
            <a:ext cx="80581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Appendix: </a:t>
            </a:r>
            <a:r>
              <a:rPr lang="en-US" altLang="zh-CN" dirty="0" err="1"/>
              <a:t>Freq</a:t>
            </a:r>
            <a:r>
              <a:rPr lang="en-US" altLang="zh-CN" dirty="0"/>
              <a:t>/spatial </a:t>
            </a:r>
            <a:r>
              <a:rPr lang="en-US" altLang="zh-CN" dirty="0" smtClean="0"/>
              <a:t>underutilization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whole Freq/spatial underutilization equation is</a:t>
            </a:r>
          </a:p>
          <a:p>
            <a:pPr lvl="1"/>
            <a:r>
              <a:rPr lang="en-US" altLang="zh-CN" dirty="0" smtClean="0"/>
              <a:t> with normalization factor</a:t>
            </a: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759941"/>
              </p:ext>
            </p:extLst>
          </p:nvPr>
        </p:nvGraphicFramePr>
        <p:xfrm>
          <a:off x="1631950" y="3124200"/>
          <a:ext cx="6486525" cy="313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7" name="文档" r:id="rId4" imgW="4505548" imgH="2177250" progId="Word.Document.12">
                  <p:embed/>
                </p:oleObj>
              </mc:Choice>
              <mc:Fallback>
                <p:oleObj name="文档" r:id="rId4" imgW="4505548" imgH="217725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0" y="3124200"/>
                        <a:ext cx="6486525" cy="313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Appendix: Indication </a:t>
            </a:r>
            <a:r>
              <a:rPr lang="en-US" altLang="zh-CN" dirty="0" smtClean="0"/>
              <a:t>of BSS Load Elements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82306"/>
          </a:xfrm>
        </p:spPr>
        <p:txBody>
          <a:bodyPr/>
          <a:lstStyle/>
          <a:p>
            <a:r>
              <a:rPr lang="en-US" altLang="zh-CN" sz="2000" dirty="0" smtClean="0"/>
              <a:t>AP updates/sends OFDMA+MU-MIMO BSS load information in Beacon or Probe response.</a:t>
            </a:r>
          </a:p>
          <a:p>
            <a:pPr lvl="1"/>
            <a:r>
              <a:rPr lang="en-US" altLang="zh-CN" sz="1200" dirty="0"/>
              <a:t>Can be new element ID or an extensible element of the extended BSS load element.</a:t>
            </a:r>
            <a:endParaRPr lang="zh-CN" altLang="en-US" sz="12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200" dirty="0" smtClean="0"/>
          </a:p>
          <a:p>
            <a:pPr lvl="1"/>
            <a:r>
              <a:rPr lang="en-US" altLang="zh-CN" sz="1200" dirty="0" smtClean="0"/>
              <a:t>The definition observable utilization is similar to that in extended BSS load element</a:t>
            </a:r>
          </a:p>
          <a:p>
            <a:pPr lvl="1"/>
            <a:r>
              <a:rPr lang="en-US" altLang="zh-CN" sz="1200" dirty="0" smtClean="0"/>
              <a:t>Delta Observable Utilization per 20 MHz in Secondary 40/80 MHz is calculated based on Observable Secondary 40/80 MHz</a:t>
            </a:r>
          </a:p>
          <a:p>
            <a:endParaRPr 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22" name="矩形 21"/>
          <p:cNvSpPr/>
          <p:nvPr/>
        </p:nvSpPr>
        <p:spPr bwMode="auto">
          <a:xfrm>
            <a:off x="1295400" y="2667000"/>
            <a:ext cx="762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Element</a:t>
            </a:r>
            <a:r>
              <a:rPr kumimoji="0" lang="en-US" altLang="zh-CN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ID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2057400" y="2667000"/>
            <a:ext cx="685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2743200" y="2667000"/>
            <a:ext cx="1066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 Capable STA Count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3809995" y="2667000"/>
            <a:ext cx="12192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Freq/spatial Underutilization</a:t>
            </a:r>
          </a:p>
          <a:p>
            <a:pPr algn="ctr"/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for 1</a:t>
            </a:r>
            <a:r>
              <a:rPr kumimoji="0" lang="en-US" altLang="zh-CN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20MHz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CH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5333995" y="2667000"/>
            <a:ext cx="1219205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Freq/spatial Underutilization</a:t>
            </a:r>
          </a:p>
          <a:p>
            <a:pPr algn="ctr"/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for 8</a:t>
            </a:r>
            <a:r>
              <a:rPr lang="en-US" altLang="zh-CN" baseline="30000" dirty="0" smtClean="0"/>
              <a:t>th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20MHz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CH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5029195" y="2667000"/>
            <a:ext cx="304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…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724400" y="3581400"/>
            <a:ext cx="1524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altLang="zh-CN" sz="1050" dirty="0" smtClean="0"/>
              <a:t>Delta </a:t>
            </a:r>
            <a:r>
              <a:rPr lang="en-US" altLang="zh-CN" sz="1050" dirty="0" smtClean="0"/>
              <a:t>Observable</a:t>
            </a:r>
            <a:br>
              <a:rPr lang="en-US" altLang="zh-CN" sz="1050" dirty="0" smtClean="0"/>
            </a:br>
            <a:r>
              <a:rPr lang="en-US" altLang="zh-CN" sz="1050" dirty="0" smtClean="0"/>
              <a:t>1</a:t>
            </a:r>
            <a:r>
              <a:rPr lang="en-US" altLang="zh-CN" sz="1050" baseline="30000" dirty="0" smtClean="0"/>
              <a:t>st</a:t>
            </a:r>
            <a:r>
              <a:rPr lang="en-US" altLang="zh-CN" sz="1050" dirty="0" smtClean="0"/>
              <a:t> 20 MHz </a:t>
            </a:r>
            <a:r>
              <a:rPr lang="en-US" altLang="zh-CN" sz="1050" dirty="0" err="1" smtClean="0"/>
              <a:t>Subband</a:t>
            </a:r>
            <a:r>
              <a:rPr lang="en-US" altLang="zh-CN" sz="1050" dirty="0" smtClean="0"/>
              <a:t> of Secondary</a:t>
            </a:r>
            <a:br>
              <a:rPr lang="en-US" altLang="zh-CN" sz="1050" dirty="0" smtClean="0"/>
            </a:br>
            <a:r>
              <a:rPr lang="en-US" altLang="zh-CN" sz="1050" dirty="0" smtClean="0"/>
              <a:t>80 MHz</a:t>
            </a:r>
            <a:br>
              <a:rPr lang="en-US" altLang="zh-CN" sz="1050" dirty="0" smtClean="0"/>
            </a:br>
            <a:r>
              <a:rPr lang="en-US" altLang="zh-CN" sz="1050" dirty="0" smtClean="0"/>
              <a:t>Utilization </a:t>
            </a:r>
            <a:br>
              <a:rPr lang="en-US" altLang="zh-CN" sz="1050" dirty="0" smtClean="0"/>
            </a:b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6553200" y="3581400"/>
            <a:ext cx="1524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altLang="zh-CN" sz="1050" dirty="0" smtClean="0"/>
              <a:t>Delta </a:t>
            </a:r>
            <a:r>
              <a:rPr lang="en-US" altLang="zh-CN" sz="1050" dirty="0" smtClean="0"/>
              <a:t>Observable</a:t>
            </a:r>
            <a:br>
              <a:rPr lang="en-US" altLang="zh-CN" sz="1050" dirty="0" smtClean="0"/>
            </a:br>
            <a:r>
              <a:rPr lang="en-US" altLang="zh-CN" sz="1050" dirty="0" smtClean="0"/>
              <a:t>4</a:t>
            </a:r>
            <a:r>
              <a:rPr lang="en-US" altLang="zh-CN" sz="1050" baseline="30000" dirty="0" smtClean="0"/>
              <a:t>th</a:t>
            </a:r>
            <a:r>
              <a:rPr lang="en-US" altLang="zh-CN" sz="1050" dirty="0" smtClean="0"/>
              <a:t> 20 MHz </a:t>
            </a:r>
            <a:r>
              <a:rPr lang="en-US" altLang="zh-CN" sz="1050" dirty="0" err="1" smtClean="0"/>
              <a:t>Subband</a:t>
            </a:r>
            <a:r>
              <a:rPr lang="en-US" altLang="zh-CN" sz="1050" dirty="0" smtClean="0"/>
              <a:t> of Secondary</a:t>
            </a:r>
            <a:br>
              <a:rPr lang="en-US" altLang="zh-CN" sz="1050" dirty="0" smtClean="0"/>
            </a:br>
            <a:r>
              <a:rPr lang="en-US" altLang="zh-CN" sz="1050" dirty="0" smtClean="0"/>
              <a:t>80 MHz</a:t>
            </a:r>
            <a:br>
              <a:rPr lang="en-US" altLang="zh-CN" sz="1050" dirty="0" smtClean="0"/>
            </a:br>
            <a:r>
              <a:rPr lang="en-US" altLang="zh-CN" sz="1050" dirty="0" smtClean="0"/>
              <a:t>Utilization </a:t>
            </a:r>
            <a:br>
              <a:rPr lang="en-US" altLang="zh-CN" sz="1050" dirty="0" smtClean="0"/>
            </a:b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6248400" y="3581400"/>
            <a:ext cx="304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50" dirty="0" smtClean="0"/>
              <a:t>…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2057400" y="3581400"/>
            <a:ext cx="12954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altLang="zh-CN" sz="1050" dirty="0" smtClean="0"/>
              <a:t>Delta </a:t>
            </a:r>
            <a:r>
              <a:rPr lang="en-US" altLang="zh-CN" sz="1050" dirty="0" smtClean="0"/>
              <a:t>Observable</a:t>
            </a:r>
            <a:br>
              <a:rPr lang="en-US" altLang="zh-CN" sz="1050" dirty="0" smtClean="0"/>
            </a:br>
            <a:r>
              <a:rPr lang="en-US" altLang="zh-CN" sz="1050" dirty="0" smtClean="0"/>
              <a:t>1</a:t>
            </a:r>
            <a:r>
              <a:rPr lang="en-US" altLang="zh-CN" sz="1050" baseline="30000" dirty="0" smtClean="0"/>
              <a:t>st</a:t>
            </a:r>
            <a:r>
              <a:rPr lang="en-US" altLang="zh-CN" sz="1050" dirty="0" smtClean="0"/>
              <a:t> 20 MHz </a:t>
            </a:r>
            <a:r>
              <a:rPr lang="en-US" altLang="zh-CN" sz="1050" dirty="0" err="1" smtClean="0"/>
              <a:t>Subband</a:t>
            </a:r>
            <a:r>
              <a:rPr lang="en-US" altLang="zh-CN" sz="1050" dirty="0" smtClean="0"/>
              <a:t> of Secondary</a:t>
            </a:r>
            <a:br>
              <a:rPr lang="en-US" altLang="zh-CN" sz="1050" dirty="0" smtClean="0"/>
            </a:br>
            <a:r>
              <a:rPr lang="en-US" altLang="zh-CN" sz="1050" dirty="0" smtClean="0"/>
              <a:t>40 MHz</a:t>
            </a:r>
            <a:br>
              <a:rPr lang="en-US" altLang="zh-CN" sz="1050" dirty="0" smtClean="0"/>
            </a:br>
            <a:r>
              <a:rPr lang="en-US" altLang="zh-CN" sz="1050" dirty="0" smtClean="0"/>
              <a:t>Utilization</a:t>
            </a:r>
            <a:br>
              <a:rPr lang="en-US" altLang="zh-CN" sz="1050" dirty="0" smtClean="0"/>
            </a:br>
            <a:r>
              <a:rPr lang="en-US" altLang="zh-CN" sz="1050" dirty="0" smtClean="0"/>
              <a:t/>
            </a:r>
            <a:br>
              <a:rPr lang="en-US" altLang="zh-CN" sz="1050" dirty="0" smtClean="0"/>
            </a:b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3352800" y="3581400"/>
            <a:ext cx="13716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altLang="zh-CN" sz="1050" dirty="0" smtClean="0"/>
              <a:t>Delta </a:t>
            </a:r>
            <a:r>
              <a:rPr lang="en-US" altLang="zh-CN" sz="1050" dirty="0" smtClean="0"/>
              <a:t>Observable</a:t>
            </a:r>
            <a:br>
              <a:rPr lang="en-US" altLang="zh-CN" sz="1050" dirty="0" smtClean="0"/>
            </a:br>
            <a:r>
              <a:rPr lang="en-US" altLang="zh-CN" sz="1050" dirty="0" smtClean="0"/>
              <a:t>2</a:t>
            </a:r>
            <a:r>
              <a:rPr lang="en-US" altLang="zh-CN" sz="1050" baseline="30000" dirty="0" smtClean="0"/>
              <a:t>nd</a:t>
            </a:r>
            <a:r>
              <a:rPr lang="en-US" altLang="zh-CN" sz="1050" dirty="0" smtClean="0"/>
              <a:t> 20 MHz </a:t>
            </a:r>
            <a:r>
              <a:rPr lang="en-US" altLang="zh-CN" sz="1050" dirty="0" err="1" smtClean="0"/>
              <a:t>Subband</a:t>
            </a:r>
            <a:r>
              <a:rPr lang="en-US" altLang="zh-CN" sz="1050" dirty="0" smtClean="0"/>
              <a:t> of Secondary</a:t>
            </a:r>
            <a:br>
              <a:rPr lang="en-US" altLang="zh-CN" sz="1050" dirty="0" smtClean="0"/>
            </a:br>
            <a:r>
              <a:rPr lang="en-US" altLang="zh-CN" sz="1050" dirty="0" smtClean="0"/>
              <a:t>40 MHz</a:t>
            </a:r>
            <a:br>
              <a:rPr lang="en-US" altLang="zh-CN" sz="1050" dirty="0" smtClean="0"/>
            </a:br>
            <a:r>
              <a:rPr lang="en-US" altLang="zh-CN" sz="1050" dirty="0" smtClean="0"/>
              <a:t>Utilization</a:t>
            </a:r>
            <a:br>
              <a:rPr lang="en-US" altLang="zh-CN" sz="1050" dirty="0" smtClean="0"/>
            </a:br>
            <a:r>
              <a:rPr lang="en-US" altLang="zh-CN" sz="1050" dirty="0" smtClean="0"/>
              <a:t/>
            </a:r>
            <a:br>
              <a:rPr lang="en-US" altLang="zh-CN" sz="1050" dirty="0" smtClean="0"/>
            </a:b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7452618"/>
              </p:ext>
            </p:extLst>
          </p:nvPr>
        </p:nvGraphicFramePr>
        <p:xfrm>
          <a:off x="704850" y="5453608"/>
          <a:ext cx="78105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4" name="Equation" r:id="rId3" imgW="7810200" imgH="482400" progId="Equation.DSMT4">
                  <p:embed/>
                </p:oleObj>
              </mc:Choice>
              <mc:Fallback>
                <p:oleObj name="Equation" r:id="rId3" imgW="78102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4850" y="5453608"/>
                        <a:ext cx="78105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800100" y="6020206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 W2 is 40 or 80 MHz, W1 is the nth 20 MHz </a:t>
            </a:r>
            <a:r>
              <a:rPr lang="en-US" dirty="0" err="1" smtClean="0"/>
              <a:t>subband</a:t>
            </a:r>
            <a:r>
              <a:rPr lang="en-US" dirty="0" smtClean="0"/>
              <a:t> within the </a:t>
            </a:r>
            <a:r>
              <a:rPr lang="en-US" altLang="zh-CN" dirty="0"/>
              <a:t>secondary W2 </a:t>
            </a:r>
            <a:r>
              <a:rPr lang="en-US" altLang="zh-CN" dirty="0" smtClean="0"/>
              <a:t>channel</a:t>
            </a:r>
            <a:r>
              <a:rPr lang="en-US" altLang="zh-CN" dirty="0"/>
              <a:t>. </a:t>
            </a:r>
            <a:r>
              <a:rPr lang="en-US" altLang="zh-CN" dirty="0" smtClean="0"/>
              <a:t>Observable </a:t>
            </a:r>
            <a:r>
              <a:rPr lang="en-US" altLang="zh-CN" dirty="0"/>
              <a:t>secondary W2 channel utilization can be referred to extended BSS load element,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Load Balancing 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3810000"/>
          </a:xfrm>
        </p:spPr>
        <p:txBody>
          <a:bodyPr/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STAs normally prefer to access best AP with strongest received power.</a:t>
            </a:r>
          </a:p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In 802.11ax, there will be a large number of STAs and traffic in dense scenarios. Some AP may be associated with too many STAs and/or over-loaded.</a:t>
            </a:r>
          </a:p>
          <a:p>
            <a:pPr lvl="1"/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If STAs choose the busy AP, they have less opportunity of scheduled transmission.</a:t>
            </a:r>
          </a:p>
          <a:p>
            <a:pPr>
              <a:buNone/>
            </a:pP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Load unbalancing problem is getting more serious in 802.11ax dense scenarios.</a:t>
            </a:r>
            <a:endParaRPr lang="en-US" altLang="zh-CN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endParaRPr lang="en-US" altLang="zh-CN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000" dirty="0" smtClean="0"/>
          </a:p>
          <a:p>
            <a:pPr lvl="1"/>
            <a:endParaRPr lang="en-US" altLang="zh-CN" sz="1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椭圆 7"/>
          <p:cNvSpPr/>
          <p:nvPr/>
        </p:nvSpPr>
        <p:spPr>
          <a:xfrm>
            <a:off x="2467000" y="4700228"/>
            <a:ext cx="2556284" cy="154817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4267200" y="4664224"/>
            <a:ext cx="2556284" cy="154817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4879268" y="5456312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6067400" y="5024264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5995392" y="5420308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6355432" y="5636332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4375212" y="5276292"/>
            <a:ext cx="108012" cy="10801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3187080" y="5348300"/>
            <a:ext cx="108012" cy="10801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5383324" y="5744344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4699248" y="5672336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3619128" y="5780348"/>
            <a:ext cx="108012" cy="10801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5707360" y="4988260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等腰三角形 19"/>
          <p:cNvSpPr/>
          <p:nvPr/>
        </p:nvSpPr>
        <p:spPr>
          <a:xfrm>
            <a:off x="5455332" y="4826992"/>
            <a:ext cx="180020" cy="612068"/>
          </a:xfrm>
          <a:prstGeom prst="triangl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等腰三角形 20"/>
          <p:cNvSpPr/>
          <p:nvPr/>
        </p:nvSpPr>
        <p:spPr>
          <a:xfrm>
            <a:off x="3727140" y="4844244"/>
            <a:ext cx="180020" cy="612068"/>
          </a:xfrm>
          <a:prstGeom prst="triangle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4699248" y="5096272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6607460" y="5168280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矩形 98"/>
          <p:cNvSpPr/>
          <p:nvPr/>
        </p:nvSpPr>
        <p:spPr bwMode="auto">
          <a:xfrm>
            <a:off x="3424088" y="4699956"/>
            <a:ext cx="381000" cy="1430548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矩形 97"/>
          <p:cNvSpPr/>
          <p:nvPr/>
        </p:nvSpPr>
        <p:spPr bwMode="auto">
          <a:xfrm>
            <a:off x="3375200" y="4725834"/>
            <a:ext cx="381000" cy="143054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矩形 94"/>
          <p:cNvSpPr/>
          <p:nvPr/>
        </p:nvSpPr>
        <p:spPr bwMode="auto">
          <a:xfrm>
            <a:off x="7502104" y="4976244"/>
            <a:ext cx="381000" cy="30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矩形 95"/>
          <p:cNvSpPr/>
          <p:nvPr/>
        </p:nvSpPr>
        <p:spPr bwMode="auto">
          <a:xfrm>
            <a:off x="7470468" y="5000688"/>
            <a:ext cx="381000" cy="306000"/>
          </a:xfrm>
          <a:prstGeom prst="rect">
            <a:avLst/>
          </a:prstGeom>
          <a:solidFill>
            <a:srgbClr val="D46C4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矩形 96"/>
          <p:cNvSpPr/>
          <p:nvPr/>
        </p:nvSpPr>
        <p:spPr bwMode="auto">
          <a:xfrm>
            <a:off x="7437398" y="5035192"/>
            <a:ext cx="381000" cy="30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矩形 93"/>
          <p:cNvSpPr/>
          <p:nvPr/>
        </p:nvSpPr>
        <p:spPr bwMode="auto">
          <a:xfrm>
            <a:off x="6048568" y="5808452"/>
            <a:ext cx="381000" cy="144000"/>
          </a:xfrm>
          <a:prstGeom prst="rect">
            <a:avLst/>
          </a:prstGeom>
          <a:solidFill>
            <a:srgbClr val="008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矩形 92"/>
          <p:cNvSpPr/>
          <p:nvPr/>
        </p:nvSpPr>
        <p:spPr bwMode="auto">
          <a:xfrm>
            <a:off x="6008306" y="5842956"/>
            <a:ext cx="381000" cy="1440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矩形 91"/>
          <p:cNvSpPr/>
          <p:nvPr/>
        </p:nvSpPr>
        <p:spPr bwMode="auto">
          <a:xfrm>
            <a:off x="5976670" y="5864532"/>
            <a:ext cx="381000" cy="144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矩形 87"/>
          <p:cNvSpPr/>
          <p:nvPr/>
        </p:nvSpPr>
        <p:spPr bwMode="auto">
          <a:xfrm>
            <a:off x="7397158" y="5059636"/>
            <a:ext cx="381000" cy="306000"/>
          </a:xfrm>
          <a:prstGeom prst="rect">
            <a:avLst/>
          </a:prstGeom>
          <a:solidFill>
            <a:srgbClr val="008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矩形 88"/>
          <p:cNvSpPr/>
          <p:nvPr/>
        </p:nvSpPr>
        <p:spPr bwMode="auto">
          <a:xfrm>
            <a:off x="7365522" y="5084080"/>
            <a:ext cx="381000" cy="3060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7332452" y="5118584"/>
            <a:ext cx="381000" cy="306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矩形 59"/>
          <p:cNvSpPr/>
          <p:nvPr/>
        </p:nvSpPr>
        <p:spPr bwMode="auto">
          <a:xfrm>
            <a:off x="3343564" y="4757470"/>
            <a:ext cx="381000" cy="143054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矩形 55"/>
          <p:cNvSpPr/>
          <p:nvPr/>
        </p:nvSpPr>
        <p:spPr bwMode="auto">
          <a:xfrm>
            <a:off x="7342512" y="5840088"/>
            <a:ext cx="381000" cy="34073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load information in 802.11ac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91000"/>
          </a:xfrm>
        </p:spPr>
        <p:txBody>
          <a:bodyPr/>
          <a:lstStyle/>
          <a:p>
            <a:r>
              <a:rPr lang="en-US" altLang="zh-CN" sz="1600" dirty="0" smtClean="0"/>
              <a:t>In 802.11ac, MU-MIMO spatial stream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underutilization</a:t>
            </a:r>
            <a:r>
              <a:rPr lang="en-US" altLang="zh-CN" sz="1600" dirty="0" smtClean="0"/>
              <a:t> have been considered in the ‘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Extended BSS Load element’ of the Beacon frame due to MU-MIMO feature</a:t>
            </a:r>
          </a:p>
          <a:p>
            <a:pPr lvl="1"/>
            <a:r>
              <a:rPr lang="en-US" altLang="zh-CN" sz="1400" dirty="0" smtClean="0">
                <a:sym typeface="Wingdings" pitchFamily="2" charset="2"/>
              </a:rPr>
              <a:t>STAs use it for implementation-specific AP selection.</a:t>
            </a:r>
          </a:p>
          <a:p>
            <a:pPr>
              <a:buFont typeface="Wingdings"/>
              <a:buChar char="è"/>
            </a:pPr>
            <a:r>
              <a:rPr lang="en-US" altLang="zh-CN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However, the frequency utilization is only calculated on primary 20MHz and secondary 20/40/80MHz since OFDM with SU/MU-MIMO is supported in 802.11ac.</a:t>
            </a:r>
          </a:p>
          <a:p>
            <a:r>
              <a:rPr lang="en-US" altLang="zh-CN" sz="1600" dirty="0" smtClean="0">
                <a:sym typeface="Wingdings" pitchFamily="2" charset="2"/>
              </a:rPr>
              <a:t>In 802.11ax, OFDMA together with SU-MIMO on each RU and MU-MIMO on RU&gt;=106 are </a:t>
            </a:r>
            <a:r>
              <a:rPr lang="en-US" altLang="zh-CN" sz="1600" dirty="0" smtClean="0"/>
              <a:t>supported.</a:t>
            </a:r>
          </a:p>
          <a:p>
            <a:pPr lvl="1"/>
            <a:r>
              <a:rPr lang="en-US" altLang="zh-CN" sz="1400" dirty="0" smtClean="0"/>
              <a:t>Frequency and spatial steam underutilization  per 20 MHz should be considered</a:t>
            </a:r>
          </a:p>
          <a:p>
            <a:pPr lvl="1"/>
            <a:endParaRPr lang="en-US" altLang="zh-CN" sz="1400" dirty="0" smtClean="0"/>
          </a:p>
          <a:p>
            <a:endParaRPr lang="zh-CN" altLang="en-US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cxnSp>
        <p:nvCxnSpPr>
          <p:cNvPr id="26" name="直接箭头连接符 25"/>
          <p:cNvCxnSpPr/>
          <p:nvPr/>
        </p:nvCxnSpPr>
        <p:spPr bwMode="auto">
          <a:xfrm>
            <a:off x="1524000" y="6246966"/>
            <a:ext cx="2819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直接箭头连接符 27"/>
          <p:cNvCxnSpPr/>
          <p:nvPr/>
        </p:nvCxnSpPr>
        <p:spPr bwMode="auto">
          <a:xfrm flipV="1">
            <a:off x="1524000" y="4570566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矩形 28"/>
          <p:cNvSpPr/>
          <p:nvPr/>
        </p:nvSpPr>
        <p:spPr bwMode="auto">
          <a:xfrm>
            <a:off x="1676400" y="5865966"/>
            <a:ext cx="381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30" name="矩形 29"/>
          <p:cNvSpPr/>
          <p:nvPr/>
        </p:nvSpPr>
        <p:spPr bwMode="auto">
          <a:xfrm>
            <a:off x="3301868" y="4799166"/>
            <a:ext cx="381000" cy="144923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zh-CN" altLang="en-US" smtClean="0"/>
          </a:p>
        </p:txBody>
      </p:sp>
      <p:sp>
        <p:nvSpPr>
          <p:cNvPr id="33" name="矩形 32"/>
          <p:cNvSpPr/>
          <p:nvPr/>
        </p:nvSpPr>
        <p:spPr bwMode="auto">
          <a:xfrm>
            <a:off x="7300816" y="4799166"/>
            <a:ext cx="381000" cy="1447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5943600" y="5865966"/>
            <a:ext cx="381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zh-CN" altLang="en-US" smtClean="0"/>
          </a:p>
        </p:txBody>
      </p:sp>
      <p:cxnSp>
        <p:nvCxnSpPr>
          <p:cNvPr id="35" name="直接箭头连接符 34"/>
          <p:cNvCxnSpPr/>
          <p:nvPr/>
        </p:nvCxnSpPr>
        <p:spPr bwMode="auto">
          <a:xfrm flipV="1">
            <a:off x="5638800" y="4570566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>
            <a:off x="5638800" y="6246966"/>
            <a:ext cx="2514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矩形 43"/>
          <p:cNvSpPr/>
          <p:nvPr/>
        </p:nvSpPr>
        <p:spPr bwMode="auto">
          <a:xfrm>
            <a:off x="7300816" y="4826476"/>
            <a:ext cx="381000" cy="2789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7300816" y="5671870"/>
            <a:ext cx="381000" cy="17827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191000" y="6026503"/>
            <a:ext cx="4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t</a:t>
            </a:r>
            <a:endParaRPr lang="zh-CN" altLang="en-US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1328470" y="4494366"/>
            <a:ext cx="15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f</a:t>
            </a:r>
            <a:endParaRPr lang="zh-CN" altLang="en-US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8160592" y="6180826"/>
            <a:ext cx="4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t</a:t>
            </a:r>
            <a:endParaRPr lang="zh-CN" altLang="en-US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5469148" y="4502503"/>
            <a:ext cx="15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f</a:t>
            </a:r>
            <a:endParaRPr lang="zh-CN" altLang="en-US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1869062" y="4350103"/>
            <a:ext cx="2062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802.11ac with SU/MU-MIMO</a:t>
            </a:r>
            <a:endParaRPr lang="zh-CN" alt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486400" y="4343400"/>
            <a:ext cx="2710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802.11ax with OFDMA+SU/MU-MIMO</a:t>
            </a:r>
            <a:endParaRPr lang="zh-CN" alt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741816" y="4876800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2STA with 2SSs per STA</a:t>
            </a:r>
            <a:endParaRPr lang="zh-CN" altLang="en-US" sz="1100" dirty="0"/>
          </a:p>
        </p:txBody>
      </p:sp>
      <p:cxnSp>
        <p:nvCxnSpPr>
          <p:cNvPr id="71" name="直接连接符 70"/>
          <p:cNvCxnSpPr/>
          <p:nvPr/>
        </p:nvCxnSpPr>
        <p:spPr bwMode="auto">
          <a:xfrm>
            <a:off x="1524000" y="5874103"/>
            <a:ext cx="685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直接连接符 72"/>
          <p:cNvCxnSpPr/>
          <p:nvPr/>
        </p:nvCxnSpPr>
        <p:spPr bwMode="auto">
          <a:xfrm>
            <a:off x="1524000" y="5493103"/>
            <a:ext cx="6781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直接连接符 73"/>
          <p:cNvCxnSpPr/>
          <p:nvPr/>
        </p:nvCxnSpPr>
        <p:spPr bwMode="auto">
          <a:xfrm>
            <a:off x="1524000" y="4798677"/>
            <a:ext cx="6781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549218" y="5950303"/>
            <a:ext cx="11031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/>
              <a:t>Primary 20MHz</a:t>
            </a:r>
            <a:endParaRPr lang="zh-CN" altLang="en-US" sz="1050" dirty="0"/>
          </a:p>
        </p:txBody>
      </p:sp>
      <p:sp>
        <p:nvSpPr>
          <p:cNvPr id="76" name="TextBox 75"/>
          <p:cNvSpPr txBox="1"/>
          <p:nvPr/>
        </p:nvSpPr>
        <p:spPr>
          <a:xfrm>
            <a:off x="398252" y="5552051"/>
            <a:ext cx="11977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/>
              <a:t>Secondary 20MHz</a:t>
            </a:r>
            <a:endParaRPr lang="zh-CN" altLang="en-US" sz="1050" dirty="0"/>
          </a:p>
        </p:txBody>
      </p:sp>
      <p:sp>
        <p:nvSpPr>
          <p:cNvPr id="78" name="TextBox 77"/>
          <p:cNvSpPr txBox="1"/>
          <p:nvPr/>
        </p:nvSpPr>
        <p:spPr>
          <a:xfrm>
            <a:off x="398252" y="5010587"/>
            <a:ext cx="11977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/>
              <a:t>Secondary 40MHz</a:t>
            </a:r>
            <a:endParaRPr lang="zh-CN" altLang="en-US" sz="1050" dirty="0"/>
          </a:p>
        </p:txBody>
      </p:sp>
      <p:sp>
        <p:nvSpPr>
          <p:cNvPr id="85" name="矩形 84"/>
          <p:cNvSpPr/>
          <p:nvPr/>
        </p:nvSpPr>
        <p:spPr bwMode="auto">
          <a:xfrm>
            <a:off x="7300816" y="5867400"/>
            <a:ext cx="381000" cy="33067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矩形 85"/>
          <p:cNvSpPr/>
          <p:nvPr/>
        </p:nvSpPr>
        <p:spPr bwMode="auto">
          <a:xfrm>
            <a:off x="5942144" y="5900470"/>
            <a:ext cx="381000" cy="144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矩形 86"/>
          <p:cNvSpPr/>
          <p:nvPr/>
        </p:nvSpPr>
        <p:spPr bwMode="auto">
          <a:xfrm>
            <a:off x="1676400" y="5901904"/>
            <a:ext cx="381000" cy="306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矩形 90"/>
          <p:cNvSpPr/>
          <p:nvPr/>
        </p:nvSpPr>
        <p:spPr bwMode="auto">
          <a:xfrm>
            <a:off x="5943600" y="6071556"/>
            <a:ext cx="381000" cy="144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633270" y="620670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busy</a:t>
            </a:r>
            <a:endParaRPr lang="zh-CN" alt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2630898" y="6215330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idle</a:t>
            </a:r>
            <a:endParaRPr lang="zh-CN" altLang="en-US" dirty="0"/>
          </a:p>
        </p:txBody>
      </p:sp>
      <p:cxnSp>
        <p:nvCxnSpPr>
          <p:cNvPr id="103" name="直接箭头连接符 102"/>
          <p:cNvCxnSpPr/>
          <p:nvPr/>
        </p:nvCxnSpPr>
        <p:spPr bwMode="auto">
          <a:xfrm>
            <a:off x="1633270" y="6293448"/>
            <a:ext cx="4748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4" name="直接箭头连接符 103"/>
          <p:cNvCxnSpPr/>
          <p:nvPr/>
        </p:nvCxnSpPr>
        <p:spPr bwMode="auto">
          <a:xfrm>
            <a:off x="2083278" y="6298722"/>
            <a:ext cx="11933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08" name="TextBox 107"/>
          <p:cNvSpPr txBox="1"/>
          <p:nvPr/>
        </p:nvSpPr>
        <p:spPr>
          <a:xfrm>
            <a:off x="3267364" y="6213896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busy</a:t>
            </a:r>
            <a:endParaRPr lang="zh-CN" altLang="en-US" dirty="0"/>
          </a:p>
        </p:txBody>
      </p:sp>
      <p:cxnSp>
        <p:nvCxnSpPr>
          <p:cNvPr id="109" name="直接箭头连接符 108"/>
          <p:cNvCxnSpPr/>
          <p:nvPr/>
        </p:nvCxnSpPr>
        <p:spPr bwMode="auto">
          <a:xfrm>
            <a:off x="3267364" y="6300640"/>
            <a:ext cx="4748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5950792" y="6232582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busy</a:t>
            </a:r>
            <a:endParaRPr lang="zh-CN" alt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6705600" y="6241208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idle</a:t>
            </a:r>
            <a:endParaRPr lang="zh-CN" altLang="en-US" dirty="0"/>
          </a:p>
        </p:txBody>
      </p:sp>
      <p:cxnSp>
        <p:nvCxnSpPr>
          <p:cNvPr id="112" name="直接箭头连接符 111"/>
          <p:cNvCxnSpPr/>
          <p:nvPr/>
        </p:nvCxnSpPr>
        <p:spPr bwMode="auto">
          <a:xfrm>
            <a:off x="5950792" y="6319326"/>
            <a:ext cx="4748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3" name="直接箭头连接符 112"/>
          <p:cNvCxnSpPr/>
          <p:nvPr/>
        </p:nvCxnSpPr>
        <p:spPr bwMode="auto">
          <a:xfrm>
            <a:off x="6409426" y="6324600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4" name="TextBox 113"/>
          <p:cNvSpPr txBox="1"/>
          <p:nvPr/>
        </p:nvSpPr>
        <p:spPr>
          <a:xfrm>
            <a:off x="7280696" y="623977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busy</a:t>
            </a:r>
            <a:endParaRPr lang="zh-CN" altLang="en-US" dirty="0"/>
          </a:p>
        </p:txBody>
      </p:sp>
      <p:cxnSp>
        <p:nvCxnSpPr>
          <p:cNvPr id="115" name="直接箭头连接符 114"/>
          <p:cNvCxnSpPr/>
          <p:nvPr/>
        </p:nvCxnSpPr>
        <p:spPr bwMode="auto">
          <a:xfrm>
            <a:off x="7254818" y="6326518"/>
            <a:ext cx="4748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22" name="TextBox 121"/>
          <p:cNvSpPr txBox="1"/>
          <p:nvPr/>
        </p:nvSpPr>
        <p:spPr>
          <a:xfrm>
            <a:off x="7696200" y="5656862"/>
            <a:ext cx="990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2STA with 1SS per STA on 242-RU</a:t>
            </a:r>
            <a:endParaRPr lang="zh-CN" altLang="en-US" sz="1100" dirty="0"/>
          </a:p>
        </p:txBody>
      </p:sp>
      <p:sp>
        <p:nvSpPr>
          <p:cNvPr id="123" name="TextBox 122"/>
          <p:cNvSpPr txBox="1"/>
          <p:nvPr/>
        </p:nvSpPr>
        <p:spPr>
          <a:xfrm>
            <a:off x="7924800" y="4800600"/>
            <a:ext cx="990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4STA with 2SSs per STA on 242-RU</a:t>
            </a:r>
            <a:endParaRPr lang="zh-CN" altLang="en-US" sz="1100" dirty="0"/>
          </a:p>
        </p:txBody>
      </p:sp>
      <p:sp>
        <p:nvSpPr>
          <p:cNvPr id="124" name="TextBox 123"/>
          <p:cNvSpPr txBox="1"/>
          <p:nvPr/>
        </p:nvSpPr>
        <p:spPr>
          <a:xfrm>
            <a:off x="6019800" y="5257800"/>
            <a:ext cx="990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4STA with 1SS per STA on 106-RU</a:t>
            </a:r>
            <a:endParaRPr lang="zh-CN" altLang="en-US" sz="1100" dirty="0"/>
          </a:p>
        </p:txBody>
      </p:sp>
      <p:sp>
        <p:nvSpPr>
          <p:cNvPr id="67" name="矩形 66"/>
          <p:cNvSpPr/>
          <p:nvPr/>
        </p:nvSpPr>
        <p:spPr bwMode="auto">
          <a:xfrm>
            <a:off x="7297948" y="5164348"/>
            <a:ext cx="381000" cy="2789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6992" y="5453330"/>
            <a:ext cx="767333" cy="499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802.11ac BSS Load Element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MU-MIMO BSS load element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388078"/>
            <a:ext cx="7416824" cy="2431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5758" y="4876800"/>
            <a:ext cx="4798876" cy="549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710680" y="5532052"/>
            <a:ext cx="5184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/>
              <a:t>T</a:t>
            </a:r>
            <a:r>
              <a:rPr lang="en-US" altLang="zh-CN" sz="1050" i="1" baseline="-25000" dirty="0" err="1" smtClean="0"/>
              <a:t>utilize</a:t>
            </a:r>
            <a:r>
              <a:rPr lang="en-US" altLang="zh-CN" sz="1050" baseline="-25000" dirty="0" err="1" smtClean="0"/>
              <a:t>d</a:t>
            </a:r>
            <a:r>
              <a:rPr lang="en-US" altLang="zh-CN" dirty="0" smtClean="0"/>
              <a:t>:                        with </a:t>
            </a:r>
            <a:r>
              <a:rPr lang="en-US" altLang="zh-CN" i="1" dirty="0" err="1" smtClean="0"/>
              <a:t>N</a:t>
            </a:r>
            <a:r>
              <a:rPr lang="en-US" altLang="zh-CN" i="1" baseline="-25000" dirty="0" err="1" smtClean="0"/>
              <a:t>ss</a:t>
            </a:r>
            <a:r>
              <a:rPr lang="en-US" altLang="zh-CN" baseline="-25000" dirty="0" err="1" smtClean="0"/>
              <a:t>,</a:t>
            </a:r>
            <a:r>
              <a:rPr lang="en-US" altLang="zh-CN" i="1" baseline="-25000" dirty="0" err="1" smtClean="0"/>
              <a:t>i</a:t>
            </a:r>
            <a:r>
              <a:rPr lang="en-US" altLang="zh-CN" dirty="0" smtClean="0"/>
              <a:t> is utilized number of SSs during </a:t>
            </a:r>
            <a:r>
              <a:rPr lang="en-US" altLang="zh-CN" dirty="0" err="1" smtClean="0"/>
              <a:t>i-th</a:t>
            </a:r>
            <a:r>
              <a:rPr lang="en-US" altLang="zh-CN" dirty="0" smtClean="0"/>
              <a:t> busy time </a:t>
            </a:r>
            <a:r>
              <a:rPr lang="en-US" altLang="zh-CN" i="1" dirty="0" smtClean="0"/>
              <a:t>T</a:t>
            </a:r>
            <a:r>
              <a:rPr lang="en-US" altLang="zh-CN" sz="1000" i="1" dirty="0" smtClean="0"/>
              <a:t>i</a:t>
            </a:r>
          </a:p>
          <a:p>
            <a:endParaRPr lang="en-US" altLang="zh-CN" i="1" dirty="0" smtClean="0"/>
          </a:p>
          <a:p>
            <a:r>
              <a:rPr lang="en-US" altLang="zh-CN" i="1" dirty="0" err="1" smtClean="0"/>
              <a:t>N</a:t>
            </a:r>
            <a:r>
              <a:rPr lang="en-US" altLang="zh-CN" sz="1050" i="1" baseline="-25000" dirty="0" err="1" smtClean="0"/>
              <a:t>max_SS</a:t>
            </a:r>
            <a:r>
              <a:rPr lang="en-US" altLang="zh-CN" dirty="0" smtClean="0"/>
              <a:t>: max </a:t>
            </a:r>
            <a:r>
              <a:rPr lang="en-US" altLang="zh-CN" dirty="0" err="1" smtClean="0"/>
              <a:t>Nss</a:t>
            </a:r>
            <a:r>
              <a:rPr lang="en-US" altLang="zh-CN" dirty="0" smtClean="0"/>
              <a:t> at AP</a:t>
            </a:r>
          </a:p>
          <a:p>
            <a:r>
              <a:rPr lang="en-US" altLang="zh-CN" i="1" dirty="0" err="1" smtClean="0"/>
              <a:t>T</a:t>
            </a:r>
            <a:r>
              <a:rPr lang="en-US" altLang="zh-CN" sz="1050" i="1" baseline="-25000" dirty="0" err="1" smtClean="0"/>
              <a:t>busy</a:t>
            </a:r>
            <a:r>
              <a:rPr lang="en-US" altLang="zh-CN" dirty="0" smtClean="0"/>
              <a:t>: CCA busy time (us)</a:t>
            </a:r>
          </a:p>
          <a:p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042656" y="3802360"/>
            <a:ext cx="12939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/>
              <a:t>for primary 20MHz</a:t>
            </a:r>
            <a:endParaRPr lang="zh-CN" altLang="en-US" sz="1050" dirty="0"/>
          </a:p>
        </p:txBody>
      </p:sp>
      <p:sp>
        <p:nvSpPr>
          <p:cNvPr id="23" name="矩形 22"/>
          <p:cNvSpPr/>
          <p:nvPr/>
        </p:nvSpPr>
        <p:spPr bwMode="auto">
          <a:xfrm>
            <a:off x="3106948" y="3420374"/>
            <a:ext cx="943200" cy="6804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Comments on Loading Balancing Problem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5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089153"/>
              </p:ext>
            </p:extLst>
          </p:nvPr>
        </p:nvGraphicFramePr>
        <p:xfrm>
          <a:off x="1247774" y="2362200"/>
          <a:ext cx="6648451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955"/>
                <a:gridCol w="629948"/>
                <a:gridCol w="800934"/>
                <a:gridCol w="3063747"/>
                <a:gridCol w="1612867"/>
              </a:tblGrid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CID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P.L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Clause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Comment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Proposed Change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2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5917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67.01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9.4.2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the introduction of new features such as OFDMA and UL MU MIMO, the existing BSS load elements (9.4.2.160 &amp; 9.4.2.28), which address STA numbers, primary/secondary channel busy condition and DL MU-MIMO underutilization (</a:t>
                      </a:r>
                      <a:r>
                        <a:rPr lang="en-US" altLang="zh-CN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11ac</a:t>
                      </a: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are not sufficient for addressing the BSS load status in a </a:t>
                      </a:r>
                      <a:r>
                        <a:rPr lang="en-US" altLang="zh-CN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11ax</a:t>
                      </a: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BSS. A further enhanced BSS Load element needs to be defined.</a:t>
                      </a:r>
                      <a:endParaRPr lang="zh-CN" altLang="zh-CN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a new information element to define </a:t>
                      </a:r>
                      <a:r>
                        <a:rPr lang="en-US" altLang="zh-CN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11ax</a:t>
                      </a: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BSS Load. The new IE shall address utilization status of OFDMA as well as UL/DL MU MIMO, as well as provisions to allow future extensions.</a:t>
                      </a:r>
                      <a:endParaRPr lang="zh-CN" altLang="zh-CN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2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8165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67.01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9.4.2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BSS load element provides the channel utilization such that the unassociated STA can choose the proper AP┤+ε and extended BSS load element further provides the spatial stream underutilization given the busy channel such that unassociated STA  with MU-MIMO capability can choose the proper AP. Now </a:t>
                      </a:r>
                      <a:r>
                        <a:rPr lang="en-US" altLang="zh-CN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11ax</a:t>
                      </a: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introduce a OFDMA, there is the probability of frequency underutilization given the busy channel.</a:t>
                      </a:r>
                      <a:endParaRPr lang="zh-CN" altLang="zh-CN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a HE BSS load element considering frequency utilization such to help unassociated STA to choose a best AP</a:t>
                      </a:r>
                      <a:endParaRPr lang="zh-CN" altLang="zh-CN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>
                <a:latin typeface="+mn-ea"/>
              </a:rPr>
              <a:t>We propose to consider resource utilization of </a:t>
            </a:r>
            <a:r>
              <a:rPr lang="en-US" altLang="zh-CN" sz="2000" dirty="0">
                <a:latin typeface="+mn-ea"/>
                <a:cs typeface="Times New Roman" pitchFamily="18" charset="0"/>
                <a:sym typeface="Wingdings" pitchFamily="2" charset="2"/>
              </a:rPr>
              <a:t>each 20 MHz channel</a:t>
            </a:r>
            <a:r>
              <a:rPr lang="en-US" altLang="zh-CN" sz="2000" dirty="0">
                <a:latin typeface="+mn-ea"/>
              </a:rPr>
              <a:t> and Frequency and spatial stream underutilization of OFDMA and SU/MU-MIMO on each 20 MHz channel for load balancing in 802.11ax.</a:t>
            </a:r>
          </a:p>
          <a:p>
            <a:pPr lvl="1"/>
            <a:r>
              <a:rPr lang="en-US" altLang="zh-CN" dirty="0"/>
              <a:t>Resource dimensions {time, frequency, space}</a:t>
            </a:r>
          </a:p>
          <a:p>
            <a:pPr lvl="1" indent="285750"/>
            <a:r>
              <a:rPr lang="en-US" altLang="zh-CN" sz="1400" dirty="0"/>
              <a:t>frequency-domain: utilization on each </a:t>
            </a:r>
            <a:r>
              <a:rPr lang="en-US" altLang="zh-CN" sz="1400" dirty="0">
                <a:solidFill>
                  <a:srgbClr val="FF0000"/>
                </a:solidFill>
              </a:rPr>
              <a:t>20MHz-CH</a:t>
            </a:r>
            <a:r>
              <a:rPr lang="en-US" altLang="zh-CN" sz="1400" dirty="0"/>
              <a:t> instead of primary 20, secondary 20/40/80MHz only; </a:t>
            </a:r>
            <a:r>
              <a:rPr lang="en-US" altLang="zh-CN" sz="1400" dirty="0">
                <a:solidFill>
                  <a:srgbClr val="FF0000"/>
                </a:solidFill>
              </a:rPr>
              <a:t>underutilization on OFDMA RUs</a:t>
            </a:r>
          </a:p>
          <a:p>
            <a:pPr lvl="1" indent="285750"/>
            <a:r>
              <a:rPr lang="en-US" altLang="zh-CN" sz="1400" dirty="0"/>
              <a:t>space-domain: </a:t>
            </a:r>
            <a:r>
              <a:rPr lang="en-US" altLang="zh-CN" sz="1400" dirty="0">
                <a:solidFill>
                  <a:srgbClr val="FF0000"/>
                </a:solidFill>
              </a:rPr>
              <a:t>MU-MIMO spatial streams underutilization on OFDMA MU-MIMO RUs </a:t>
            </a:r>
            <a:r>
              <a:rPr lang="en-US" altLang="zh-CN" sz="1400" dirty="0"/>
              <a:t>instead of that on whole BW</a:t>
            </a:r>
            <a:endParaRPr lang="zh-CN" altLang="en-US" sz="1400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28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Load balancing problem were considered 802.11-2016[1]</a:t>
            </a:r>
          </a:p>
          <a:p>
            <a:pPr lvl="1"/>
            <a:r>
              <a:rPr lang="en-US" sz="1600" dirty="0"/>
              <a:t>Channel </a:t>
            </a:r>
            <a:r>
              <a:rPr lang="en-US" altLang="zh-CN" sz="1600" dirty="0"/>
              <a:t>utilization </a:t>
            </a:r>
            <a:r>
              <a:rPr lang="en-US" altLang="zh-CN" sz="1600" dirty="0" smtClean="0"/>
              <a:t>in time domain was </a:t>
            </a:r>
            <a:r>
              <a:rPr lang="en-US" altLang="zh-CN" sz="1600" dirty="0"/>
              <a:t>proposed in </a:t>
            </a:r>
            <a:r>
              <a:rPr lang="en-US" altLang="zh-TW" sz="1600" dirty="0"/>
              <a:t>9.4.2.28 BSS Load element</a:t>
            </a:r>
          </a:p>
          <a:p>
            <a:pPr lvl="1"/>
            <a:r>
              <a:rPr lang="en-US" altLang="zh-CN" sz="1600" dirty="0"/>
              <a:t>S</a:t>
            </a:r>
            <a:r>
              <a:rPr lang="en-US" altLang="zh-TW" sz="1600" dirty="0"/>
              <a:t>patial stream </a:t>
            </a:r>
            <a:r>
              <a:rPr lang="en-US" altLang="zh-TW" sz="1600" dirty="0" smtClean="0"/>
              <a:t>underutilization </a:t>
            </a:r>
            <a:r>
              <a:rPr lang="en-US" altLang="zh-CN" sz="1600" dirty="0" smtClean="0"/>
              <a:t>in space domain</a:t>
            </a:r>
            <a:r>
              <a:rPr lang="en-US" altLang="zh-TW" sz="1600" dirty="0" smtClean="0"/>
              <a:t> </a:t>
            </a:r>
            <a:r>
              <a:rPr lang="en-US" altLang="zh-CN" sz="1600" dirty="0"/>
              <a:t>was proposed in </a:t>
            </a:r>
            <a:r>
              <a:rPr lang="en-US" altLang="zh-TW" sz="1600" dirty="0"/>
              <a:t>9.4.2.160 Extended BSS Load </a:t>
            </a:r>
            <a:r>
              <a:rPr lang="en-US" altLang="zh-TW" sz="1600" dirty="0" smtClean="0"/>
              <a:t>element</a:t>
            </a:r>
          </a:p>
          <a:p>
            <a:pPr lvl="1"/>
            <a:r>
              <a:rPr lang="en-US" altLang="zh-CN" sz="1600" dirty="0">
                <a:sym typeface="Wingdings" pitchFamily="2" charset="2"/>
              </a:rPr>
              <a:t>STAs use it for implementation-specific AP </a:t>
            </a:r>
            <a:r>
              <a:rPr lang="en-US" altLang="zh-CN" sz="1600" dirty="0" smtClean="0">
                <a:sym typeface="Wingdings" pitchFamily="2" charset="2"/>
              </a:rPr>
              <a:t>selection, in order to obtain more transmission opportunities.</a:t>
            </a:r>
          </a:p>
          <a:p>
            <a:pPr marL="342900" lvl="1" indent="-342900">
              <a:buFontTx/>
              <a:buChar char="•"/>
            </a:pPr>
            <a:r>
              <a:rPr lang="en-US" altLang="zh-CN" b="1" dirty="0"/>
              <a:t>11ax introduces OFDMA transmission, but is </a:t>
            </a:r>
            <a:r>
              <a:rPr lang="en-US" altLang="zh-CN" b="1" dirty="0" smtClean="0"/>
              <a:t>not reflected </a:t>
            </a:r>
            <a:r>
              <a:rPr lang="en-US" altLang="zh-CN" b="1" dirty="0"/>
              <a:t>in traffic loading </a:t>
            </a:r>
            <a:r>
              <a:rPr lang="en-US" altLang="zh-TW" b="1" dirty="0" smtClean="0"/>
              <a:t>for </a:t>
            </a:r>
            <a:r>
              <a:rPr lang="en-US" altLang="zh-TW" b="1" dirty="0"/>
              <a:t>HE </a:t>
            </a:r>
            <a:r>
              <a:rPr lang="en-US" altLang="zh-TW" b="1" dirty="0" smtClean="0"/>
              <a:t>BSSs</a:t>
            </a:r>
            <a:endParaRPr lang="en-US" altLang="zh-CN" b="1" dirty="0" smtClean="0">
              <a:ea typeface="+mn-ea"/>
              <a:cs typeface="+mn-cs"/>
              <a:sym typeface="Wingdings" pitchFamily="2" charset="2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  <a:sym typeface="Wingdings" pitchFamily="2" charset="2"/>
              </a:rPr>
              <a:t>Frequency underutilization in frequency domain was first proposed in [2] and [3]</a:t>
            </a:r>
          </a:p>
          <a:p>
            <a:pPr marL="342900" lvl="1" indent="-342900">
              <a:buChar char="•"/>
            </a:pPr>
            <a:r>
              <a:rPr lang="en-US" b="1" dirty="0" smtClean="0">
                <a:ea typeface="+mn-ea"/>
                <a:cs typeface="+mn-cs"/>
              </a:rPr>
              <a:t>The </a:t>
            </a:r>
            <a:r>
              <a:rPr lang="en-US" b="1" dirty="0">
                <a:ea typeface="+mn-ea"/>
                <a:cs typeface="+mn-cs"/>
              </a:rPr>
              <a:t>concept of f</a:t>
            </a:r>
            <a:r>
              <a:rPr lang="en-US" altLang="zh-CN" b="1" dirty="0">
                <a:ea typeface="+mn-ea"/>
                <a:cs typeface="+mn-cs"/>
              </a:rPr>
              <a:t>requency and spatial stream underutilization for </a:t>
            </a:r>
            <a:r>
              <a:rPr lang="en-US" altLang="zh-CN" b="1" dirty="0" smtClean="0">
                <a:ea typeface="+mn-ea"/>
                <a:cs typeface="+mn-cs"/>
              </a:rPr>
              <a:t>OFDMA/MU-MIMO </a:t>
            </a:r>
            <a:r>
              <a:rPr lang="en-US" altLang="zh-CN" b="1" dirty="0">
                <a:ea typeface="+mn-ea"/>
                <a:cs typeface="+mn-cs"/>
              </a:rPr>
              <a:t>was agreed in Korea IEEE F2F </a:t>
            </a:r>
            <a:r>
              <a:rPr lang="en-US" altLang="zh-CN" b="1" dirty="0" smtClean="0">
                <a:ea typeface="+mn-ea"/>
                <a:cs typeface="+mn-cs"/>
              </a:rPr>
              <a:t>meeting[4]</a:t>
            </a:r>
            <a:r>
              <a:rPr lang="en-US" b="1" dirty="0" smtClean="0">
                <a:ea typeface="+mn-ea"/>
                <a:cs typeface="+mn-cs"/>
              </a:rPr>
              <a:t> </a:t>
            </a:r>
          </a:p>
          <a:p>
            <a:pPr marL="342900" lvl="1" indent="-342900">
              <a:buChar char="•"/>
            </a:pPr>
            <a:r>
              <a:rPr lang="en-US" b="1" dirty="0" smtClean="0">
                <a:ea typeface="+mn-ea"/>
                <a:cs typeface="+mn-cs"/>
              </a:rPr>
              <a:t>In this contribution, we </a:t>
            </a:r>
            <a:r>
              <a:rPr lang="en-US" altLang="zh-CN" b="1" dirty="0" smtClean="0">
                <a:ea typeface="+mn-ea"/>
                <a:cs typeface="+mn-cs"/>
              </a:rPr>
              <a:t>further discuss what is detail 11ax BSS load content</a:t>
            </a:r>
            <a:endParaRPr lang="en-US" b="1" dirty="0"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6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of Frequency and spatial stream underutilization 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253706"/>
          </a:xfrm>
        </p:spPr>
        <p:txBody>
          <a:bodyPr/>
          <a:lstStyle/>
          <a:p>
            <a:r>
              <a:rPr lang="en-US" altLang="zh-CN" sz="2000" dirty="0" smtClean="0"/>
              <a:t>Spatial streams underutilization is considered only when the allocated RU is great than or equal to 106 RU</a:t>
            </a:r>
          </a:p>
          <a:p>
            <a:pPr marL="342900" lvl="1" indent="-342900">
              <a:buFontTx/>
              <a:buChar char="•"/>
            </a:pPr>
            <a:r>
              <a:rPr lang="en-US" altLang="zh-CN" sz="1600" dirty="0"/>
              <a:t>For HE STA without partial Bandwidth MU-MIMO capability, only frequency underutilization is useful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altLang="zh-CN" sz="1600" dirty="0"/>
              <a:t>For </a:t>
            </a:r>
            <a:r>
              <a:rPr lang="en-US" altLang="zh-CN" sz="1600" dirty="0" smtClean="0"/>
              <a:t>HE </a:t>
            </a:r>
            <a:r>
              <a:rPr lang="en-US" altLang="zh-CN" sz="1600" dirty="0"/>
              <a:t>STA with partial Bandwidth </a:t>
            </a:r>
            <a:r>
              <a:rPr lang="en-US" altLang="zh-CN" sz="1600" dirty="0" smtClean="0"/>
              <a:t>MU-MIMO </a:t>
            </a:r>
            <a:r>
              <a:rPr lang="en-US" altLang="zh-CN" sz="1600" dirty="0"/>
              <a:t>capability</a:t>
            </a:r>
            <a:r>
              <a:rPr lang="en-US" altLang="zh-CN" sz="1600" dirty="0" smtClean="0"/>
              <a:t>, both </a:t>
            </a:r>
            <a:r>
              <a:rPr lang="en-US" altLang="zh-CN" sz="1600" dirty="0"/>
              <a:t>frequency and spatial </a:t>
            </a:r>
            <a:r>
              <a:rPr lang="en-US" altLang="zh-CN" sz="1600" dirty="0" smtClean="0"/>
              <a:t>streams </a:t>
            </a:r>
            <a:r>
              <a:rPr lang="en-US" altLang="zh-CN" sz="1600" dirty="0"/>
              <a:t>underutilization are useful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6" name="直接箭头连接符 5"/>
          <p:cNvCxnSpPr/>
          <p:nvPr/>
        </p:nvCxnSpPr>
        <p:spPr bwMode="auto">
          <a:xfrm>
            <a:off x="1350399" y="6155427"/>
            <a:ext cx="2895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矩形 6"/>
          <p:cNvSpPr/>
          <p:nvPr/>
        </p:nvSpPr>
        <p:spPr bwMode="auto">
          <a:xfrm>
            <a:off x="1350399" y="5774427"/>
            <a:ext cx="914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106 RU</a:t>
            </a:r>
          </a:p>
        </p:txBody>
      </p:sp>
      <p:sp>
        <p:nvSpPr>
          <p:cNvPr id="8" name="矩形 7"/>
          <p:cNvSpPr/>
          <p:nvPr/>
        </p:nvSpPr>
        <p:spPr bwMode="auto">
          <a:xfrm>
            <a:off x="2264799" y="5774427"/>
            <a:ext cx="3429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RU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607699" y="5774427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 RU</a:t>
            </a:r>
          </a:p>
        </p:txBody>
      </p:sp>
      <p:sp>
        <p:nvSpPr>
          <p:cNvPr id="12" name="矩形 11"/>
          <p:cNvSpPr/>
          <p:nvPr/>
        </p:nvSpPr>
        <p:spPr bwMode="auto">
          <a:xfrm>
            <a:off x="3062179" y="5774427"/>
            <a:ext cx="457200" cy="3810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 RU</a:t>
            </a:r>
          </a:p>
        </p:txBody>
      </p:sp>
      <p:cxnSp>
        <p:nvCxnSpPr>
          <p:cNvPr id="14" name="直接箭头连接符 13"/>
          <p:cNvCxnSpPr/>
          <p:nvPr/>
        </p:nvCxnSpPr>
        <p:spPr bwMode="auto">
          <a:xfrm flipV="1">
            <a:off x="1350399" y="4222626"/>
            <a:ext cx="0" cy="19328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3558839" y="61238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Frequency</a:t>
            </a:r>
            <a:endParaRPr 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1000002" y="4158058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SS</a:t>
            </a:r>
            <a:endParaRPr lang="en-US" dirty="0"/>
          </a:p>
        </p:txBody>
      </p:sp>
      <p:sp>
        <p:nvSpPr>
          <p:cNvPr id="17" name="矩形 16"/>
          <p:cNvSpPr/>
          <p:nvPr/>
        </p:nvSpPr>
        <p:spPr bwMode="auto">
          <a:xfrm>
            <a:off x="1350399" y="4527426"/>
            <a:ext cx="914400" cy="124700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1524000" y="3926372"/>
            <a:ext cx="152400" cy="1524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1524327" y="4074375"/>
            <a:ext cx="152400" cy="152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1524000" y="4218477"/>
            <a:ext cx="152400" cy="1524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676400" y="3857444"/>
            <a:ext cx="1981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Available spatial steams</a:t>
            </a:r>
            <a:endParaRPr lang="en-US" sz="1000" dirty="0"/>
          </a:p>
        </p:txBody>
      </p:sp>
      <p:sp>
        <p:nvSpPr>
          <p:cNvPr id="23" name="文本框 22"/>
          <p:cNvSpPr txBox="1"/>
          <p:nvPr/>
        </p:nvSpPr>
        <p:spPr>
          <a:xfrm>
            <a:off x="1676237" y="4047943"/>
            <a:ext cx="1981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Occupied RU</a:t>
            </a:r>
            <a:endParaRPr lang="en-US" sz="1000" dirty="0"/>
          </a:p>
        </p:txBody>
      </p:sp>
      <p:sp>
        <p:nvSpPr>
          <p:cNvPr id="24" name="文本框 23"/>
          <p:cNvSpPr txBox="1"/>
          <p:nvPr/>
        </p:nvSpPr>
        <p:spPr>
          <a:xfrm>
            <a:off x="1676237" y="4218477"/>
            <a:ext cx="1981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Available RU</a:t>
            </a:r>
            <a:endParaRPr lang="en-US" sz="1000" dirty="0"/>
          </a:p>
        </p:txBody>
      </p:sp>
      <p:cxnSp>
        <p:nvCxnSpPr>
          <p:cNvPr id="25" name="直接箭头连接符 24"/>
          <p:cNvCxnSpPr/>
          <p:nvPr/>
        </p:nvCxnSpPr>
        <p:spPr bwMode="auto">
          <a:xfrm>
            <a:off x="5236436" y="6164547"/>
            <a:ext cx="2895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矩形 25"/>
          <p:cNvSpPr/>
          <p:nvPr/>
        </p:nvSpPr>
        <p:spPr bwMode="auto">
          <a:xfrm>
            <a:off x="5236436" y="5308727"/>
            <a:ext cx="914400" cy="8558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106 RU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(3 STAs)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6150836" y="5783547"/>
            <a:ext cx="3429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RU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6493736" y="5783547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 RU</a:t>
            </a:r>
          </a:p>
        </p:txBody>
      </p:sp>
      <p:sp>
        <p:nvSpPr>
          <p:cNvPr id="29" name="矩形 28"/>
          <p:cNvSpPr/>
          <p:nvPr/>
        </p:nvSpPr>
        <p:spPr bwMode="auto">
          <a:xfrm>
            <a:off x="6948216" y="5783547"/>
            <a:ext cx="457200" cy="3810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 RU</a:t>
            </a:r>
          </a:p>
        </p:txBody>
      </p:sp>
      <p:cxnSp>
        <p:nvCxnSpPr>
          <p:cNvPr id="30" name="直接箭头连接符 29"/>
          <p:cNvCxnSpPr/>
          <p:nvPr/>
        </p:nvCxnSpPr>
        <p:spPr bwMode="auto">
          <a:xfrm flipV="1">
            <a:off x="5236436" y="4231746"/>
            <a:ext cx="0" cy="19328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1" name="文本框 30"/>
          <p:cNvSpPr txBox="1"/>
          <p:nvPr/>
        </p:nvSpPr>
        <p:spPr>
          <a:xfrm>
            <a:off x="7543801" y="6105474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Frequency</a:t>
            </a:r>
            <a:endParaRPr 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4875213" y="4155664"/>
            <a:ext cx="418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SS</a:t>
            </a:r>
            <a:endParaRPr lang="en-US" dirty="0"/>
          </a:p>
        </p:txBody>
      </p:sp>
      <p:sp>
        <p:nvSpPr>
          <p:cNvPr id="33" name="矩形 32"/>
          <p:cNvSpPr/>
          <p:nvPr/>
        </p:nvSpPr>
        <p:spPr bwMode="auto">
          <a:xfrm>
            <a:off x="5236436" y="4536546"/>
            <a:ext cx="914400" cy="77217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5410037" y="3935492"/>
            <a:ext cx="152400" cy="1524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5410364" y="4083495"/>
            <a:ext cx="152400" cy="152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5410037" y="4227597"/>
            <a:ext cx="152400" cy="1524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5562437" y="3866564"/>
            <a:ext cx="1981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Available </a:t>
            </a:r>
            <a:r>
              <a:rPr lang="en-US" altLang="zh-CN" sz="1000" dirty="0" err="1" smtClean="0"/>
              <a:t>sptial</a:t>
            </a:r>
            <a:r>
              <a:rPr lang="en-US" altLang="zh-CN" sz="1000" dirty="0" smtClean="0"/>
              <a:t> steams</a:t>
            </a:r>
            <a:endParaRPr lang="en-US" sz="1000" dirty="0"/>
          </a:p>
        </p:txBody>
      </p:sp>
      <p:sp>
        <p:nvSpPr>
          <p:cNvPr id="38" name="文本框 37"/>
          <p:cNvSpPr txBox="1"/>
          <p:nvPr/>
        </p:nvSpPr>
        <p:spPr>
          <a:xfrm>
            <a:off x="5562274" y="4057063"/>
            <a:ext cx="1981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Occupied RU</a:t>
            </a:r>
            <a:endParaRPr lang="en-US" sz="1000" dirty="0"/>
          </a:p>
        </p:txBody>
      </p:sp>
      <p:sp>
        <p:nvSpPr>
          <p:cNvPr id="39" name="文本框 38"/>
          <p:cNvSpPr txBox="1"/>
          <p:nvPr/>
        </p:nvSpPr>
        <p:spPr>
          <a:xfrm>
            <a:off x="5562274" y="4227597"/>
            <a:ext cx="1981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Available RU</a:t>
            </a:r>
            <a:endParaRPr lang="en-US" sz="1000" dirty="0"/>
          </a:p>
        </p:txBody>
      </p:sp>
      <p:sp>
        <p:nvSpPr>
          <p:cNvPr id="40" name="文本框 39"/>
          <p:cNvSpPr txBox="1"/>
          <p:nvPr/>
        </p:nvSpPr>
        <p:spPr>
          <a:xfrm>
            <a:off x="1548444" y="6192741"/>
            <a:ext cx="1859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OFDMA only transmission</a:t>
            </a:r>
            <a:endParaRPr 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5294080" y="6182358"/>
            <a:ext cx="2374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OFDMA+MU-MIMO transmission</a:t>
            </a:r>
            <a:endParaRPr 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1072265" y="4419130"/>
            <a:ext cx="340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43" name="文本框 42"/>
          <p:cNvSpPr txBox="1"/>
          <p:nvPr/>
        </p:nvSpPr>
        <p:spPr>
          <a:xfrm>
            <a:off x="1065823" y="5687927"/>
            <a:ext cx="340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文本框 43"/>
          <p:cNvSpPr txBox="1"/>
          <p:nvPr/>
        </p:nvSpPr>
        <p:spPr>
          <a:xfrm>
            <a:off x="4972189" y="5209576"/>
            <a:ext cx="340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5" name="文本框 44"/>
          <p:cNvSpPr txBox="1"/>
          <p:nvPr/>
        </p:nvSpPr>
        <p:spPr>
          <a:xfrm>
            <a:off x="4953634" y="4456315"/>
            <a:ext cx="340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802.11ax BSS Load Element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>
                <a:latin typeface="+mn-ea"/>
              </a:rPr>
              <a:t>At this stage, we only consider the frequency underutilization on each 20 MHz CH for HE BSSs</a:t>
            </a:r>
          </a:p>
          <a:p>
            <a:pPr lvl="1"/>
            <a:r>
              <a:rPr lang="en-US" altLang="zh-CN" sz="1600" dirty="0" smtClean="0"/>
              <a:t>Frequency underutilization resulted from OFDMA key feature is very useful in enterprise network scenario, providing a metric for AP selection</a:t>
            </a:r>
          </a:p>
          <a:p>
            <a:pPr lvl="1"/>
            <a:r>
              <a:rPr lang="en-US" altLang="zh-CN" sz="1600" dirty="0"/>
              <a:t>Frequency </a:t>
            </a:r>
            <a:r>
              <a:rPr lang="en-US" altLang="zh-CN" sz="1600" dirty="0" smtClean="0"/>
              <a:t>underutilization benefits for both </a:t>
            </a:r>
            <a:r>
              <a:rPr lang="en-US" altLang="zh-CN" sz="1600" dirty="0"/>
              <a:t>HE </a:t>
            </a:r>
            <a:r>
              <a:rPr lang="en-US" altLang="zh-CN" sz="1600" dirty="0" smtClean="0"/>
              <a:t>STAs </a:t>
            </a:r>
            <a:r>
              <a:rPr lang="en-US" altLang="zh-CN" sz="1600" dirty="0"/>
              <a:t>without partial Bandwidth MU-MIMO </a:t>
            </a:r>
            <a:r>
              <a:rPr lang="en-US" altLang="zh-CN" sz="1600" dirty="0" smtClean="0"/>
              <a:t>capability and with </a:t>
            </a:r>
            <a:r>
              <a:rPr lang="en-US" altLang="zh-CN" sz="1600" dirty="0"/>
              <a:t>partial Bandwidth MU-MIMO </a:t>
            </a:r>
            <a:r>
              <a:rPr lang="en-US" altLang="zh-CN" sz="1600" dirty="0" smtClean="0"/>
              <a:t>capability.</a:t>
            </a:r>
          </a:p>
          <a:p>
            <a:r>
              <a:rPr lang="en-US" altLang="zh-CN" sz="2000" dirty="0" smtClean="0"/>
              <a:t>802.11 ax BSS </a:t>
            </a:r>
            <a:r>
              <a:rPr lang="en-US" altLang="zh-CN" sz="2000" dirty="0"/>
              <a:t>Load </a:t>
            </a:r>
            <a:r>
              <a:rPr lang="en-US" altLang="zh-CN" sz="2000" dirty="0" smtClean="0"/>
              <a:t>Element </a:t>
            </a:r>
            <a:r>
              <a:rPr lang="en-US" altLang="zh-CN" sz="2000" dirty="0"/>
              <a:t>need to indicate</a:t>
            </a:r>
            <a:endParaRPr lang="en-US" altLang="zh-CN" sz="2000" dirty="0" smtClean="0"/>
          </a:p>
          <a:p>
            <a:pPr lvl="1"/>
            <a:r>
              <a:rPr lang="en-US" altLang="zh-CN" sz="1600" dirty="0"/>
              <a:t>Total number of </a:t>
            </a:r>
            <a:r>
              <a:rPr lang="en-US" altLang="zh-CN" sz="1600" dirty="0" smtClean="0"/>
              <a:t>HE STAs </a:t>
            </a:r>
            <a:r>
              <a:rPr lang="en-US" altLang="zh-CN" sz="1600" dirty="0"/>
              <a:t>associated with this BSS</a:t>
            </a:r>
          </a:p>
          <a:p>
            <a:pPr lvl="1"/>
            <a:r>
              <a:rPr lang="en-US" altLang="zh-CN" sz="1600" dirty="0"/>
              <a:t>The Delta observable utilization on each 20 MHz-CH, except for primary 20 MHz and </a:t>
            </a:r>
            <a:r>
              <a:rPr lang="en-US" altLang="zh-CN" sz="1600" dirty="0" smtClean="0"/>
              <a:t>secondary </a:t>
            </a:r>
            <a:r>
              <a:rPr lang="en-US" altLang="zh-CN" sz="1600" dirty="0"/>
              <a:t>20 MHz</a:t>
            </a:r>
          </a:p>
          <a:p>
            <a:pPr lvl="1" indent="285750"/>
            <a:r>
              <a:rPr lang="en-US" altLang="zh-CN" sz="1200" dirty="0"/>
              <a:t>Observation utilizations for primary 20 MHz</a:t>
            </a:r>
            <a:r>
              <a:rPr lang="zh-CN" altLang="en-US" sz="1200" dirty="0"/>
              <a:t> </a:t>
            </a:r>
            <a:r>
              <a:rPr lang="en-US" altLang="zh-CN" sz="1200" dirty="0"/>
              <a:t>and second 20 MHz are included in BSS load element and extended BSS load element, respectively</a:t>
            </a:r>
          </a:p>
          <a:p>
            <a:pPr lvl="1"/>
            <a:r>
              <a:rPr lang="en-US" altLang="zh-CN" sz="1600" dirty="0" smtClean="0"/>
              <a:t>Frequency </a:t>
            </a:r>
            <a:r>
              <a:rPr lang="en-US" altLang="zh-CN" sz="1600" dirty="0"/>
              <a:t>underutilization ratio on each 20MHz-CH within the observation time </a:t>
            </a:r>
            <a:endParaRPr lang="en-US" altLang="zh-CN" sz="16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143000" y="5854645"/>
            <a:ext cx="708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Note: please refer to the appendix for the case of HE STA with </a:t>
            </a:r>
            <a:r>
              <a:rPr lang="en-US" altLang="zh-CN" dirty="0"/>
              <a:t>partial Bandwidth MU-MIMO capability</a:t>
            </a:r>
            <a:r>
              <a:rPr lang="en-US" altLang="zh-CN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Delta observable utilization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Delta observable </a:t>
            </a:r>
            <a:r>
              <a:rPr lang="en-US" altLang="zh-CN" dirty="0" smtClean="0"/>
              <a:t>utilization on each 20 MHz CH</a:t>
            </a:r>
          </a:p>
          <a:p>
            <a:pPr lvl="1"/>
            <a:r>
              <a:rPr lang="en-US" altLang="zh-CN" sz="1600" dirty="0" smtClean="0"/>
              <a:t>Observable utilization on each 20 MHz CH may be different due to OFDMA transmission, so it is necessary to provide </a:t>
            </a:r>
            <a:r>
              <a:rPr lang="en-US" altLang="zh-CN" sz="1600" dirty="0"/>
              <a:t>observable utilization on each 20 MHz CH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Proposed to provide delta </a:t>
            </a:r>
            <a:r>
              <a:rPr lang="en-US" altLang="zh-CN" sz="1600" dirty="0"/>
              <a:t>observable utilization </a:t>
            </a:r>
            <a:r>
              <a:rPr lang="en-US" altLang="zh-CN" sz="1600" dirty="0" smtClean="0"/>
              <a:t>on each 20 MHz CH within secondary 40 MHz and secondary 80 MHz based on the follows</a:t>
            </a:r>
          </a:p>
          <a:p>
            <a:pPr lvl="1" indent="285750"/>
            <a:r>
              <a:rPr lang="en-US" altLang="zh-CN" sz="1200" dirty="0"/>
              <a:t>Primary 20MHz, second 20 MHz, secondary 40 MHz and secondary 80 MHz observable utilization are </a:t>
            </a:r>
            <a:r>
              <a:rPr lang="en-US" altLang="zh-CN" sz="1200" dirty="0" smtClean="0"/>
              <a:t>already provided </a:t>
            </a:r>
            <a:r>
              <a:rPr lang="en-US" altLang="zh-CN" sz="1200" dirty="0"/>
              <a:t>in BSS load element and extended BSS load element</a:t>
            </a:r>
          </a:p>
          <a:p>
            <a:pPr lvl="1"/>
            <a:endParaRPr lang="en-US" altLang="zh-CN" sz="1600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582532"/>
              </p:ext>
            </p:extLst>
          </p:nvPr>
        </p:nvGraphicFramePr>
        <p:xfrm>
          <a:off x="704850" y="4572000"/>
          <a:ext cx="78105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4" name="Equation" r:id="rId3" imgW="7810200" imgH="482400" progId="Equation.DSMT4">
                  <p:embed/>
                </p:oleObj>
              </mc:Choice>
              <mc:Fallback>
                <p:oleObj name="Equation" r:id="rId3" imgW="78102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4850" y="4572000"/>
                        <a:ext cx="78105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736185" y="5383414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 W2 is secondary 40 or 80 MHz, W1 is the nth 20 MHz </a:t>
            </a:r>
            <a:r>
              <a:rPr lang="en-US" dirty="0" err="1" smtClean="0"/>
              <a:t>subband</a:t>
            </a:r>
            <a:r>
              <a:rPr lang="en-US" dirty="0" smtClean="0"/>
              <a:t> within the </a:t>
            </a:r>
            <a:r>
              <a:rPr lang="en-US" altLang="zh-CN" dirty="0"/>
              <a:t>secondary W2 </a:t>
            </a:r>
            <a:r>
              <a:rPr lang="en-US" altLang="zh-CN" dirty="0" smtClean="0"/>
              <a:t>channel. </a:t>
            </a:r>
            <a:r>
              <a:rPr lang="en-US" altLang="zh-CN" dirty="0"/>
              <a:t>Note that observable secondary W2 channel utilization can be referred to extended BSS load </a:t>
            </a:r>
            <a:r>
              <a:rPr lang="en-US" altLang="zh-CN" dirty="0" smtClean="0"/>
              <a:t>element.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56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Frequency </a:t>
            </a:r>
            <a:r>
              <a:rPr lang="en-US" altLang="zh-CN" dirty="0" smtClean="0"/>
              <a:t>underutilization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Frequency </a:t>
            </a:r>
            <a:r>
              <a:rPr lang="en-US" altLang="zh-CN" dirty="0" smtClean="0"/>
              <a:t>underutilization for each 20 MHz CH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/>
              <p:cNvSpPr/>
              <p:nvPr/>
            </p:nvSpPr>
            <p:spPr>
              <a:xfrm>
                <a:off x="2149563" y="2671194"/>
                <a:ext cx="3950633" cy="6792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j</m:t>
                                      </m:r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N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RU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RU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j</m:t>
                                          </m:r>
                                        </m:sub>
                                      </m:sSub>
                                    </m:e>
                                  </m:nary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busy</m:t>
                                  </m:r>
                                </m:sub>
                              </m:s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sup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nary>
                                            <m:naryPr>
                                              <m:chr m:val="∑"/>
                                              <m:limLoc m:val="undOvr"/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i="0">
                                                  <a:latin typeface="Cambria Math" panose="02040503050406030204" pitchFamily="18" charset="0"/>
                                                </a:rPr>
                                                <m:t>j</m:t>
                                              </m:r>
                                              <m:r>
                                                <a:rPr lang="en-US" i="0">
                                                  <a:latin typeface="Cambria Math" panose="02040503050406030204" pitchFamily="18" charset="0"/>
                                                </a:rPr>
                                                <m:t>=1</m:t>
                                              </m:r>
                                            </m:sub>
                                            <m:sup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i="0">
                                                      <a:latin typeface="Cambria Math" panose="02040503050406030204" pitchFamily="18" charset="0"/>
                                                    </a:rPr>
                                                    <m:t>N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i="0">
                                                      <a:latin typeface="Cambria Math" panose="02040503050406030204" pitchFamily="18" charset="0"/>
                                                    </a:rPr>
                                                    <m:t>RU</m:t>
                                                  </m:r>
                                                </m:sub>
                                              </m:sSub>
                                            </m:sup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i="0">
                                                      <a:latin typeface="Cambria Math" panose="02040503050406030204" pitchFamily="18" charset="0"/>
                                                    </a:rPr>
                                                    <m:t>B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i="0">
                                                      <a:latin typeface="Cambria Math" panose="02040503050406030204" pitchFamily="18" charset="0"/>
                                                    </a:rPr>
                                                    <m:t>j</m:t>
                                                  </m:r>
                                                  <m:r>
                                                    <a:rPr lang="en-US" i="0">
                                                      <a:latin typeface="Cambria Math" panose="02040503050406030204" pitchFamily="18" charset="0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i="0">
                                                      <a:latin typeface="Cambria Math" panose="02040503050406030204" pitchFamily="18" charset="0"/>
                                                    </a:rPr>
                                                    <m:t>i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i="0">
                                                  <a:latin typeface="Cambria Math" panose="02040503050406030204" pitchFamily="18" charset="0"/>
                                                </a:rPr>
                                                <m:t>×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i="0">
                                                      <a:latin typeface="Cambria Math" panose="02040503050406030204" pitchFamily="18" charset="0"/>
                                                    </a:rPr>
                                                    <m:t>RU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i="0">
                                                      <a:latin typeface="Cambria Math" panose="02040503050406030204" pitchFamily="18" charset="0"/>
                                                    </a:rPr>
                                                    <m:t>j</m:t>
                                                  </m:r>
                                                </m:sub>
                                              </m:sSub>
                                            </m:e>
                                          </m:nary>
                                        </m:e>
                                      </m:d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×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T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i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nary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j</m:t>
                                      </m:r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N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RU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RU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i="0">
                                              <a:latin typeface="Cambria Math" panose="02040503050406030204" pitchFamily="18" charset="0"/>
                                            </a:rPr>
                                            <m:t>j</m:t>
                                          </m:r>
                                        </m:sub>
                                      </m:sSub>
                                    </m:e>
                                  </m:nary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busy</m:t>
                                  </m:r>
                                </m:sub>
                              </m:sSub>
                            </m:den>
                          </m:f>
                          <m:r>
                            <m:rPr>
                              <m:sty m:val="p"/>
                            </m:rPr>
                            <a:rPr lang="en-US" i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255</m:t>
                          </m:r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563" y="2671194"/>
                <a:ext cx="3950633" cy="6792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矩形 10"/>
          <p:cNvSpPr/>
          <p:nvPr/>
        </p:nvSpPr>
        <p:spPr>
          <a:xfrm>
            <a:off x="939800" y="3805535"/>
            <a:ext cx="736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>
              <a:buNone/>
            </a:pPr>
            <a:r>
              <a:rPr lang="en-US" altLang="zh-CN" dirty="0"/>
              <a:t>Where       </a:t>
            </a:r>
            <a:r>
              <a:rPr lang="en-US" altLang="zh-CN" dirty="0" smtClean="0"/>
              <a:t> is </a:t>
            </a:r>
            <a:r>
              <a:rPr lang="en-US" altLang="zh-CN" dirty="0"/>
              <a:t>1 if the          </a:t>
            </a:r>
            <a:r>
              <a:rPr lang="en-US" altLang="zh-CN" dirty="0" smtClean="0"/>
              <a:t>  </a:t>
            </a:r>
            <a:r>
              <a:rPr lang="en-US" altLang="zh-CN" dirty="0"/>
              <a:t>is occupied or interfered in the busy time      </a:t>
            </a:r>
            <a:r>
              <a:rPr lang="en-US" altLang="zh-CN" dirty="0" smtClean="0"/>
              <a:t>, </a:t>
            </a:r>
            <a:r>
              <a:rPr lang="en-US" altLang="zh-CN" dirty="0"/>
              <a:t>otherwise it is 0</a:t>
            </a:r>
            <a:r>
              <a:rPr lang="en-US" altLang="zh-CN" dirty="0" smtClean="0"/>
              <a:t>; and          is </a:t>
            </a:r>
            <a:r>
              <a:rPr lang="en-US" altLang="zh-CN" dirty="0"/>
              <a:t>a normalizing factor depending on the RU </a:t>
            </a:r>
            <a:r>
              <a:rPr lang="en-US" altLang="zh-CN" dirty="0" smtClean="0"/>
              <a:t>size, e.g.,</a:t>
            </a:r>
            <a:r>
              <a:rPr lang="zh-CN" altLang="en-US" dirty="0" smtClean="0"/>
              <a:t> </a:t>
            </a:r>
            <a:endParaRPr lang="en-US" altLang="zh-CN" dirty="0"/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721376"/>
              </p:ext>
            </p:extLst>
          </p:nvPr>
        </p:nvGraphicFramePr>
        <p:xfrm>
          <a:off x="1456346" y="3841234"/>
          <a:ext cx="241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9" name="Equation" r:id="rId4" imgW="241200" imgH="241200" progId="Equation.DSMT4">
                  <p:embed/>
                </p:oleObj>
              </mc:Choice>
              <mc:Fallback>
                <p:oleObj name="Equation" r:id="rId4" imgW="2412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6346" y="3841234"/>
                        <a:ext cx="2413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423410"/>
              </p:ext>
            </p:extLst>
          </p:nvPr>
        </p:nvGraphicFramePr>
        <p:xfrm>
          <a:off x="2393950" y="3840460"/>
          <a:ext cx="317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0" name="Equation" r:id="rId6" imgW="317160" imgH="241200" progId="Equation.DSMT4">
                  <p:embed/>
                </p:oleObj>
              </mc:Choice>
              <mc:Fallback>
                <p:oleObj name="Equation" r:id="rId6" imgW="3171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50" y="3840460"/>
                        <a:ext cx="3175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210192"/>
              </p:ext>
            </p:extLst>
          </p:nvPr>
        </p:nvGraphicFramePr>
        <p:xfrm>
          <a:off x="5314950" y="3853160"/>
          <a:ext cx="139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1" name="Equation" r:id="rId8" imgW="139680" imgH="228600" progId="Equation.DSMT4">
                  <p:embed/>
                </p:oleObj>
              </mc:Choice>
              <mc:Fallback>
                <p:oleObj name="Equation" r:id="rId8" imgW="139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0" y="3853160"/>
                        <a:ext cx="1397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623871"/>
              </p:ext>
            </p:extLst>
          </p:nvPr>
        </p:nvGraphicFramePr>
        <p:xfrm>
          <a:off x="6875092" y="3840460"/>
          <a:ext cx="317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2" name="Equation" r:id="rId10" imgW="317160" imgH="241200" progId="Equation.DSMT4">
                  <p:embed/>
                </p:oleObj>
              </mc:Choice>
              <mc:Fallback>
                <p:oleObj name="Equation" r:id="rId10" imgW="3171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5092" y="3840460"/>
                        <a:ext cx="3175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550320"/>
              </p:ext>
            </p:extLst>
          </p:nvPr>
        </p:nvGraphicFramePr>
        <p:xfrm>
          <a:off x="4038600" y="4722316"/>
          <a:ext cx="20447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3" name="Equation" r:id="rId11" imgW="2565360" imgH="1498320" progId="Equation.DSMT4">
                  <p:embed/>
                </p:oleObj>
              </mc:Choice>
              <mc:Fallback>
                <p:oleObj name="Equation" r:id="rId11" imgW="2565360" imgH="1498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722316"/>
                        <a:ext cx="2044700" cy="119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53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Indication of BSS Load Elements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AP </a:t>
            </a:r>
            <a:r>
              <a:rPr lang="en-US" altLang="zh-CN" dirty="0"/>
              <a:t>updates/sends </a:t>
            </a:r>
            <a:r>
              <a:rPr lang="en-US" altLang="zh-CN" dirty="0" smtClean="0"/>
              <a:t>BSS </a:t>
            </a:r>
            <a:r>
              <a:rPr lang="en-US" altLang="zh-CN" dirty="0"/>
              <a:t>load information in Beacon or Probe response</a:t>
            </a:r>
            <a:r>
              <a:rPr lang="en-US" dirty="0" smtClean="0"/>
              <a:t> </a:t>
            </a:r>
          </a:p>
          <a:p>
            <a:pPr lvl="1">
              <a:buFontTx/>
              <a:buChar char="–"/>
            </a:pPr>
            <a:r>
              <a:rPr lang="en-US" altLang="zh-CN" sz="1400" dirty="0"/>
              <a:t>Can be new element ID or an extensible element of the extended BSS load element.</a:t>
            </a:r>
            <a:endParaRPr lang="zh-CN" altLang="en-US" sz="1400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矩形 4"/>
          <p:cNvSpPr/>
          <p:nvPr/>
        </p:nvSpPr>
        <p:spPr bwMode="auto">
          <a:xfrm>
            <a:off x="1219200" y="3688872"/>
            <a:ext cx="762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Element</a:t>
            </a:r>
            <a:r>
              <a:rPr kumimoji="0" lang="en-US" altLang="zh-CN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ID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1981200" y="3688872"/>
            <a:ext cx="685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667000" y="3688872"/>
            <a:ext cx="1066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 Capable STA Count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3733795" y="3688872"/>
            <a:ext cx="12192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Frequency Underutilization</a:t>
            </a:r>
          </a:p>
          <a:p>
            <a:pPr algn="ctr"/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for 1</a:t>
            </a:r>
            <a:r>
              <a:rPr kumimoji="0" lang="en-US" altLang="zh-CN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20MHz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CH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5257795" y="3688872"/>
            <a:ext cx="1219205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Frequency </a:t>
            </a:r>
            <a:r>
              <a:rPr lang="en-US" altLang="zh-CN" dirty="0" smtClean="0"/>
              <a:t>Underutilization</a:t>
            </a:r>
          </a:p>
          <a:p>
            <a:pPr algn="ctr"/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for 8</a:t>
            </a:r>
            <a:r>
              <a:rPr lang="en-US" altLang="zh-CN" baseline="30000" dirty="0" smtClean="0"/>
              <a:t>th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20MHz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CH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952995" y="3688872"/>
            <a:ext cx="304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…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648200" y="4603272"/>
            <a:ext cx="1524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altLang="zh-CN" sz="1050" dirty="0" smtClean="0"/>
              <a:t>Delta </a:t>
            </a:r>
            <a:r>
              <a:rPr lang="en-US" altLang="zh-CN" sz="1050" dirty="0" smtClean="0"/>
              <a:t>Observable</a:t>
            </a:r>
            <a:br>
              <a:rPr lang="en-US" altLang="zh-CN" sz="1050" dirty="0" smtClean="0"/>
            </a:br>
            <a:r>
              <a:rPr lang="en-US" altLang="zh-CN" sz="1050" dirty="0" smtClean="0"/>
              <a:t>1</a:t>
            </a:r>
            <a:r>
              <a:rPr lang="en-US" altLang="zh-CN" sz="1050" baseline="30000" dirty="0" smtClean="0"/>
              <a:t>st</a:t>
            </a:r>
            <a:r>
              <a:rPr lang="en-US" altLang="zh-CN" sz="1050" dirty="0" smtClean="0"/>
              <a:t> 20 MHz </a:t>
            </a:r>
            <a:r>
              <a:rPr lang="en-US" altLang="zh-CN" sz="1050" dirty="0" err="1" smtClean="0"/>
              <a:t>Subband</a:t>
            </a:r>
            <a:r>
              <a:rPr lang="en-US" altLang="zh-CN" sz="1050" dirty="0" smtClean="0"/>
              <a:t> of Secondary</a:t>
            </a:r>
            <a:br>
              <a:rPr lang="en-US" altLang="zh-CN" sz="1050" dirty="0" smtClean="0"/>
            </a:br>
            <a:r>
              <a:rPr lang="en-US" altLang="zh-CN" sz="1050" dirty="0" smtClean="0"/>
              <a:t>80 MHz</a:t>
            </a:r>
            <a:br>
              <a:rPr lang="en-US" altLang="zh-CN" sz="1050" dirty="0" smtClean="0"/>
            </a:br>
            <a:r>
              <a:rPr lang="en-US" altLang="zh-CN" sz="1050" dirty="0" smtClean="0"/>
              <a:t>Utilization </a:t>
            </a:r>
            <a:br>
              <a:rPr lang="en-US" altLang="zh-CN" sz="1050" dirty="0" smtClean="0"/>
            </a:b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6477000" y="4603272"/>
            <a:ext cx="1524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altLang="zh-CN" sz="1050" dirty="0" smtClean="0"/>
              <a:t>Delta </a:t>
            </a:r>
            <a:r>
              <a:rPr lang="en-US" altLang="zh-CN" sz="1050" dirty="0" smtClean="0"/>
              <a:t>Observable</a:t>
            </a:r>
            <a:br>
              <a:rPr lang="en-US" altLang="zh-CN" sz="1050" dirty="0" smtClean="0"/>
            </a:br>
            <a:r>
              <a:rPr lang="en-US" altLang="zh-CN" sz="1050" dirty="0" smtClean="0"/>
              <a:t>4</a:t>
            </a:r>
            <a:r>
              <a:rPr lang="en-US" altLang="zh-CN" sz="1050" baseline="30000" dirty="0" smtClean="0"/>
              <a:t>th</a:t>
            </a:r>
            <a:r>
              <a:rPr lang="en-US" altLang="zh-CN" sz="1050" dirty="0" smtClean="0"/>
              <a:t> 20 MHz </a:t>
            </a:r>
            <a:r>
              <a:rPr lang="en-US" altLang="zh-CN" sz="1050" dirty="0" err="1" smtClean="0"/>
              <a:t>Subband</a:t>
            </a:r>
            <a:r>
              <a:rPr lang="en-US" altLang="zh-CN" sz="1050" dirty="0" smtClean="0"/>
              <a:t> of Secondary</a:t>
            </a:r>
            <a:br>
              <a:rPr lang="en-US" altLang="zh-CN" sz="1050" dirty="0" smtClean="0"/>
            </a:br>
            <a:r>
              <a:rPr lang="en-US" altLang="zh-CN" sz="1050" dirty="0" smtClean="0"/>
              <a:t>80 MHz</a:t>
            </a:r>
            <a:br>
              <a:rPr lang="en-US" altLang="zh-CN" sz="1050" dirty="0" smtClean="0"/>
            </a:br>
            <a:r>
              <a:rPr lang="en-US" altLang="zh-CN" sz="1050" dirty="0" smtClean="0"/>
              <a:t>Utilization </a:t>
            </a:r>
            <a:br>
              <a:rPr lang="en-US" altLang="zh-CN" sz="1050" dirty="0" smtClean="0"/>
            </a:b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172200" y="4603272"/>
            <a:ext cx="304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50" dirty="0" smtClean="0"/>
              <a:t>…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1981200" y="4603272"/>
            <a:ext cx="12954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altLang="zh-CN" sz="1050" dirty="0" smtClean="0"/>
              <a:t>Delta </a:t>
            </a:r>
            <a:r>
              <a:rPr lang="en-US" altLang="zh-CN" sz="1050" dirty="0" smtClean="0"/>
              <a:t>Observable</a:t>
            </a:r>
            <a:br>
              <a:rPr lang="en-US" altLang="zh-CN" sz="1050" dirty="0" smtClean="0"/>
            </a:br>
            <a:r>
              <a:rPr lang="en-US" altLang="zh-CN" sz="1050" dirty="0" smtClean="0"/>
              <a:t>1</a:t>
            </a:r>
            <a:r>
              <a:rPr lang="en-US" altLang="zh-CN" sz="1050" baseline="30000" dirty="0" smtClean="0"/>
              <a:t>st</a:t>
            </a:r>
            <a:r>
              <a:rPr lang="en-US" altLang="zh-CN" sz="1050" dirty="0" smtClean="0"/>
              <a:t> 20 MHz </a:t>
            </a:r>
            <a:r>
              <a:rPr lang="en-US" altLang="zh-CN" sz="1050" dirty="0" err="1" smtClean="0"/>
              <a:t>Subband</a:t>
            </a:r>
            <a:r>
              <a:rPr lang="en-US" altLang="zh-CN" sz="1050" dirty="0" smtClean="0"/>
              <a:t> of Secondary</a:t>
            </a:r>
            <a:br>
              <a:rPr lang="en-US" altLang="zh-CN" sz="1050" dirty="0" smtClean="0"/>
            </a:br>
            <a:r>
              <a:rPr lang="en-US" altLang="zh-CN" sz="1050" dirty="0" smtClean="0"/>
              <a:t>40 MHz</a:t>
            </a:r>
            <a:br>
              <a:rPr lang="en-US" altLang="zh-CN" sz="1050" dirty="0" smtClean="0"/>
            </a:br>
            <a:r>
              <a:rPr lang="en-US" altLang="zh-CN" sz="1050" dirty="0" smtClean="0"/>
              <a:t>Utilization</a:t>
            </a:r>
            <a:br>
              <a:rPr lang="en-US" altLang="zh-CN" sz="1050" dirty="0" smtClean="0"/>
            </a:br>
            <a:r>
              <a:rPr lang="en-US" altLang="zh-CN" sz="1050" dirty="0" smtClean="0"/>
              <a:t/>
            </a:r>
            <a:br>
              <a:rPr lang="en-US" altLang="zh-CN" sz="1050" dirty="0" smtClean="0"/>
            </a:b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3276600" y="4603272"/>
            <a:ext cx="13716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altLang="zh-CN" sz="1050" dirty="0" smtClean="0"/>
              <a:t>Delta </a:t>
            </a:r>
            <a:r>
              <a:rPr lang="en-US" altLang="zh-CN" sz="1050" dirty="0" smtClean="0"/>
              <a:t>Observable</a:t>
            </a:r>
            <a:br>
              <a:rPr lang="en-US" altLang="zh-CN" sz="1050" dirty="0" smtClean="0"/>
            </a:br>
            <a:r>
              <a:rPr lang="en-US" altLang="zh-CN" sz="1050" dirty="0" smtClean="0"/>
              <a:t>2</a:t>
            </a:r>
            <a:r>
              <a:rPr lang="en-US" altLang="zh-CN" sz="1050" baseline="30000" dirty="0" smtClean="0"/>
              <a:t>nd</a:t>
            </a:r>
            <a:r>
              <a:rPr lang="en-US" altLang="zh-CN" sz="1050" dirty="0" smtClean="0"/>
              <a:t> 20 MHz </a:t>
            </a:r>
            <a:r>
              <a:rPr lang="en-US" altLang="zh-CN" sz="1050" dirty="0" err="1" smtClean="0"/>
              <a:t>Subband</a:t>
            </a:r>
            <a:r>
              <a:rPr lang="en-US" altLang="zh-CN" sz="1050" dirty="0" smtClean="0"/>
              <a:t> of Secondary</a:t>
            </a:r>
            <a:br>
              <a:rPr lang="en-US" altLang="zh-CN" sz="1050" dirty="0" smtClean="0"/>
            </a:br>
            <a:r>
              <a:rPr lang="en-US" altLang="zh-CN" sz="1050" dirty="0" smtClean="0"/>
              <a:t>40 MHz</a:t>
            </a:r>
            <a:br>
              <a:rPr lang="en-US" altLang="zh-CN" sz="1050" dirty="0" smtClean="0"/>
            </a:br>
            <a:r>
              <a:rPr lang="en-US" altLang="zh-CN" sz="1050" dirty="0" smtClean="0"/>
              <a:t>Utilization</a:t>
            </a:r>
            <a:br>
              <a:rPr lang="en-US" altLang="zh-CN" sz="1050" dirty="0" smtClean="0"/>
            </a:br>
            <a:r>
              <a:rPr lang="en-US" altLang="zh-CN" sz="1050" dirty="0" smtClean="0"/>
              <a:t/>
            </a:r>
            <a:br>
              <a:rPr lang="en-US" altLang="zh-CN" sz="1050" dirty="0" smtClean="0"/>
            </a:b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95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>
                <a:latin typeface="+mn-ea"/>
              </a:rPr>
              <a:t>We propose to consider Frequency underutilization and observable utilization on each 20 MHz channel for OFDMA transmission for load balancing in 802.11ax.</a:t>
            </a:r>
          </a:p>
          <a:p>
            <a:endParaRPr lang="en-US" altLang="zh-CN" dirty="0" smtClean="0">
              <a:latin typeface="+mn-ea"/>
            </a:endParaRPr>
          </a:p>
          <a:p>
            <a:r>
              <a:rPr lang="en-US" altLang="zh-CN" sz="2000" dirty="0" smtClean="0">
                <a:latin typeface="+mn-ea"/>
              </a:rPr>
              <a:t>11ax BSS load element need to indicate</a:t>
            </a:r>
          </a:p>
          <a:p>
            <a:pPr lvl="1"/>
            <a:r>
              <a:rPr lang="en-US" altLang="zh-CN" sz="1600" dirty="0"/>
              <a:t>Total number of HE STAs associated with this BSS</a:t>
            </a:r>
          </a:p>
          <a:p>
            <a:pPr lvl="1"/>
            <a:r>
              <a:rPr lang="en-US" altLang="zh-CN" sz="1600" dirty="0"/>
              <a:t>The Delta observable utilization on each 20 </a:t>
            </a:r>
            <a:r>
              <a:rPr lang="en-US" altLang="zh-CN" sz="1600" dirty="0" smtClean="0"/>
              <a:t>MHz-CH within secondary 40 </a:t>
            </a:r>
            <a:r>
              <a:rPr lang="en-US" altLang="zh-CN" sz="1600" dirty="0"/>
              <a:t>MHz and </a:t>
            </a:r>
            <a:r>
              <a:rPr lang="en-US" altLang="zh-CN" sz="1600" dirty="0" smtClean="0"/>
              <a:t>secondary 80 </a:t>
            </a:r>
            <a:r>
              <a:rPr lang="en-US" altLang="zh-CN" sz="1600" dirty="0"/>
              <a:t>MHz</a:t>
            </a:r>
          </a:p>
          <a:p>
            <a:pPr lvl="1"/>
            <a:r>
              <a:rPr lang="en-US" altLang="zh-CN" sz="1600" dirty="0" smtClean="0"/>
              <a:t>Frequency </a:t>
            </a:r>
            <a:r>
              <a:rPr lang="en-US" altLang="zh-CN" sz="1600" dirty="0"/>
              <a:t>underutilization ratio on each 20MHz-CH within the observation time </a:t>
            </a:r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46519</TotalTime>
  <Words>1672</Words>
  <Application>Microsoft Office PowerPoint</Application>
  <PresentationFormat>全屏显示(4:3)</PresentationFormat>
  <Paragraphs>241</Paragraphs>
  <Slides>20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0" baseType="lpstr">
      <vt:lpstr>Arial Unicode MS</vt:lpstr>
      <vt:lpstr>Malgun Gothic</vt:lpstr>
      <vt:lpstr>MS Gothic</vt:lpstr>
      <vt:lpstr>Arial</vt:lpstr>
      <vt:lpstr>Cambria Math</vt:lpstr>
      <vt:lpstr>Times New Roman</vt:lpstr>
      <vt:lpstr>Wingdings</vt:lpstr>
      <vt:lpstr>ACcord Submission Template</vt:lpstr>
      <vt:lpstr>Equation</vt:lpstr>
      <vt:lpstr>文档</vt:lpstr>
      <vt:lpstr>BSS Load Information in 802.11ax Follow up</vt:lpstr>
      <vt:lpstr>Comments on Loading Balancing Problem</vt:lpstr>
      <vt:lpstr>Introduction</vt:lpstr>
      <vt:lpstr>Example of Frequency and spatial stream underutilization </vt:lpstr>
      <vt:lpstr>802.11ax BSS Load Element</vt:lpstr>
      <vt:lpstr>Delta observable utilization</vt:lpstr>
      <vt:lpstr>Frequency underutilization</vt:lpstr>
      <vt:lpstr>Indication of BSS Load Elements</vt:lpstr>
      <vt:lpstr>Summary</vt:lpstr>
      <vt:lpstr>References</vt:lpstr>
      <vt:lpstr>SP 1</vt:lpstr>
      <vt:lpstr>SP 2</vt:lpstr>
      <vt:lpstr>Appendix: 802.11ax BSS Load Element</vt:lpstr>
      <vt:lpstr>Appendix: Freq/spatial underutilization</vt:lpstr>
      <vt:lpstr>Appendix: Freq/spatial underutilization</vt:lpstr>
      <vt:lpstr>Appendix: Indication of BSS Load Elements</vt:lpstr>
      <vt:lpstr>Load Balancing Problem</vt:lpstr>
      <vt:lpstr>BSS load information in 802.11ac</vt:lpstr>
      <vt:lpstr>802.11ac BSS Load Element</vt:lpstr>
      <vt:lpstr>Objective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Ganming (Ming)</cp:lastModifiedBy>
  <cp:revision>1038</cp:revision>
  <cp:lastPrinted>1998-02-10T13:28:06Z</cp:lastPrinted>
  <dcterms:created xsi:type="dcterms:W3CDTF">2009-12-02T19:05:24Z</dcterms:created>
  <dcterms:modified xsi:type="dcterms:W3CDTF">2017-09-11T07:56:28Z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(3)9cBtdvF3bEImM9KiWtDkFag9m5gxQceSYjZ97oCL29HS7USLnB6AmOKqE7AMw1pX2Dw+FR2z
OKN0EJ2EXK5KaETcV6/6fLOGWlvjmftCuti9mtdHeyPdn/q1gGaH9Pzl41zjvj0ubP/cmc8H
wWaJSy4RHbpPbyff6/zACxkJzhlxKOfyDQKSjxiK/ZZrf45NXYUWmBuCjmYiGL3958clytu9
C0SvG/NmSCcT/hSuhl</vt:lpwstr>
  </property>
  <property fmtid="{D5CDD505-2E9C-101B-9397-08002B2CF9AE}" pid="4" name="_2015_ms_pID_7253431">
    <vt:lpwstr>pCcCgjI3noL82YHPqn3kEq7fTgiCWUD5zhUPomaJW1UrKcejumqVEP
IV49Z2MLi+WYaTdrrYV42SmEzkx7QiRZHWynLaAd8UrcPcwLTffeaPLALkh4YLxQ5aP2j7ky
gue72Zz+3Qjt4L/N+LLC6DIOrJLRFk/oss/6OHL8mrlfx+eCMEY4ms3DYmy5zGNLKZbRukEN
jbp+S0tyIGh7ypRakLspNokTvTDkr+QsbMHw</vt:lpwstr>
  </property>
  <property fmtid="{D5CDD505-2E9C-101B-9397-08002B2CF9AE}" pid="5" name="_2015_ms_pID_7253432">
    <vt:lpwstr>707G8X0iQ0ShVYevBBE5Hm3xSwPHmZ/LDgYY
Sqke+/amr7S5vW3OnHQHJjcqXjoBUoeV4fbRSKUTU+X8Qbk8ezc=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1503924916</vt:lpwstr>
  </property>
</Properties>
</file>