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7" r:id="rId5"/>
    <p:sldId id="268" r:id="rId6"/>
    <p:sldId id="274" r:id="rId7"/>
    <p:sldId id="275" r:id="rId8"/>
    <p:sldId id="262" r:id="rId9"/>
    <p:sldId id="263" r:id="rId10"/>
    <p:sldId id="276"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2" d="100"/>
          <a:sy n="82" d="100"/>
        </p:scale>
        <p:origin x="96"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28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1675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2017</a:t>
            </a:r>
            <a:endParaRPr lang="en-GB"/>
          </a:p>
        </p:txBody>
      </p:sp>
      <p:sp>
        <p:nvSpPr>
          <p:cNvPr id="6" name="Footer Placeholder 5"/>
          <p:cNvSpPr>
            <a:spLocks noGrp="1"/>
          </p:cNvSpPr>
          <p:nvPr>
            <p:ph type="ftr" idx="11"/>
          </p:nvPr>
        </p:nvSpPr>
        <p:spPr/>
        <p:txBody>
          <a:bodyPr/>
          <a:lstStyle>
            <a:lvl1pPr>
              <a:defRPr/>
            </a:lvl1pPr>
          </a:lstStyle>
          <a:p>
            <a:r>
              <a:rPr lang="en-GB"/>
              <a:t>Leif Wilhelmsson,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 AB</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2017</a:t>
            </a:r>
            <a:endParaRPr lang="en-GB"/>
          </a:p>
        </p:txBody>
      </p:sp>
      <p:sp>
        <p:nvSpPr>
          <p:cNvPr id="4" name="Footer Placeholder 3"/>
          <p:cNvSpPr>
            <a:spLocks noGrp="1"/>
          </p:cNvSpPr>
          <p:nvPr>
            <p:ph type="ftr" idx="11"/>
          </p:nvPr>
        </p:nvSpPr>
        <p:spPr/>
        <p:txBody>
          <a:bodyPr/>
          <a:lstStyle>
            <a:lvl1pPr>
              <a:defRPr/>
            </a:lvl1pPr>
          </a:lstStyle>
          <a:p>
            <a:r>
              <a:rPr lang="en-GB"/>
              <a:t>Leif Wilhelmsson,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2017</a:t>
            </a:r>
            <a:endParaRPr lang="en-GB"/>
          </a:p>
        </p:txBody>
      </p:sp>
      <p:sp>
        <p:nvSpPr>
          <p:cNvPr id="3" name="Footer Placeholder 2"/>
          <p:cNvSpPr>
            <a:spLocks noGrp="1"/>
          </p:cNvSpPr>
          <p:nvPr>
            <p:ph type="ftr" idx="11"/>
          </p:nvPr>
        </p:nvSpPr>
        <p:spPr/>
        <p:txBody>
          <a:bodyPr/>
          <a:lstStyle>
            <a:lvl1pPr>
              <a:defRPr/>
            </a:lvl1pPr>
          </a:lstStyle>
          <a:p>
            <a:r>
              <a:rPr lang="en-GB"/>
              <a:t>Leif Wilhelmsson,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multiplexing of Wake-Up Signals</a:t>
            </a:r>
          </a:p>
        </p:txBody>
      </p:sp>
      <p:sp>
        <p:nvSpPr>
          <p:cNvPr id="3074" name="Rectangle 2"/>
          <p:cNvSpPr>
            <a:spLocks noGrp="1" noChangeArrowheads="1"/>
          </p:cNvSpPr>
          <p:nvPr>
            <p:ph type="subTitle" idx="1"/>
          </p:nvPr>
        </p:nvSpPr>
        <p:spPr>
          <a:xfrm>
            <a:off x="1828800" y="196682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6" name="Date Placeholder 3"/>
          <p:cNvSpPr>
            <a:spLocks noGrp="1"/>
          </p:cNvSpPr>
          <p:nvPr>
            <p:ph type="dt" idx="10"/>
          </p:nvPr>
        </p:nvSpPr>
        <p:spPr/>
        <p:txBody>
          <a:bodyPr/>
          <a:lstStyle/>
          <a:p>
            <a:r>
              <a:rPr lang="en-US"/>
              <a:t>September, 2017</a:t>
            </a:r>
            <a:endParaRPr lang="en-GB" dirty="0"/>
          </a:p>
        </p:txBody>
      </p:sp>
      <p:sp>
        <p:nvSpPr>
          <p:cNvPr id="7" name="Footer Placeholder 4"/>
          <p:cNvSpPr>
            <a:spLocks noGrp="1"/>
          </p:cNvSpPr>
          <p:nvPr>
            <p:ph type="ftr" idx="11"/>
          </p:nvPr>
        </p:nvSpPr>
        <p:spPr/>
        <p:txBody>
          <a:bodyPr/>
          <a:lstStyle/>
          <a:p>
            <a:r>
              <a:rPr lang="en-GB"/>
              <a:t>Leif Wilhelmsson, Ericsson AB</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7811690"/>
              </p:ext>
            </p:extLst>
          </p:nvPr>
        </p:nvGraphicFramePr>
        <p:xfrm>
          <a:off x="993775" y="3068960"/>
          <a:ext cx="10155237" cy="2466975"/>
        </p:xfrm>
        <a:graphic>
          <a:graphicData uri="http://schemas.openxmlformats.org/presentationml/2006/ole">
            <mc:AlternateContent xmlns:mc="http://schemas.openxmlformats.org/markup-compatibility/2006">
              <mc:Choice xmlns:v="urn:schemas-microsoft-com:vml" Requires="v">
                <p:oleObj spid="_x0000_s3107"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3775" y="3068960"/>
                        <a:ext cx="10155237"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54350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as described in this presentation is a good alternative or complement to multiplexing using FDM? </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September, 2017</a:t>
            </a:r>
            <a:endParaRPr lang="en-GB"/>
          </a:p>
        </p:txBody>
      </p:sp>
    </p:spTree>
    <p:extLst>
      <p:ext uri="{BB962C8B-B14F-4D97-AF65-F5344CB8AC3E}">
        <p14:creationId xmlns:p14="http://schemas.microsoft.com/office/powerpoint/2010/main" val="31006618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11-17/0028r0 “On waking-up multiple WUR stations”, </a:t>
            </a:r>
            <a:r>
              <a:rPr lang="en-GB" dirty="0" err="1"/>
              <a:t>Jianhan</a:t>
            </a:r>
            <a:r>
              <a:rPr lang="en-GB" dirty="0"/>
              <a:t> Liu et al.</a:t>
            </a:r>
          </a:p>
          <a:p>
            <a:pPr marL="457200" indent="-457200">
              <a:buFont typeface="+mj-lt"/>
              <a:buAutoNum type="arabicPeriod"/>
            </a:pPr>
            <a:r>
              <a:rPr lang="en-GB" dirty="0"/>
              <a:t>11-17/0188r9 “</a:t>
            </a:r>
            <a:r>
              <a:rPr lang="en-GB" dirty="0" err="1"/>
              <a:t>TGba</a:t>
            </a:r>
            <a:r>
              <a:rPr lang="en-GB" dirty="0"/>
              <a:t> Simulation scenarios and evaluation methodology document”, </a:t>
            </a:r>
            <a:r>
              <a:rPr lang="en-GB" dirty="0" err="1"/>
              <a:t>Shahrnaz</a:t>
            </a:r>
            <a:r>
              <a:rPr lang="en-GB" dirty="0"/>
              <a:t> </a:t>
            </a:r>
            <a:r>
              <a:rPr lang="en-GB" dirty="0" err="1"/>
              <a:t>Azizi</a:t>
            </a:r>
            <a:r>
              <a:rPr lang="en-GB" dirty="0"/>
              <a:t> et al.</a:t>
            </a:r>
          </a:p>
          <a:p>
            <a:pPr marL="457200" indent="-457200">
              <a:buFont typeface="+mj-lt"/>
              <a:buAutoNum type="arabicPeriod"/>
            </a:pPr>
            <a:r>
              <a:rPr lang="en-GB" dirty="0"/>
              <a:t>11-17/0575r3 “Specification Framework for </a:t>
            </a:r>
            <a:r>
              <a:rPr lang="en-GB" dirty="0" err="1"/>
              <a:t>TGba</a:t>
            </a:r>
            <a:r>
              <a:rPr lang="en-GB"/>
              <a:t>”, Po-Kai </a:t>
            </a:r>
            <a:r>
              <a:rPr lang="en-GB" dirty="0"/>
              <a:t>Huang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September,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897633" y="1628800"/>
            <a:ext cx="10361084" cy="4113213"/>
          </a:xfrm>
          <a:ln/>
        </p:spPr>
        <p:txBody>
          <a:bodyPr/>
          <a:lstStyle/>
          <a:p>
            <a:pPr>
              <a:buFont typeface="Arial" panose="020B0604020202020204" pitchFamily="34" charset="0"/>
              <a:buChar char="•"/>
            </a:pPr>
            <a:r>
              <a:rPr lang="en-US" dirty="0"/>
              <a:t>In e.g. [1] it has been suggested to multiplex wake-up signals (WUS) in frequency</a:t>
            </a:r>
          </a:p>
          <a:p>
            <a:pPr>
              <a:buFont typeface="Arial" panose="020B0604020202020204" pitchFamily="34" charset="0"/>
              <a:buChar char="•"/>
            </a:pPr>
            <a:r>
              <a:rPr lang="en-US" dirty="0"/>
              <a:t>Multiplexing in frequency leads to harder requirement on the channel selective filter (CSF) as the distance to the adjacent channel by necessity is decreased for one or more WUS</a:t>
            </a:r>
          </a:p>
          <a:p>
            <a:pPr>
              <a:buFont typeface="Arial" panose="020B0604020202020204" pitchFamily="34" charset="0"/>
              <a:buChar char="•"/>
            </a:pPr>
            <a:r>
              <a:rPr lang="en-US" dirty="0"/>
              <a:t>The harder requirement on CSF is also reflected in [2] where the order of the CSF is 2 without multiplexing but 5 with multiplexing</a:t>
            </a:r>
          </a:p>
          <a:p>
            <a:pPr>
              <a:buFont typeface="Arial" panose="020B0604020202020204" pitchFamily="34" charset="0"/>
              <a:buChar char="•"/>
            </a:pPr>
            <a:r>
              <a:rPr lang="en-US" dirty="0"/>
              <a:t>In [3], it is agreed that the Manchester coded symbol rate could vary. With this feature, it is in this presentation shown that several WUSs can easily be multiplexed in a way completely transparent for the WUR with no need to increase the complexity of the CSF</a:t>
            </a:r>
            <a:r>
              <a:rPr lang="en-GB"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September, 2017</a:t>
            </a:r>
            <a:endParaRPr lang="en-GB" dirty="0"/>
          </a:p>
        </p:txBody>
      </p:sp>
      <mc:AlternateContent xmlns:mc="http://schemas.openxmlformats.org/markup-compatibility/2006">
        <mc:Choice xmlns:pslz="http://schemas.microsoft.com/office/powerpoint/2016/slidezoom" Requires="pslz">
          <p:graphicFrame>
            <p:nvGraphicFramePr>
              <p:cNvPr id="3" name="Slide Zoom 2"/>
              <p:cNvGraphicFramePr>
                <a:graphicFrameLocks noChangeAspect="1"/>
              </p:cNvGraphicFramePr>
              <p:nvPr>
                <p:extLst>
                  <p:ext uri="{D42A27DB-BD31-4B8C-83A1-F6EECF244321}">
                    <p14:modId xmlns:p14="http://schemas.microsoft.com/office/powerpoint/2010/main" val="2888219224"/>
                  </p:ext>
                </p:extLst>
              </p:nvPr>
            </p:nvGraphicFramePr>
            <p:xfrm>
              <a:off x="5756031" y="-986204"/>
              <a:ext cx="3048000" cy="1714500"/>
            </p:xfrm>
            <a:graphic>
              <a:graphicData uri="http://schemas.microsoft.com/office/powerpoint/2016/slidezoom">
                <pslz:sldZm>
                  <pslz:sldZmObj sldId="256" cId="0">
                    <pslz:zmPr id="{CC7ACA2F-02EA-434F-ACB3-8F637833AF18}"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3" name="Slide Zoom 2">
                <a:hlinkClick r:id="rId4" action="ppaction://hlinksldjump"/>
              </p:cNvPr>
              <p:cNvPicPr>
                <a:picLocks noGrp="1" noRot="1" noChangeAspect="1" noMove="1" noResize="1" noEditPoints="1" noAdjustHandles="1" noChangeArrowheads="1" noChangeShapeType="1"/>
              </p:cNvPicPr>
              <p:nvPr/>
            </p:nvPicPr>
            <p:blipFill>
              <a:blip r:embed="rId3"/>
              <a:stretch>
                <a:fillRect/>
              </a:stretch>
            </p:blipFill>
            <p:spPr>
              <a:xfrm>
                <a:off x="5756031" y="-986204"/>
                <a:ext cx="3048000" cy="1714500"/>
              </a:xfrm>
              <a:prstGeom prst="rect">
                <a:avLst/>
              </a:prstGeom>
              <a:ln w="3175">
                <a:solidFill>
                  <a:prstClr val="ltGray"/>
                </a:solidFill>
              </a:ln>
            </p:spPr>
          </p:pic>
        </mc:Fallback>
      </mc:AlternateContent>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Motivation</a:t>
            </a:r>
          </a:p>
          <a:p>
            <a:pPr>
              <a:buFont typeface="Arial" panose="020B0604020202020204" pitchFamily="34" charset="0"/>
              <a:buChar char="•"/>
            </a:pPr>
            <a:r>
              <a:rPr lang="sv-SE" dirty="0"/>
              <a:t>Illustration </a:t>
            </a:r>
            <a:r>
              <a:rPr lang="sv-SE" dirty="0" err="1"/>
              <a:t>of</a:t>
            </a:r>
            <a:r>
              <a:rPr lang="sv-SE" dirty="0"/>
              <a:t> the </a:t>
            </a:r>
            <a:r>
              <a:rPr lang="sv-SE" dirty="0" err="1"/>
              <a:t>idea</a:t>
            </a:r>
            <a:endParaRPr lang="sv-SE" dirty="0"/>
          </a:p>
          <a:p>
            <a:pPr>
              <a:buFont typeface="Arial" panose="020B0604020202020204" pitchFamily="34" charset="0"/>
              <a:buChar char="•"/>
            </a:pPr>
            <a:r>
              <a:rPr lang="sv-SE" dirty="0"/>
              <a:t>A simple note</a:t>
            </a:r>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September, 2017</a:t>
            </a:r>
            <a:endParaRPr lang="en-GB" dirty="0"/>
          </a:p>
        </p:txBody>
      </p:sp>
    </p:spTree>
    <p:extLst>
      <p:ext uri="{BB962C8B-B14F-4D97-AF65-F5344CB8AC3E}">
        <p14:creationId xmlns:p14="http://schemas.microsoft.com/office/powerpoint/2010/main" val="140750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Addressing more than one WUR with a WUS may be done on MAC layer using group addresses or on the PHY layer by multiplexing WUSs</a:t>
            </a:r>
          </a:p>
          <a:p>
            <a:pPr>
              <a:buFont typeface="Arial" panose="020B0604020202020204" pitchFamily="34" charset="0"/>
              <a:buChar char="•"/>
            </a:pPr>
            <a:r>
              <a:rPr lang="en-US" dirty="0"/>
              <a:t>It has been discussed to multiplex WUSs on the PHY layer by means of FDM, but this comes at an implementation cost in terms of more complex CSF</a:t>
            </a:r>
          </a:p>
          <a:p>
            <a:pPr>
              <a:buFont typeface="Arial" panose="020B0604020202020204" pitchFamily="34" charset="0"/>
              <a:buChar char="•"/>
            </a:pPr>
            <a:r>
              <a:rPr lang="en-US" dirty="0"/>
              <a:t>In this contribution we propose to instead perform the multiplexing in the  code domain, which is in particularly simple as it has been agreed that Manchester coding should be used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September, 2017</a:t>
            </a:r>
            <a:endParaRPr lang="en-GB" dirty="0"/>
          </a:p>
        </p:txBody>
      </p:sp>
    </p:spTree>
    <p:extLst>
      <p:ext uri="{BB962C8B-B14F-4D97-AF65-F5344CB8AC3E}">
        <p14:creationId xmlns:p14="http://schemas.microsoft.com/office/powerpoint/2010/main" val="2006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Illustration of the idea</a:t>
            </a:r>
          </a:p>
        </p:txBody>
      </p:sp>
      <p:sp>
        <p:nvSpPr>
          <p:cNvPr id="3" name="Content Placeholder 2"/>
          <p:cNvSpPr>
            <a:spLocks noGrp="1"/>
          </p:cNvSpPr>
          <p:nvPr>
            <p:ph idx="1"/>
          </p:nvPr>
        </p:nvSpPr>
        <p:spPr>
          <a:xfrm>
            <a:off x="965200" y="3739824"/>
            <a:ext cx="10361084" cy="2233366"/>
          </a:xfrm>
        </p:spPr>
        <p:txBody>
          <a:bodyPr/>
          <a:lstStyle/>
          <a:p>
            <a:pPr>
              <a:buFont typeface="Arial" panose="020B0604020202020204" pitchFamily="34" charset="0"/>
              <a:buChar char="•"/>
            </a:pPr>
            <a:r>
              <a:rPr lang="en-US" dirty="0"/>
              <a:t>By selecting Manchester coded signal that differ a factor of 2 (4,8,…) the signals will be perfectly orthogonal as long as the signals are properly aligned at the transmitter, illustrated in some detail on next page</a:t>
            </a:r>
          </a:p>
          <a:p>
            <a:pPr>
              <a:buFont typeface="Arial" panose="020B0604020202020204" pitchFamily="34" charset="0"/>
              <a:buChar char="•"/>
            </a:pPr>
            <a:r>
              <a:rPr lang="en-US" dirty="0"/>
              <a:t>This means that the only cost associated with multiplexing is that the transmitted energy is shared between WUS. How multiplexing is only used when the link budget admits it, just as the highest data rate only is used when the link budget allows for it…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September, 2017</a:t>
            </a:r>
            <a:endParaRPr lang="en-GB" dirty="0"/>
          </a:p>
        </p:txBody>
      </p:sp>
      <p:grpSp>
        <p:nvGrpSpPr>
          <p:cNvPr id="244" name="Group 243"/>
          <p:cNvGrpSpPr/>
          <p:nvPr/>
        </p:nvGrpSpPr>
        <p:grpSpPr>
          <a:xfrm>
            <a:off x="2423592" y="1412776"/>
            <a:ext cx="7035554" cy="2370567"/>
            <a:chOff x="2359235" y="1392314"/>
            <a:chExt cx="7035554" cy="2370567"/>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7" y="3133602"/>
              <a:ext cx="729687" cy="461665"/>
            </a:xfrm>
            <a:prstGeom prst="rect">
              <a:avLst/>
            </a:prstGeom>
            <a:noFill/>
          </p:spPr>
          <p:txBody>
            <a:bodyPr wrap="none" rtlCol="0">
              <a:spAutoFit/>
            </a:bodyPr>
            <a:lstStyle/>
            <a:p>
              <a:r>
                <a:rPr lang="en-US"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338554" cy="461665"/>
            </a:xfrm>
            <a:prstGeom prst="rect">
              <a:avLst/>
            </a:prstGeom>
            <a:noFill/>
          </p:spPr>
          <p:txBody>
            <a:bodyPr wrap="none" rtlCol="0">
              <a:spAutoFit/>
            </a:bodyPr>
            <a:lstStyle/>
            <a:p>
              <a:r>
                <a:rPr lang="en-US" dirty="0">
                  <a:solidFill>
                    <a:schemeClr val="tx1"/>
                  </a:solidFill>
                </a:rPr>
                <a:t>0</a:t>
              </a:r>
            </a:p>
          </p:txBody>
        </p:sp>
        <p:sp>
          <p:nvSpPr>
            <p:cNvPr id="208" name="TextBox 207"/>
            <p:cNvSpPr txBox="1"/>
            <p:nvPr/>
          </p:nvSpPr>
          <p:spPr>
            <a:xfrm>
              <a:off x="4224511" y="3299058"/>
              <a:ext cx="338554" cy="461665"/>
            </a:xfrm>
            <a:prstGeom prst="rect">
              <a:avLst/>
            </a:prstGeom>
            <a:noFill/>
          </p:spPr>
          <p:txBody>
            <a:bodyPr wrap="none" rtlCol="0">
              <a:spAutoFit/>
            </a:bodyPr>
            <a:lstStyle/>
            <a:p>
              <a:r>
                <a:rPr lang="en-US" dirty="0">
                  <a:solidFill>
                    <a:schemeClr val="tx1"/>
                  </a:solidFill>
                </a:rPr>
                <a:t>1</a:t>
              </a:r>
            </a:p>
          </p:txBody>
        </p:sp>
        <p:sp>
          <p:nvSpPr>
            <p:cNvPr id="209" name="TextBox 208"/>
            <p:cNvSpPr txBox="1"/>
            <p:nvPr/>
          </p:nvSpPr>
          <p:spPr>
            <a:xfrm>
              <a:off x="4640147" y="3292526"/>
              <a:ext cx="338554" cy="461665"/>
            </a:xfrm>
            <a:prstGeom prst="rect">
              <a:avLst/>
            </a:prstGeom>
            <a:noFill/>
          </p:spPr>
          <p:txBody>
            <a:bodyPr wrap="none" rtlCol="0">
              <a:spAutoFit/>
            </a:bodyPr>
            <a:lstStyle/>
            <a:p>
              <a:r>
                <a:rPr lang="en-US" dirty="0">
                  <a:solidFill>
                    <a:schemeClr val="tx1"/>
                  </a:solidFill>
                </a:rPr>
                <a:t>1</a:t>
              </a:r>
            </a:p>
          </p:txBody>
        </p:sp>
        <p:sp>
          <p:nvSpPr>
            <p:cNvPr id="210" name="TextBox 209"/>
            <p:cNvSpPr txBox="1"/>
            <p:nvPr/>
          </p:nvSpPr>
          <p:spPr>
            <a:xfrm>
              <a:off x="5450961" y="3292526"/>
              <a:ext cx="338554" cy="461665"/>
            </a:xfrm>
            <a:prstGeom prst="rect">
              <a:avLst/>
            </a:prstGeom>
            <a:noFill/>
          </p:spPr>
          <p:txBody>
            <a:bodyPr wrap="none" rtlCol="0">
              <a:spAutoFit/>
            </a:bodyPr>
            <a:lstStyle/>
            <a:p>
              <a:r>
                <a:rPr lang="en-US" dirty="0">
                  <a:solidFill>
                    <a:schemeClr val="tx1"/>
                  </a:solidFill>
                </a:rPr>
                <a:t>1</a:t>
              </a:r>
            </a:p>
          </p:txBody>
        </p:sp>
        <p:sp>
          <p:nvSpPr>
            <p:cNvPr id="211" name="TextBox 210"/>
            <p:cNvSpPr txBox="1"/>
            <p:nvPr/>
          </p:nvSpPr>
          <p:spPr>
            <a:xfrm>
              <a:off x="6738462" y="3290756"/>
              <a:ext cx="338554" cy="461665"/>
            </a:xfrm>
            <a:prstGeom prst="rect">
              <a:avLst/>
            </a:prstGeom>
            <a:noFill/>
          </p:spPr>
          <p:txBody>
            <a:bodyPr wrap="none" rtlCol="0">
              <a:spAutoFit/>
            </a:bodyPr>
            <a:lstStyle/>
            <a:p>
              <a:r>
                <a:rPr lang="en-US" dirty="0">
                  <a:solidFill>
                    <a:schemeClr val="tx1"/>
                  </a:solidFill>
                </a:rPr>
                <a:t>1</a:t>
              </a:r>
            </a:p>
          </p:txBody>
        </p:sp>
        <p:sp>
          <p:nvSpPr>
            <p:cNvPr id="212" name="TextBox 211"/>
            <p:cNvSpPr txBox="1"/>
            <p:nvPr/>
          </p:nvSpPr>
          <p:spPr>
            <a:xfrm>
              <a:off x="7155669" y="3290756"/>
              <a:ext cx="338554" cy="461665"/>
            </a:xfrm>
            <a:prstGeom prst="rect">
              <a:avLst/>
            </a:prstGeom>
            <a:noFill/>
          </p:spPr>
          <p:txBody>
            <a:bodyPr wrap="none" rtlCol="0">
              <a:spAutoFit/>
            </a:bodyPr>
            <a:lstStyle/>
            <a:p>
              <a:r>
                <a:rPr lang="en-US" dirty="0">
                  <a:solidFill>
                    <a:schemeClr val="tx1"/>
                  </a:solidFill>
                </a:rPr>
                <a:t>1</a:t>
              </a:r>
            </a:p>
          </p:txBody>
        </p:sp>
        <p:sp>
          <p:nvSpPr>
            <p:cNvPr id="213" name="TextBox 212"/>
            <p:cNvSpPr txBox="1"/>
            <p:nvPr/>
          </p:nvSpPr>
          <p:spPr>
            <a:xfrm>
              <a:off x="5051799" y="3299058"/>
              <a:ext cx="338554" cy="461665"/>
            </a:xfrm>
            <a:prstGeom prst="rect">
              <a:avLst/>
            </a:prstGeom>
            <a:noFill/>
          </p:spPr>
          <p:txBody>
            <a:bodyPr wrap="none" rtlCol="0">
              <a:spAutoFit/>
            </a:bodyPr>
            <a:lstStyle/>
            <a:p>
              <a:r>
                <a:rPr lang="en-US" dirty="0">
                  <a:solidFill>
                    <a:schemeClr val="tx1"/>
                  </a:solidFill>
                </a:rPr>
                <a:t>0</a:t>
              </a:r>
            </a:p>
          </p:txBody>
        </p:sp>
        <p:sp>
          <p:nvSpPr>
            <p:cNvPr id="214" name="TextBox 213"/>
            <p:cNvSpPr txBox="1"/>
            <p:nvPr/>
          </p:nvSpPr>
          <p:spPr>
            <a:xfrm>
              <a:off x="5877382" y="3290756"/>
              <a:ext cx="338554" cy="461665"/>
            </a:xfrm>
            <a:prstGeom prst="rect">
              <a:avLst/>
            </a:prstGeom>
            <a:noFill/>
          </p:spPr>
          <p:txBody>
            <a:bodyPr wrap="none" rtlCol="0">
              <a:spAutoFit/>
            </a:bodyPr>
            <a:lstStyle/>
            <a:p>
              <a:r>
                <a:rPr lang="en-US" dirty="0">
                  <a:solidFill>
                    <a:schemeClr val="tx1"/>
                  </a:solidFill>
                </a:rPr>
                <a:t>0</a:t>
              </a:r>
            </a:p>
          </p:txBody>
        </p:sp>
        <p:sp>
          <p:nvSpPr>
            <p:cNvPr id="215" name="TextBox 214"/>
            <p:cNvSpPr txBox="1"/>
            <p:nvPr/>
          </p:nvSpPr>
          <p:spPr>
            <a:xfrm>
              <a:off x="6296112" y="3290756"/>
              <a:ext cx="338554" cy="461665"/>
            </a:xfrm>
            <a:prstGeom prst="rect">
              <a:avLst/>
            </a:prstGeom>
            <a:noFill/>
          </p:spPr>
          <p:txBody>
            <a:bodyPr wrap="none" rtlCol="0">
              <a:spAutoFit/>
            </a:bodyPr>
            <a:lstStyle/>
            <a:p>
              <a:r>
                <a:rPr lang="en-US" dirty="0">
                  <a:solidFill>
                    <a:schemeClr val="tx1"/>
                  </a:solidFill>
                </a:rPr>
                <a:t>0</a:t>
              </a:r>
            </a:p>
          </p:txBody>
        </p:sp>
        <p:sp>
          <p:nvSpPr>
            <p:cNvPr id="216" name="TextBox 215"/>
            <p:cNvSpPr txBox="1"/>
            <p:nvPr/>
          </p:nvSpPr>
          <p:spPr>
            <a:xfrm>
              <a:off x="7569734" y="3290756"/>
              <a:ext cx="338554" cy="461665"/>
            </a:xfrm>
            <a:prstGeom prst="rect">
              <a:avLst/>
            </a:prstGeom>
            <a:noFill/>
          </p:spPr>
          <p:txBody>
            <a:bodyPr wrap="none" rtlCol="0">
              <a:spAutoFit/>
            </a:bodyPr>
            <a:lstStyle/>
            <a:p>
              <a:r>
                <a:rPr lang="en-US" dirty="0">
                  <a:solidFill>
                    <a:schemeClr val="tx1"/>
                  </a:solidFill>
                </a:rPr>
                <a:t>0</a:t>
              </a:r>
            </a:p>
          </p:txBody>
        </p:sp>
        <p:sp>
          <p:nvSpPr>
            <p:cNvPr id="217" name="TextBox 216"/>
            <p:cNvSpPr txBox="1"/>
            <p:nvPr/>
          </p:nvSpPr>
          <p:spPr>
            <a:xfrm>
              <a:off x="2359235" y="3077613"/>
              <a:ext cx="1236236" cy="461665"/>
            </a:xfrm>
            <a:prstGeom prst="rect">
              <a:avLst/>
            </a:prstGeom>
            <a:noFill/>
          </p:spPr>
          <p:txBody>
            <a:bodyPr wrap="none" rtlCol="0">
              <a:spAutoFit/>
            </a:bodyPr>
            <a:lstStyle/>
            <a:p>
              <a:r>
                <a:rPr lang="en-US" dirty="0">
                  <a:solidFill>
                    <a:schemeClr val="tx1"/>
                  </a:solidFill>
                </a:rPr>
                <a:t>500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2" y="2311329"/>
              <a:ext cx="729687" cy="461665"/>
            </a:xfrm>
            <a:prstGeom prst="rect">
              <a:avLst/>
            </a:prstGeom>
            <a:noFill/>
          </p:spPr>
          <p:txBody>
            <a:bodyPr wrap="none" rtlCol="0">
              <a:spAutoFit/>
            </a:bodyPr>
            <a:lstStyle/>
            <a:p>
              <a:r>
                <a:rPr lang="en-US"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5423857"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6249555" y="2478813"/>
              <a:ext cx="853304" cy="29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612668" cy="461665"/>
            </a:xfrm>
            <a:prstGeom prst="rect">
              <a:avLst/>
            </a:prstGeom>
            <a:noFill/>
          </p:spPr>
          <p:txBody>
            <a:bodyPr wrap="none" rtlCol="0">
              <a:spAutoFit/>
            </a:bodyPr>
            <a:lstStyle/>
            <a:p>
              <a:r>
                <a:rPr lang="en-US" dirty="0">
                  <a:solidFill>
                    <a:schemeClr val="tx1"/>
                  </a:solidFill>
                </a:rPr>
                <a:t>4us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338554" cy="461665"/>
            </a:xfrm>
            <a:prstGeom prst="rect">
              <a:avLst/>
            </a:prstGeom>
            <a:noFill/>
          </p:spPr>
          <p:txBody>
            <a:bodyPr wrap="none" rtlCol="0">
              <a:spAutoFit/>
            </a:bodyPr>
            <a:lstStyle/>
            <a:p>
              <a:r>
                <a:rPr lang="en-US" dirty="0">
                  <a:solidFill>
                    <a:schemeClr val="tx1"/>
                  </a:solidFill>
                </a:rPr>
                <a:t>0</a:t>
              </a:r>
            </a:p>
          </p:txBody>
        </p:sp>
        <p:sp>
          <p:nvSpPr>
            <p:cNvPr id="236" name="TextBox 235"/>
            <p:cNvSpPr txBox="1"/>
            <p:nvPr/>
          </p:nvSpPr>
          <p:spPr>
            <a:xfrm>
              <a:off x="4184998" y="2552298"/>
              <a:ext cx="338554" cy="461665"/>
            </a:xfrm>
            <a:prstGeom prst="rect">
              <a:avLst/>
            </a:prstGeom>
            <a:noFill/>
          </p:spPr>
          <p:txBody>
            <a:bodyPr wrap="none" rtlCol="0">
              <a:spAutoFit/>
            </a:bodyPr>
            <a:lstStyle/>
            <a:p>
              <a:r>
                <a:rPr lang="en-US" dirty="0">
                  <a:solidFill>
                    <a:schemeClr val="tx1"/>
                  </a:solidFill>
                </a:rPr>
                <a:t>0</a:t>
              </a:r>
            </a:p>
          </p:txBody>
        </p:sp>
        <p:sp>
          <p:nvSpPr>
            <p:cNvPr id="237" name="TextBox 236"/>
            <p:cNvSpPr txBox="1"/>
            <p:nvPr/>
          </p:nvSpPr>
          <p:spPr>
            <a:xfrm>
              <a:off x="4600634" y="2545766"/>
              <a:ext cx="338554" cy="461665"/>
            </a:xfrm>
            <a:prstGeom prst="rect">
              <a:avLst/>
            </a:prstGeom>
            <a:noFill/>
          </p:spPr>
          <p:txBody>
            <a:bodyPr wrap="none" rtlCol="0">
              <a:spAutoFit/>
            </a:bodyPr>
            <a:lstStyle/>
            <a:p>
              <a:r>
                <a:rPr lang="en-US" dirty="0">
                  <a:solidFill>
                    <a:schemeClr val="tx1"/>
                  </a:solidFill>
                </a:rPr>
                <a:t>1</a:t>
              </a:r>
            </a:p>
          </p:txBody>
        </p:sp>
        <p:sp>
          <p:nvSpPr>
            <p:cNvPr id="238" name="TextBox 237"/>
            <p:cNvSpPr txBox="1"/>
            <p:nvPr/>
          </p:nvSpPr>
          <p:spPr>
            <a:xfrm>
              <a:off x="5411448" y="2545766"/>
              <a:ext cx="338554" cy="461665"/>
            </a:xfrm>
            <a:prstGeom prst="rect">
              <a:avLst/>
            </a:prstGeom>
            <a:noFill/>
          </p:spPr>
          <p:txBody>
            <a:bodyPr wrap="none" rtlCol="0">
              <a:spAutoFit/>
            </a:bodyPr>
            <a:lstStyle/>
            <a:p>
              <a:r>
                <a:rPr lang="en-US" dirty="0">
                  <a:solidFill>
                    <a:schemeClr val="tx1"/>
                  </a:solidFill>
                </a:rPr>
                <a:t>1</a:t>
              </a:r>
            </a:p>
          </p:txBody>
        </p:sp>
        <p:sp>
          <p:nvSpPr>
            <p:cNvPr id="239" name="TextBox 238"/>
            <p:cNvSpPr txBox="1"/>
            <p:nvPr/>
          </p:nvSpPr>
          <p:spPr>
            <a:xfrm>
              <a:off x="6698949" y="2543996"/>
              <a:ext cx="338554" cy="461665"/>
            </a:xfrm>
            <a:prstGeom prst="rect">
              <a:avLst/>
            </a:prstGeom>
            <a:noFill/>
          </p:spPr>
          <p:txBody>
            <a:bodyPr wrap="none" rtlCol="0">
              <a:spAutoFit/>
            </a:bodyPr>
            <a:lstStyle/>
            <a:p>
              <a:r>
                <a:rPr lang="en-US" dirty="0">
                  <a:solidFill>
                    <a:schemeClr val="tx1"/>
                  </a:solidFill>
                </a:rPr>
                <a:t>0</a:t>
              </a:r>
            </a:p>
          </p:txBody>
        </p:sp>
        <p:sp>
          <p:nvSpPr>
            <p:cNvPr id="240" name="TextBox 239"/>
            <p:cNvSpPr txBox="1"/>
            <p:nvPr/>
          </p:nvSpPr>
          <p:spPr>
            <a:xfrm>
              <a:off x="5012286" y="2552298"/>
              <a:ext cx="338554" cy="461665"/>
            </a:xfrm>
            <a:prstGeom prst="rect">
              <a:avLst/>
            </a:prstGeom>
            <a:noFill/>
          </p:spPr>
          <p:txBody>
            <a:bodyPr wrap="none" rtlCol="0">
              <a:spAutoFit/>
            </a:bodyPr>
            <a:lstStyle/>
            <a:p>
              <a:r>
                <a:rPr lang="en-US" dirty="0">
                  <a:solidFill>
                    <a:schemeClr val="tx1"/>
                  </a:solidFill>
                </a:rPr>
                <a:t>1</a:t>
              </a:r>
            </a:p>
          </p:txBody>
        </p:sp>
        <p:sp>
          <p:nvSpPr>
            <p:cNvPr id="241" name="TextBox 240"/>
            <p:cNvSpPr txBox="1"/>
            <p:nvPr/>
          </p:nvSpPr>
          <p:spPr>
            <a:xfrm>
              <a:off x="5837869" y="2543996"/>
              <a:ext cx="338554" cy="461665"/>
            </a:xfrm>
            <a:prstGeom prst="rect">
              <a:avLst/>
            </a:prstGeom>
            <a:noFill/>
          </p:spPr>
          <p:txBody>
            <a:bodyPr wrap="none" rtlCol="0">
              <a:spAutoFit/>
            </a:bodyPr>
            <a:lstStyle/>
            <a:p>
              <a:r>
                <a:rPr lang="en-US" dirty="0">
                  <a:solidFill>
                    <a:schemeClr val="tx1"/>
                  </a:solidFill>
                </a:rPr>
                <a:t>1</a:t>
              </a:r>
            </a:p>
          </p:txBody>
        </p:sp>
        <p:sp>
          <p:nvSpPr>
            <p:cNvPr id="242" name="TextBox 241"/>
            <p:cNvSpPr txBox="1"/>
            <p:nvPr/>
          </p:nvSpPr>
          <p:spPr>
            <a:xfrm>
              <a:off x="6256599" y="2543996"/>
              <a:ext cx="338554" cy="461665"/>
            </a:xfrm>
            <a:prstGeom prst="rect">
              <a:avLst/>
            </a:prstGeom>
            <a:noFill/>
          </p:spPr>
          <p:txBody>
            <a:bodyPr wrap="none" rtlCol="0">
              <a:spAutoFit/>
            </a:bodyPr>
            <a:lstStyle/>
            <a:p>
              <a:r>
                <a:rPr lang="en-US" dirty="0">
                  <a:solidFill>
                    <a:schemeClr val="tx1"/>
                  </a:solidFill>
                </a:rPr>
                <a:t>0</a:t>
              </a:r>
            </a:p>
          </p:txBody>
        </p:sp>
        <p:sp>
          <p:nvSpPr>
            <p:cNvPr id="243" name="TextBox 242"/>
            <p:cNvSpPr txBox="1"/>
            <p:nvPr/>
          </p:nvSpPr>
          <p:spPr>
            <a:xfrm>
              <a:off x="2359235" y="2285393"/>
              <a:ext cx="1236236" cy="461665"/>
            </a:xfrm>
            <a:prstGeom prst="rect">
              <a:avLst/>
            </a:prstGeom>
            <a:noFill/>
          </p:spPr>
          <p:txBody>
            <a:bodyPr wrap="none" rtlCol="0">
              <a:spAutoFit/>
            </a:bodyPr>
            <a:lstStyle/>
            <a:p>
              <a:r>
                <a:rPr lang="en-US" dirty="0">
                  <a:solidFill>
                    <a:schemeClr val="tx1"/>
                  </a:solidFill>
                </a:rPr>
                <a:t>250 kb/s</a:t>
              </a:r>
            </a:p>
          </p:txBody>
        </p:sp>
      </p:grpSp>
    </p:spTree>
    <p:extLst>
      <p:ext uri="{BB962C8B-B14F-4D97-AF65-F5344CB8AC3E}">
        <p14:creationId xmlns:p14="http://schemas.microsoft.com/office/powerpoint/2010/main" val="393308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6488092" y="2437877"/>
            <a:ext cx="4824536" cy="821972"/>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Illustration of the idea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65200" y="3739823"/>
                <a:ext cx="10361084" cy="2443579"/>
              </a:xfrm>
            </p:spPr>
            <p:txBody>
              <a:bodyPr/>
              <a:lstStyle/>
              <a:p>
                <a:pPr>
                  <a:buFont typeface="Arial" panose="020B0604020202020204" pitchFamily="34" charset="0"/>
                  <a:buChar char="•"/>
                </a:pPr>
                <a:r>
                  <a:rPr lang="en-US" dirty="0"/>
                  <a:t>Decoding of the higher rate (500 kb/s): It is clear that for any Manchester coded symbol, the low rate signal will be the same for </a:t>
                </a:r>
                <a14:m>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r>
                      <a:rPr lang="en-US" i="1">
                        <a:solidFill>
                          <a:schemeClr val="tx1"/>
                        </a:solidFill>
                        <a:latin typeface="Cambria Math" panose="02040503050406030204" pitchFamily="18" charset="0"/>
                      </a:rPr>
                      <m:t> </m:t>
                    </m:r>
                  </m:oMath>
                </a14:m>
                <a:r>
                  <a:rPr lang="en-US" dirty="0"/>
                  <a:t>and </a:t>
                </a:r>
                <a14:m>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sv-SE" b="1" i="0" smtClean="0">
                            <a:solidFill>
                              <a:schemeClr val="tx1"/>
                            </a:solidFill>
                            <a:latin typeface="Cambria Math" panose="02040503050406030204" pitchFamily="18" charset="0"/>
                          </a:rPr>
                          <m:t>𝟏</m:t>
                        </m:r>
                      </m:sub>
                    </m:sSub>
                    <m:r>
                      <a:rPr lang="en-US" i="1">
                        <a:solidFill>
                          <a:schemeClr val="tx1"/>
                        </a:solidFill>
                        <a:latin typeface="Cambria Math" panose="02040503050406030204" pitchFamily="18" charset="0"/>
                      </a:rPr>
                      <m:t> </m:t>
                    </m:r>
                  </m:oMath>
                </a14:m>
                <a:r>
                  <a:rPr lang="en-US" dirty="0"/>
                  <a:t>and thus will not impact the decision variable </a:t>
                </a:r>
                <a14:m>
                  <m:oMath xmlns:m="http://schemas.openxmlformats.org/officeDocument/2006/math">
                    <m:r>
                      <a:rPr lang="en-US" i="1">
                        <a:solidFill>
                          <a:schemeClr val="tx1"/>
                        </a:solidFill>
                        <a:latin typeface="Cambria Math" panose="02040503050406030204" pitchFamily="18" charset="0"/>
                      </a:rPr>
                      <m:t>𝑚</m:t>
                    </m:r>
                  </m:oMath>
                </a14:m>
                <a:endParaRPr lang="en-US" dirty="0"/>
              </a:p>
              <a:p>
                <a:pPr>
                  <a:buFont typeface="Arial" panose="020B0604020202020204" pitchFamily="34" charset="0"/>
                  <a:buChar char="•"/>
                </a:pPr>
                <a:r>
                  <a:rPr lang="en-US" dirty="0"/>
                  <a:t>Decoding of the lower rate (250kb/s): It is clear that both </a:t>
                </a:r>
                <a14:m>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oMath>
                </a14:m>
                <a:r>
                  <a:rPr lang="en-US" dirty="0"/>
                  <a:t> and </a:t>
                </a:r>
                <a14:m>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1</m:t>
                        </m:r>
                      </m:sub>
                    </m:sSub>
                  </m:oMath>
                </a14:m>
                <a:r>
                  <a:rPr lang="en-US" dirty="0"/>
                  <a:t>will contain exactly the same number of ON and OFF periods and thus the impact on </a:t>
                </a:r>
                <a14:m>
                  <m:oMath xmlns:m="http://schemas.openxmlformats.org/officeDocument/2006/math">
                    <m:sSub>
                      <m:sSubPr>
                        <m:ctrlPr>
                          <a:rPr lang="en-US" i="1">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r>
                      <a:rPr lang="en-US">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1</m:t>
                        </m:r>
                      </m:sub>
                    </m:sSub>
                  </m:oMath>
                </a14:m>
                <a:r>
                  <a:rPr lang="en-US" dirty="0"/>
                  <a:t> = 0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65200" y="3739823"/>
                <a:ext cx="10361084" cy="2443579"/>
              </a:xfrm>
              <a:blipFill>
                <a:blip r:embed="rId2"/>
                <a:stretch>
                  <a:fillRect l="-765" t="-1746" b="-2743"/>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September, 2017</a:t>
            </a:r>
            <a:endParaRPr lang="en-GB" dirty="0"/>
          </a:p>
        </p:txBody>
      </p:sp>
      <p:grpSp>
        <p:nvGrpSpPr>
          <p:cNvPr id="244" name="Group 243"/>
          <p:cNvGrpSpPr/>
          <p:nvPr/>
        </p:nvGrpSpPr>
        <p:grpSpPr>
          <a:xfrm>
            <a:off x="932448" y="1642271"/>
            <a:ext cx="4986164" cy="1904083"/>
            <a:chOff x="2359235" y="1392314"/>
            <a:chExt cx="7160366" cy="2368272"/>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6" y="3133602"/>
              <a:ext cx="854498" cy="459370"/>
            </a:xfrm>
            <a:prstGeom prst="rect">
              <a:avLst/>
            </a:prstGeom>
            <a:noFill/>
          </p:spPr>
          <p:txBody>
            <a:bodyPr wrap="none" rtlCol="0">
              <a:spAutoFit/>
            </a:bodyPr>
            <a:lstStyle/>
            <a:p>
              <a:r>
                <a:rPr lang="en-US" sz="1800"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430932" cy="459370"/>
            </a:xfrm>
            <a:prstGeom prst="rect">
              <a:avLst/>
            </a:prstGeom>
            <a:noFill/>
          </p:spPr>
          <p:txBody>
            <a:bodyPr wrap="none" rtlCol="0">
              <a:spAutoFit/>
            </a:bodyPr>
            <a:lstStyle/>
            <a:p>
              <a:r>
                <a:rPr lang="en-US" sz="1800" dirty="0">
                  <a:solidFill>
                    <a:schemeClr val="tx1"/>
                  </a:solidFill>
                </a:rPr>
                <a:t>0</a:t>
              </a:r>
            </a:p>
          </p:txBody>
        </p:sp>
        <p:sp>
          <p:nvSpPr>
            <p:cNvPr id="208" name="TextBox 207"/>
            <p:cNvSpPr txBox="1"/>
            <p:nvPr/>
          </p:nvSpPr>
          <p:spPr>
            <a:xfrm>
              <a:off x="4224511" y="3299058"/>
              <a:ext cx="430932" cy="459370"/>
            </a:xfrm>
            <a:prstGeom prst="rect">
              <a:avLst/>
            </a:prstGeom>
            <a:noFill/>
          </p:spPr>
          <p:txBody>
            <a:bodyPr wrap="none" rtlCol="0">
              <a:spAutoFit/>
            </a:bodyPr>
            <a:lstStyle/>
            <a:p>
              <a:r>
                <a:rPr lang="en-US" sz="1800" dirty="0">
                  <a:solidFill>
                    <a:schemeClr val="tx1"/>
                  </a:solidFill>
                </a:rPr>
                <a:t>1</a:t>
              </a:r>
            </a:p>
          </p:txBody>
        </p:sp>
        <p:sp>
          <p:nvSpPr>
            <p:cNvPr id="209" name="TextBox 208"/>
            <p:cNvSpPr txBox="1"/>
            <p:nvPr/>
          </p:nvSpPr>
          <p:spPr>
            <a:xfrm>
              <a:off x="4640147" y="3292525"/>
              <a:ext cx="430932" cy="459370"/>
            </a:xfrm>
            <a:prstGeom prst="rect">
              <a:avLst/>
            </a:prstGeom>
            <a:noFill/>
          </p:spPr>
          <p:txBody>
            <a:bodyPr wrap="none" rtlCol="0">
              <a:spAutoFit/>
            </a:bodyPr>
            <a:lstStyle/>
            <a:p>
              <a:r>
                <a:rPr lang="en-US" sz="1800" dirty="0">
                  <a:solidFill>
                    <a:schemeClr val="tx1"/>
                  </a:solidFill>
                </a:rPr>
                <a:t>1</a:t>
              </a:r>
            </a:p>
          </p:txBody>
        </p:sp>
        <p:sp>
          <p:nvSpPr>
            <p:cNvPr id="210" name="TextBox 209"/>
            <p:cNvSpPr txBox="1"/>
            <p:nvPr/>
          </p:nvSpPr>
          <p:spPr>
            <a:xfrm>
              <a:off x="5450961" y="3292525"/>
              <a:ext cx="430932" cy="459370"/>
            </a:xfrm>
            <a:prstGeom prst="rect">
              <a:avLst/>
            </a:prstGeom>
            <a:noFill/>
          </p:spPr>
          <p:txBody>
            <a:bodyPr wrap="none" rtlCol="0">
              <a:spAutoFit/>
            </a:bodyPr>
            <a:lstStyle/>
            <a:p>
              <a:r>
                <a:rPr lang="en-US" sz="1800" dirty="0">
                  <a:solidFill>
                    <a:schemeClr val="tx1"/>
                  </a:solidFill>
                </a:rPr>
                <a:t>1</a:t>
              </a:r>
            </a:p>
          </p:txBody>
        </p:sp>
        <p:sp>
          <p:nvSpPr>
            <p:cNvPr id="211" name="TextBox 210"/>
            <p:cNvSpPr txBox="1"/>
            <p:nvPr/>
          </p:nvSpPr>
          <p:spPr>
            <a:xfrm>
              <a:off x="6738462" y="3290756"/>
              <a:ext cx="430932" cy="459370"/>
            </a:xfrm>
            <a:prstGeom prst="rect">
              <a:avLst/>
            </a:prstGeom>
            <a:noFill/>
          </p:spPr>
          <p:txBody>
            <a:bodyPr wrap="none" rtlCol="0">
              <a:spAutoFit/>
            </a:bodyPr>
            <a:lstStyle/>
            <a:p>
              <a:r>
                <a:rPr lang="en-US" sz="1800" dirty="0">
                  <a:solidFill>
                    <a:schemeClr val="tx1"/>
                  </a:solidFill>
                </a:rPr>
                <a:t>1</a:t>
              </a:r>
            </a:p>
          </p:txBody>
        </p:sp>
        <p:sp>
          <p:nvSpPr>
            <p:cNvPr id="212" name="TextBox 211"/>
            <p:cNvSpPr txBox="1"/>
            <p:nvPr/>
          </p:nvSpPr>
          <p:spPr>
            <a:xfrm>
              <a:off x="7155670" y="3290756"/>
              <a:ext cx="430932" cy="459370"/>
            </a:xfrm>
            <a:prstGeom prst="rect">
              <a:avLst/>
            </a:prstGeom>
            <a:noFill/>
          </p:spPr>
          <p:txBody>
            <a:bodyPr wrap="none" rtlCol="0">
              <a:spAutoFit/>
            </a:bodyPr>
            <a:lstStyle/>
            <a:p>
              <a:r>
                <a:rPr lang="en-US" sz="1800" dirty="0">
                  <a:solidFill>
                    <a:schemeClr val="tx1"/>
                  </a:solidFill>
                </a:rPr>
                <a:t>1</a:t>
              </a:r>
            </a:p>
          </p:txBody>
        </p:sp>
        <p:sp>
          <p:nvSpPr>
            <p:cNvPr id="213" name="TextBox 212"/>
            <p:cNvSpPr txBox="1"/>
            <p:nvPr/>
          </p:nvSpPr>
          <p:spPr>
            <a:xfrm>
              <a:off x="5051799" y="3299058"/>
              <a:ext cx="430932" cy="459370"/>
            </a:xfrm>
            <a:prstGeom prst="rect">
              <a:avLst/>
            </a:prstGeom>
            <a:noFill/>
          </p:spPr>
          <p:txBody>
            <a:bodyPr wrap="none" rtlCol="0">
              <a:spAutoFit/>
            </a:bodyPr>
            <a:lstStyle/>
            <a:p>
              <a:r>
                <a:rPr lang="en-US" sz="1800" dirty="0">
                  <a:solidFill>
                    <a:schemeClr val="tx1"/>
                  </a:solidFill>
                </a:rPr>
                <a:t>0</a:t>
              </a:r>
            </a:p>
          </p:txBody>
        </p:sp>
        <p:sp>
          <p:nvSpPr>
            <p:cNvPr id="214" name="TextBox 213"/>
            <p:cNvSpPr txBox="1"/>
            <p:nvPr/>
          </p:nvSpPr>
          <p:spPr>
            <a:xfrm>
              <a:off x="5877382" y="3290756"/>
              <a:ext cx="430932" cy="459370"/>
            </a:xfrm>
            <a:prstGeom prst="rect">
              <a:avLst/>
            </a:prstGeom>
            <a:noFill/>
          </p:spPr>
          <p:txBody>
            <a:bodyPr wrap="none" rtlCol="0">
              <a:spAutoFit/>
            </a:bodyPr>
            <a:lstStyle/>
            <a:p>
              <a:r>
                <a:rPr lang="en-US" sz="1800" dirty="0">
                  <a:solidFill>
                    <a:schemeClr val="tx1"/>
                  </a:solidFill>
                </a:rPr>
                <a:t>0</a:t>
              </a:r>
            </a:p>
          </p:txBody>
        </p:sp>
        <p:sp>
          <p:nvSpPr>
            <p:cNvPr id="215" name="TextBox 214"/>
            <p:cNvSpPr txBox="1"/>
            <p:nvPr/>
          </p:nvSpPr>
          <p:spPr>
            <a:xfrm>
              <a:off x="6296112" y="3290756"/>
              <a:ext cx="430932" cy="459370"/>
            </a:xfrm>
            <a:prstGeom prst="rect">
              <a:avLst/>
            </a:prstGeom>
            <a:noFill/>
          </p:spPr>
          <p:txBody>
            <a:bodyPr wrap="none" rtlCol="0">
              <a:spAutoFit/>
            </a:bodyPr>
            <a:lstStyle/>
            <a:p>
              <a:r>
                <a:rPr lang="en-US" sz="1800" dirty="0">
                  <a:solidFill>
                    <a:schemeClr val="tx1"/>
                  </a:solidFill>
                </a:rPr>
                <a:t>0</a:t>
              </a:r>
            </a:p>
          </p:txBody>
        </p:sp>
        <p:sp>
          <p:nvSpPr>
            <p:cNvPr id="216" name="TextBox 215"/>
            <p:cNvSpPr txBox="1"/>
            <p:nvPr/>
          </p:nvSpPr>
          <p:spPr>
            <a:xfrm>
              <a:off x="7569732" y="3290756"/>
              <a:ext cx="430932" cy="459370"/>
            </a:xfrm>
            <a:prstGeom prst="rect">
              <a:avLst/>
            </a:prstGeom>
            <a:noFill/>
          </p:spPr>
          <p:txBody>
            <a:bodyPr wrap="none" rtlCol="0">
              <a:spAutoFit/>
            </a:bodyPr>
            <a:lstStyle/>
            <a:p>
              <a:r>
                <a:rPr lang="en-US" sz="1800" dirty="0">
                  <a:solidFill>
                    <a:schemeClr val="tx1"/>
                  </a:solidFill>
                </a:rPr>
                <a:t>0</a:t>
              </a:r>
            </a:p>
          </p:txBody>
        </p:sp>
        <p:sp>
          <p:nvSpPr>
            <p:cNvPr id="217" name="TextBox 216"/>
            <p:cNvSpPr txBox="1"/>
            <p:nvPr/>
          </p:nvSpPr>
          <p:spPr>
            <a:xfrm>
              <a:off x="2359235" y="3077613"/>
              <a:ext cx="1397766" cy="459370"/>
            </a:xfrm>
            <a:prstGeom prst="rect">
              <a:avLst/>
            </a:prstGeom>
            <a:noFill/>
          </p:spPr>
          <p:txBody>
            <a:bodyPr wrap="none" rtlCol="0">
              <a:spAutoFit/>
            </a:bodyPr>
            <a:lstStyle/>
            <a:p>
              <a:r>
                <a:rPr lang="en-US" sz="1800" dirty="0">
                  <a:solidFill>
                    <a:schemeClr val="tx1"/>
                  </a:solidFill>
                </a:rPr>
                <a:t>500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3" y="2311329"/>
              <a:ext cx="854498" cy="459370"/>
            </a:xfrm>
            <a:prstGeom prst="rect">
              <a:avLst/>
            </a:prstGeom>
            <a:noFill/>
          </p:spPr>
          <p:txBody>
            <a:bodyPr wrap="none" rtlCol="0">
              <a:spAutoFit/>
            </a:bodyPr>
            <a:lstStyle/>
            <a:p>
              <a:r>
                <a:rPr lang="en-US" sz="1800"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5423857"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6249555" y="2478813"/>
              <a:ext cx="853304" cy="29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725587" cy="459370"/>
            </a:xfrm>
            <a:prstGeom prst="rect">
              <a:avLst/>
            </a:prstGeom>
            <a:noFill/>
          </p:spPr>
          <p:txBody>
            <a:bodyPr wrap="none" rtlCol="0">
              <a:spAutoFit/>
            </a:bodyPr>
            <a:lstStyle/>
            <a:p>
              <a:r>
                <a:rPr lang="en-US" sz="1800" dirty="0">
                  <a:solidFill>
                    <a:schemeClr val="tx1"/>
                  </a:solidFill>
                </a:rPr>
                <a:t>4us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430932" cy="459370"/>
            </a:xfrm>
            <a:prstGeom prst="rect">
              <a:avLst/>
            </a:prstGeom>
            <a:noFill/>
          </p:spPr>
          <p:txBody>
            <a:bodyPr wrap="none" rtlCol="0">
              <a:spAutoFit/>
            </a:bodyPr>
            <a:lstStyle/>
            <a:p>
              <a:r>
                <a:rPr lang="en-US" sz="1800" dirty="0">
                  <a:solidFill>
                    <a:schemeClr val="tx1"/>
                  </a:solidFill>
                </a:rPr>
                <a:t>0</a:t>
              </a:r>
            </a:p>
          </p:txBody>
        </p:sp>
        <p:sp>
          <p:nvSpPr>
            <p:cNvPr id="236" name="TextBox 235"/>
            <p:cNvSpPr txBox="1"/>
            <p:nvPr/>
          </p:nvSpPr>
          <p:spPr>
            <a:xfrm>
              <a:off x="4184998" y="2552298"/>
              <a:ext cx="430932" cy="459370"/>
            </a:xfrm>
            <a:prstGeom prst="rect">
              <a:avLst/>
            </a:prstGeom>
            <a:noFill/>
          </p:spPr>
          <p:txBody>
            <a:bodyPr wrap="none" rtlCol="0">
              <a:spAutoFit/>
            </a:bodyPr>
            <a:lstStyle/>
            <a:p>
              <a:r>
                <a:rPr lang="en-US" sz="1800" dirty="0">
                  <a:solidFill>
                    <a:schemeClr val="tx1"/>
                  </a:solidFill>
                </a:rPr>
                <a:t>0</a:t>
              </a:r>
            </a:p>
          </p:txBody>
        </p:sp>
        <p:sp>
          <p:nvSpPr>
            <p:cNvPr id="237" name="TextBox 236"/>
            <p:cNvSpPr txBox="1"/>
            <p:nvPr/>
          </p:nvSpPr>
          <p:spPr>
            <a:xfrm>
              <a:off x="4600634" y="2545766"/>
              <a:ext cx="430932" cy="459370"/>
            </a:xfrm>
            <a:prstGeom prst="rect">
              <a:avLst/>
            </a:prstGeom>
            <a:noFill/>
          </p:spPr>
          <p:txBody>
            <a:bodyPr wrap="none" rtlCol="0">
              <a:spAutoFit/>
            </a:bodyPr>
            <a:lstStyle/>
            <a:p>
              <a:r>
                <a:rPr lang="en-US" sz="1800" dirty="0">
                  <a:solidFill>
                    <a:schemeClr val="tx1"/>
                  </a:solidFill>
                </a:rPr>
                <a:t>1</a:t>
              </a:r>
            </a:p>
          </p:txBody>
        </p:sp>
        <p:sp>
          <p:nvSpPr>
            <p:cNvPr id="238" name="TextBox 237"/>
            <p:cNvSpPr txBox="1"/>
            <p:nvPr/>
          </p:nvSpPr>
          <p:spPr>
            <a:xfrm>
              <a:off x="5411448" y="2545766"/>
              <a:ext cx="430932" cy="459370"/>
            </a:xfrm>
            <a:prstGeom prst="rect">
              <a:avLst/>
            </a:prstGeom>
            <a:noFill/>
          </p:spPr>
          <p:txBody>
            <a:bodyPr wrap="none" rtlCol="0">
              <a:spAutoFit/>
            </a:bodyPr>
            <a:lstStyle/>
            <a:p>
              <a:r>
                <a:rPr lang="en-US" sz="1800" dirty="0">
                  <a:solidFill>
                    <a:schemeClr val="tx1"/>
                  </a:solidFill>
                </a:rPr>
                <a:t>1</a:t>
              </a:r>
            </a:p>
          </p:txBody>
        </p:sp>
        <p:sp>
          <p:nvSpPr>
            <p:cNvPr id="239" name="TextBox 238"/>
            <p:cNvSpPr txBox="1"/>
            <p:nvPr/>
          </p:nvSpPr>
          <p:spPr>
            <a:xfrm>
              <a:off x="6698949" y="2543997"/>
              <a:ext cx="430932" cy="459370"/>
            </a:xfrm>
            <a:prstGeom prst="rect">
              <a:avLst/>
            </a:prstGeom>
            <a:noFill/>
          </p:spPr>
          <p:txBody>
            <a:bodyPr wrap="none" rtlCol="0">
              <a:spAutoFit/>
            </a:bodyPr>
            <a:lstStyle/>
            <a:p>
              <a:r>
                <a:rPr lang="en-US" sz="1800" dirty="0">
                  <a:solidFill>
                    <a:schemeClr val="tx1"/>
                  </a:solidFill>
                </a:rPr>
                <a:t>0</a:t>
              </a:r>
            </a:p>
          </p:txBody>
        </p:sp>
        <p:sp>
          <p:nvSpPr>
            <p:cNvPr id="240" name="TextBox 239"/>
            <p:cNvSpPr txBox="1"/>
            <p:nvPr/>
          </p:nvSpPr>
          <p:spPr>
            <a:xfrm>
              <a:off x="5012286" y="2552298"/>
              <a:ext cx="430932" cy="459370"/>
            </a:xfrm>
            <a:prstGeom prst="rect">
              <a:avLst/>
            </a:prstGeom>
            <a:noFill/>
          </p:spPr>
          <p:txBody>
            <a:bodyPr wrap="none" rtlCol="0">
              <a:spAutoFit/>
            </a:bodyPr>
            <a:lstStyle/>
            <a:p>
              <a:r>
                <a:rPr lang="en-US" sz="1800" dirty="0">
                  <a:solidFill>
                    <a:schemeClr val="tx1"/>
                  </a:solidFill>
                </a:rPr>
                <a:t>1</a:t>
              </a:r>
            </a:p>
          </p:txBody>
        </p:sp>
        <p:sp>
          <p:nvSpPr>
            <p:cNvPr id="241" name="TextBox 240"/>
            <p:cNvSpPr txBox="1"/>
            <p:nvPr/>
          </p:nvSpPr>
          <p:spPr>
            <a:xfrm>
              <a:off x="5837869" y="2543997"/>
              <a:ext cx="430932" cy="459370"/>
            </a:xfrm>
            <a:prstGeom prst="rect">
              <a:avLst/>
            </a:prstGeom>
            <a:noFill/>
          </p:spPr>
          <p:txBody>
            <a:bodyPr wrap="none" rtlCol="0">
              <a:spAutoFit/>
            </a:bodyPr>
            <a:lstStyle/>
            <a:p>
              <a:r>
                <a:rPr lang="en-US" sz="1800" dirty="0">
                  <a:solidFill>
                    <a:schemeClr val="tx1"/>
                  </a:solidFill>
                </a:rPr>
                <a:t>1</a:t>
              </a:r>
            </a:p>
          </p:txBody>
        </p:sp>
        <p:sp>
          <p:nvSpPr>
            <p:cNvPr id="242" name="TextBox 241"/>
            <p:cNvSpPr txBox="1"/>
            <p:nvPr/>
          </p:nvSpPr>
          <p:spPr>
            <a:xfrm>
              <a:off x="6256599" y="2543997"/>
              <a:ext cx="430932" cy="459370"/>
            </a:xfrm>
            <a:prstGeom prst="rect">
              <a:avLst/>
            </a:prstGeom>
            <a:noFill/>
          </p:spPr>
          <p:txBody>
            <a:bodyPr wrap="none" rtlCol="0">
              <a:spAutoFit/>
            </a:bodyPr>
            <a:lstStyle/>
            <a:p>
              <a:r>
                <a:rPr lang="en-US" sz="1800" dirty="0">
                  <a:solidFill>
                    <a:schemeClr val="tx1"/>
                  </a:solidFill>
                </a:rPr>
                <a:t>0</a:t>
              </a:r>
            </a:p>
          </p:txBody>
        </p:sp>
        <p:sp>
          <p:nvSpPr>
            <p:cNvPr id="243" name="TextBox 242"/>
            <p:cNvSpPr txBox="1"/>
            <p:nvPr/>
          </p:nvSpPr>
          <p:spPr>
            <a:xfrm>
              <a:off x="2359235" y="2285393"/>
              <a:ext cx="1397766" cy="459370"/>
            </a:xfrm>
            <a:prstGeom prst="rect">
              <a:avLst/>
            </a:prstGeom>
            <a:noFill/>
          </p:spPr>
          <p:txBody>
            <a:bodyPr wrap="none" rtlCol="0">
              <a:spAutoFit/>
            </a:bodyPr>
            <a:lstStyle/>
            <a:p>
              <a:r>
                <a:rPr lang="en-US" sz="1800" dirty="0">
                  <a:solidFill>
                    <a:schemeClr val="tx1"/>
                  </a:solidFill>
                </a:rPr>
                <a:t>250 kb/s</a:t>
              </a:r>
            </a:p>
          </p:txBody>
        </p:sp>
      </p:grpSp>
      <mc:AlternateContent xmlns:mc="http://schemas.openxmlformats.org/markup-compatibility/2006" xmlns:a14="http://schemas.microsoft.com/office/drawing/2010/main">
        <mc:Choice Requires="a14">
          <p:sp>
            <p:nvSpPr>
              <p:cNvPr id="7" name="Rectangle 6"/>
              <p:cNvSpPr/>
              <p:nvPr/>
            </p:nvSpPr>
            <p:spPr>
              <a:xfrm>
                <a:off x="9235109" y="2631830"/>
                <a:ext cx="185595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𝑚</m:t>
                      </m:r>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0</m:t>
                          </m:r>
                        </m:sub>
                      </m:sSub>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1</m:t>
                          </m:r>
                        </m:sub>
                      </m:sSub>
                    </m:oMath>
                  </m:oMathPara>
                </a14:m>
                <a:endParaRPr lang="en-US"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9235109" y="2631830"/>
                <a:ext cx="1855956" cy="461665"/>
              </a:xfrm>
              <a:prstGeom prst="rect">
                <a:avLst/>
              </a:prstGeom>
              <a:blipFill>
                <a:blip r:embed="rId3"/>
                <a:stretch>
                  <a:fillRect b="-2667"/>
                </a:stretch>
              </a:blipFill>
            </p:spPr>
            <p:txBody>
              <a:bodyPr/>
              <a:lstStyle/>
              <a:p>
                <a:r>
                  <a:rPr lang="en-US">
                    <a:noFill/>
                  </a:rPr>
                  <a:t> </a:t>
                </a:r>
              </a:p>
            </p:txBody>
          </p:sp>
        </mc:Fallback>
      </mc:AlternateContent>
      <p:sp>
        <p:nvSpPr>
          <p:cNvPr id="8" name="TextBox 7"/>
          <p:cNvSpPr txBox="1"/>
          <p:nvPr/>
        </p:nvSpPr>
        <p:spPr>
          <a:xfrm>
            <a:off x="6686976" y="2657917"/>
            <a:ext cx="2642070" cy="461665"/>
          </a:xfrm>
          <a:prstGeom prst="rect">
            <a:avLst/>
          </a:prstGeom>
          <a:noFill/>
        </p:spPr>
        <p:txBody>
          <a:bodyPr wrap="none" rtlCol="0">
            <a:spAutoFit/>
          </a:bodyPr>
          <a:lstStyle/>
          <a:p>
            <a:r>
              <a:rPr lang="en-US" dirty="0">
                <a:solidFill>
                  <a:schemeClr val="tx1"/>
                </a:solidFill>
              </a:rPr>
              <a:t>Manchester metric: </a:t>
            </a:r>
          </a:p>
        </p:txBody>
      </p:sp>
      <mc:AlternateContent xmlns:mc="http://schemas.openxmlformats.org/markup-compatibility/2006" xmlns:a14="http://schemas.microsoft.com/office/drawing/2010/main">
        <mc:Choice Requires="a14">
          <p:sp>
            <p:nvSpPr>
              <p:cNvPr id="10" name="Rectangle 9"/>
              <p:cNvSpPr/>
              <p:nvPr/>
            </p:nvSpPr>
            <p:spPr>
              <a:xfrm>
                <a:off x="4442056" y="1422486"/>
                <a:ext cx="51629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4442056" y="1422486"/>
                <a:ext cx="516295" cy="461665"/>
              </a:xfrm>
              <a:prstGeom prst="rect">
                <a:avLst/>
              </a:prstGeom>
              <a:blipFill>
                <a:blip r:embed="rId4"/>
                <a:stretch>
                  <a:fillRect b="-2632"/>
                </a:stretch>
              </a:blipFill>
            </p:spPr>
            <p:txBody>
              <a:bodyPr/>
              <a:lstStyle/>
              <a:p>
                <a:r>
                  <a:rPr lang="en-US">
                    <a:noFill/>
                  </a:rPr>
                  <a:t> </a:t>
                </a:r>
              </a:p>
            </p:txBody>
          </p:sp>
        </mc:Fallback>
      </mc:AlternateContent>
      <p:sp>
        <p:nvSpPr>
          <p:cNvPr id="11" name="Left Brace 10"/>
          <p:cNvSpPr/>
          <p:nvPr/>
        </p:nvSpPr>
        <p:spPr bwMode="auto">
          <a:xfrm rot="5400000">
            <a:off x="3307875" y="1908308"/>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Left Brace 73"/>
          <p:cNvSpPr/>
          <p:nvPr/>
        </p:nvSpPr>
        <p:spPr bwMode="auto">
          <a:xfrm rot="5400000">
            <a:off x="3859071" y="1904955"/>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2" name="Rectangle 11"/>
              <p:cNvSpPr/>
              <p:nvPr/>
            </p:nvSpPr>
            <p:spPr>
              <a:xfrm>
                <a:off x="5027750" y="1427883"/>
                <a:ext cx="50917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1</m:t>
                          </m:r>
                        </m:sub>
                      </m:sSub>
                    </m:oMath>
                  </m:oMathPara>
                </a14:m>
                <a:endParaRPr lang="en-US" dirty="0"/>
              </a:p>
            </p:txBody>
          </p:sp>
        </mc:Choice>
        <mc:Fallback xmlns="">
          <p:sp>
            <p:nvSpPr>
              <p:cNvPr id="12" name="Rectangle 11"/>
              <p:cNvSpPr>
                <a:spLocks noRot="1" noChangeAspect="1" noMove="1" noResize="1" noEditPoints="1" noAdjustHandles="1" noChangeArrowheads="1" noChangeShapeType="1" noTextEdit="1"/>
              </p:cNvSpPr>
              <p:nvPr/>
            </p:nvSpPr>
            <p:spPr>
              <a:xfrm>
                <a:off x="5027750" y="1427883"/>
                <a:ext cx="509177" cy="461665"/>
              </a:xfrm>
              <a:prstGeom prst="rect">
                <a:avLst/>
              </a:prstGeom>
              <a:blipFill>
                <a:blip r:embed="rId5"/>
                <a:stretch>
                  <a:fillRect b="-2632"/>
                </a:stretch>
              </a:blipFill>
            </p:spPr>
            <p:txBody>
              <a:bodyPr/>
              <a:lstStyle/>
              <a:p>
                <a:r>
                  <a:rPr lang="en-US">
                    <a:noFill/>
                  </a:rPr>
                  <a:t> </a:t>
                </a:r>
              </a:p>
            </p:txBody>
          </p:sp>
        </mc:Fallback>
      </mc:AlternateContent>
      <p:sp>
        <p:nvSpPr>
          <p:cNvPr id="76" name="Left Brace 75"/>
          <p:cNvSpPr/>
          <p:nvPr/>
        </p:nvSpPr>
        <p:spPr bwMode="auto">
          <a:xfrm rot="5400000">
            <a:off x="4325618" y="2755018"/>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Left Brace 76"/>
          <p:cNvSpPr/>
          <p:nvPr/>
        </p:nvSpPr>
        <p:spPr bwMode="auto">
          <a:xfrm rot="5400000">
            <a:off x="4600567" y="2752990"/>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p:cNvCxnSpPr>
            <a:endCxn id="11" idx="1"/>
          </p:cNvCxnSpPr>
          <p:nvPr/>
        </p:nvCxnSpPr>
        <p:spPr bwMode="auto">
          <a:xfrm flipH="1">
            <a:off x="3361048" y="1752748"/>
            <a:ext cx="1149981" cy="3769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a:stCxn id="10" idx="2"/>
            <a:endCxn id="76" idx="1"/>
          </p:cNvCxnSpPr>
          <p:nvPr/>
        </p:nvCxnSpPr>
        <p:spPr bwMode="auto">
          <a:xfrm flipH="1">
            <a:off x="4375852" y="1884151"/>
            <a:ext cx="324352" cy="9596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p:cNvCxnSpPr>
            <a:stCxn id="12" idx="1"/>
          </p:cNvCxnSpPr>
          <p:nvPr/>
        </p:nvCxnSpPr>
        <p:spPr bwMode="auto">
          <a:xfrm flipH="1">
            <a:off x="3981949" y="1658716"/>
            <a:ext cx="1045801" cy="4412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p:cNvCxnSpPr>
            <a:stCxn id="12" idx="2"/>
          </p:cNvCxnSpPr>
          <p:nvPr/>
        </p:nvCxnSpPr>
        <p:spPr bwMode="auto">
          <a:xfrm flipH="1">
            <a:off x="4654559" y="1889548"/>
            <a:ext cx="627780" cy="9622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4383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note</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orthogonality is obtained by using different symbol rates</a:t>
            </a:r>
          </a:p>
          <a:p>
            <a:pPr>
              <a:buFont typeface="Arial" panose="020B0604020202020204" pitchFamily="34" charset="0"/>
              <a:buChar char="•"/>
            </a:pPr>
            <a:r>
              <a:rPr lang="en-US" dirty="0"/>
              <a:t>It is still possible to have multiplexed WUS with the same data rate, as one may simply add a forward error correcting code to the WUS with higher symbol rate</a:t>
            </a:r>
          </a:p>
          <a:p>
            <a:pPr>
              <a:buFont typeface="Arial" panose="020B0604020202020204" pitchFamily="34" charset="0"/>
              <a:buChar char="•"/>
            </a:pPr>
            <a:r>
              <a:rPr lang="en-US" dirty="0"/>
              <a:t>As an example, two 250 kb/s WUS could be obtained with</a:t>
            </a:r>
          </a:p>
          <a:p>
            <a:pPr lvl="1">
              <a:buFont typeface="Arial" panose="020B0604020202020204" pitchFamily="34" charset="0"/>
              <a:buChar char="•"/>
            </a:pPr>
            <a:r>
              <a:rPr lang="en-US" dirty="0"/>
              <a:t>One </a:t>
            </a:r>
            <a:r>
              <a:rPr lang="en-US" dirty="0" err="1"/>
              <a:t>uncoded</a:t>
            </a:r>
            <a:r>
              <a:rPr lang="en-US" dirty="0"/>
              <a:t> 250 </a:t>
            </a:r>
            <a:r>
              <a:rPr lang="en-US" dirty="0" err="1"/>
              <a:t>ksymbol</a:t>
            </a:r>
            <a:r>
              <a:rPr lang="en-US" dirty="0"/>
              <a:t>/s</a:t>
            </a:r>
          </a:p>
          <a:p>
            <a:pPr lvl="1">
              <a:buFont typeface="Arial" panose="020B0604020202020204" pitchFamily="34" charset="0"/>
              <a:buChar char="•"/>
            </a:pPr>
            <a:r>
              <a:rPr lang="en-US" dirty="0"/>
              <a:t>One rate ½ coded 500 </a:t>
            </a:r>
            <a:r>
              <a:rPr lang="en-US" dirty="0" err="1"/>
              <a:t>ksymbol</a:t>
            </a:r>
            <a:r>
              <a:rPr lang="en-US" dirty="0"/>
              <a: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September, 2017</a:t>
            </a:r>
            <a:endParaRPr lang="en-GB" dirty="0"/>
          </a:p>
        </p:txBody>
      </p:sp>
    </p:spTree>
    <p:extLst>
      <p:ext uri="{BB962C8B-B14F-4D97-AF65-F5344CB8AC3E}">
        <p14:creationId xmlns:p14="http://schemas.microsoft.com/office/powerpoint/2010/main" val="384871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 simple means to multiplex WUSs on the PHY was presented</a:t>
            </a:r>
          </a:p>
          <a:p>
            <a:pPr>
              <a:buFont typeface="Times New Roman" pitchFamily="16" charset="0"/>
              <a:buChar char="•"/>
            </a:pPr>
            <a:r>
              <a:rPr lang="en-GB" dirty="0"/>
              <a:t>The multiplexing is done in the “code domain”, exploring that Manchester coded symbols of different rates easily can be made orthogonal</a:t>
            </a:r>
          </a:p>
          <a:p>
            <a:pPr>
              <a:buFont typeface="Times New Roman" pitchFamily="16" charset="0"/>
              <a:buChar char="•"/>
            </a:pPr>
            <a:r>
              <a:rPr lang="en-GB" dirty="0"/>
              <a:t>Compared to multiplexing using FDM, the proposed approach has no impact on the radio implementation e.g. in terms of filter requirements</a:t>
            </a:r>
          </a:p>
          <a:p>
            <a:pPr>
              <a:buFont typeface="Times New Roman" pitchFamily="16" charset="0"/>
              <a:buChar char="•"/>
            </a:pPr>
            <a:r>
              <a:rPr lang="en-GB" dirty="0"/>
              <a:t>The multiplexing can be made transparent for the different WURs, and can thus be an optional feature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September,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is something that should be considered as, a potentially optional, feature in 802.11ba?</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September,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10192</TotalTime>
  <Words>929</Words>
  <Application>Microsoft Office PowerPoint</Application>
  <PresentationFormat>Widescreen</PresentationFormat>
  <Paragraphs>154</Paragraphs>
  <Slides>11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Cambria Math</vt:lpstr>
      <vt:lpstr>Times New Roman</vt:lpstr>
      <vt:lpstr>Office Theme</vt:lpstr>
      <vt:lpstr>Document</vt:lpstr>
      <vt:lpstr>Simple multiplexing of Wake-Up Signals</vt:lpstr>
      <vt:lpstr>Abstract</vt:lpstr>
      <vt:lpstr>Outline</vt:lpstr>
      <vt:lpstr>Motivation</vt:lpstr>
      <vt:lpstr>Illustration of the idea</vt:lpstr>
      <vt:lpstr>Illustration of the idea</vt:lpstr>
      <vt:lpstr>A simple note</vt:lpstr>
      <vt:lpstr>Conclusions</vt:lpstr>
      <vt:lpstr>Straw Poll</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 R</dc:creator>
  <cp:lastModifiedBy>Leif Wilhelmsson R</cp:lastModifiedBy>
  <cp:revision>28</cp:revision>
  <cp:lastPrinted>1601-01-01T00:00:00Z</cp:lastPrinted>
  <dcterms:created xsi:type="dcterms:W3CDTF">2017-07-10T13:05:41Z</dcterms:created>
  <dcterms:modified xsi:type="dcterms:W3CDTF">2017-09-11T18:13:29Z</dcterms:modified>
</cp:coreProperties>
</file>