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616" r:id="rId3"/>
    <p:sldId id="604" r:id="rId4"/>
    <p:sldId id="606" r:id="rId5"/>
    <p:sldId id="607" r:id="rId6"/>
    <p:sldId id="605" r:id="rId7"/>
    <p:sldId id="608" r:id="rId8"/>
    <p:sldId id="609" r:id="rId9"/>
    <p:sldId id="610" r:id="rId10"/>
    <p:sldId id="611" r:id="rId11"/>
    <p:sldId id="615" r:id="rId12"/>
    <p:sldId id="612" r:id="rId13"/>
    <p:sldId id="613" r:id="rId14"/>
    <p:sldId id="614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0000"/>
    <a:srgbClr val="2D2DB9"/>
    <a:srgbClr val="B2B2B2"/>
    <a:srgbClr val="FF9999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18" autoAdjust="0"/>
    <p:restoredTop sz="71403" autoAdjust="0"/>
  </p:normalViewPr>
  <p:slideViewPr>
    <p:cSldViewPr>
      <p:cViewPr varScale="1">
        <p:scale>
          <a:sx n="85" d="100"/>
          <a:sy n="85" d="100"/>
        </p:scale>
        <p:origin x="988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802.11-17/0291r0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802.11-17/0291r0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802.11-17/1392r0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5699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Sept </a:t>
            </a:r>
            <a:r>
              <a:rPr lang="en-US" sz="1600" b="1" dirty="0" smtClean="0">
                <a:latin typeface="Arial" pitchFamily="34" charset="0"/>
              </a:rPr>
              <a:t>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0634-04-0000-proposed-ls-to-etsi-bran-wrt-802-11-exception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hyperlink" Target="http://grouper.ieee.org/groups/802/Communications/RP-140999.pdf" TargetMode="External"/><Relationship Id="rId18" Type="http://schemas.openxmlformats.org/officeDocument/2006/relationships/hyperlink" Target="http://grouper.ieee.org/groups/802/Communications/15_01/15_0202_Liaison_802LMSC_3GPP_TSG.pdf" TargetMode="External"/><Relationship Id="rId26" Type="http://schemas.openxmlformats.org/officeDocument/2006/relationships/hyperlink" Target="https://mentor.ieee.org/802-ec/dcn/17/ec-17-0064-00-00EC-802-to-3gpp-ran-ran1-ran4-liaison-statement.pdf" TargetMode="External"/><Relationship Id="rId3" Type="http://schemas.openxmlformats.org/officeDocument/2006/relationships/hyperlink" Target="https://mentor.ieee.org/802.19/dcn/15/19-15-0069-07-0000-ieee-802-submission-to-3gpp-laa-workshop.pptx" TargetMode="External"/><Relationship Id="rId21" Type="http://schemas.openxmlformats.org/officeDocument/2006/relationships/hyperlink" Target="http://grouper.ieee.org/groups/802/Communications/802_to_3GPP_liaison_18May_2015.pdf" TargetMode="External"/><Relationship Id="rId7" Type="http://schemas.openxmlformats.org/officeDocument/2006/relationships/hyperlink" Target="http://grouper.ieee.org/groups/802/Communications/16_06/R1-166040.zip" TargetMode="External"/><Relationship Id="rId12" Type="http://schemas.openxmlformats.org/officeDocument/2006/relationships/hyperlink" Target="http://grouper.ieee.org/groups/802/Communications/16_06/RP-161228.zip" TargetMode="External"/><Relationship Id="rId17" Type="http://schemas.openxmlformats.org/officeDocument/2006/relationships/hyperlink" Target="http://grouper.ieee.org/groups/802/Communications/15_03/RP-150454.zip" TargetMode="External"/><Relationship Id="rId25" Type="http://schemas.openxmlformats.org/officeDocument/2006/relationships/hyperlink" Target="https://mentor.ieee.org/802-ec/dcn/17/ec-17-0065-00-00EC-802-to-3gpp-ran-ran1-liaison-statement.pdf" TargetMode="External"/><Relationship Id="rId2" Type="http://schemas.openxmlformats.org/officeDocument/2006/relationships/hyperlink" Target="http://grouper.ieee.org/groups/802/Communications/RP-151115.zip" TargetMode="External"/><Relationship Id="rId16" Type="http://schemas.openxmlformats.org/officeDocument/2006/relationships/hyperlink" Target="http://grouper.ieee.org/groups/802/Communications/14_11/IEEE-802-3GPP-liaison-communication-08NOV2014.pdf" TargetMode="External"/><Relationship Id="rId20" Type="http://schemas.openxmlformats.org/officeDocument/2006/relationships/hyperlink" Target="http://grouper.ieee.org/groups/802/Communications/R1-152182.zi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Communications/16_05/802_to_3GPP_22May_2016_Liaison_r00.pdf" TargetMode="External"/><Relationship Id="rId11" Type="http://schemas.microsoft.com/office/2007/relationships/hdphoto" Target="../media/hdphoto2.wdp"/><Relationship Id="rId24" Type="http://schemas.openxmlformats.org/officeDocument/2006/relationships/hyperlink" Target="https://mentor.ieee.org/802-ec/dcn/16/ec-16-0203-00-00EC-802-to-3gpp-ran1-liaison-14nov2016.pdf" TargetMode="External"/><Relationship Id="rId5" Type="http://schemas.openxmlformats.org/officeDocument/2006/relationships/hyperlink" Target="https://mentor.ieee.org/802.19/dcn/16/19-16-0037-09-0000-laa-comments.pdf" TargetMode="External"/><Relationship Id="rId15" Type="http://schemas.openxmlformats.org/officeDocument/2006/relationships/hyperlink" Target="http://grouper.ieee.org/groups/802/Communications/RP-141712.zip" TargetMode="External"/><Relationship Id="rId23" Type="http://schemas.openxmlformats.org/officeDocument/2006/relationships/hyperlink" Target="http://grouper.ieee.org/groups/802/Communications/16_08/802_to_3GPP_01AUG_2016_Liaison_r01.pdf" TargetMode="External"/><Relationship Id="rId28" Type="http://schemas.openxmlformats.org/officeDocument/2006/relationships/hyperlink" Target="https://mentor.ieee.org/802.11/dcn/17/11-17-0738-02-0000-proposed-ls-to-3gpp-ran4-on-sir-for-below-ed-tests.docx" TargetMode="External"/><Relationship Id="rId10" Type="http://schemas.openxmlformats.org/officeDocument/2006/relationships/image" Target="../media/image2.png"/><Relationship Id="rId19" Type="http://schemas.openxmlformats.org/officeDocument/2006/relationships/hyperlink" Target="http://grouper.ieee.org/groups/802/Communications/R1-152183.zip" TargetMode="External"/><Relationship Id="rId4" Type="http://schemas.openxmlformats.org/officeDocument/2006/relationships/hyperlink" Target="http://grouper.ieee.org/groups/802/Communications/RP-151095.zip" TargetMode="External"/><Relationship Id="rId9" Type="http://schemas.microsoft.com/office/2007/relationships/hdphoto" Target="../media/hdphoto1.wdp"/><Relationship Id="rId14" Type="http://schemas.openxmlformats.org/officeDocument/2006/relationships/hyperlink" Target="http://grouper.ieee.org/groups/802/Communications/IEEE_802_3GPP_outreach_18JUL2014_rev01.pdf" TargetMode="External"/><Relationship Id="rId22" Type="http://schemas.openxmlformats.org/officeDocument/2006/relationships/hyperlink" Target="http://grouper.ieee.org/groups/802/Communications/16_11/R1-1613770.zip" TargetMode="External"/><Relationship Id="rId27" Type="http://schemas.openxmlformats.org/officeDocument/2006/relationships/hyperlink" Target="https://mentor.ieee.org/802.11/dcn/17/11-17-0867-00-0000-liaison-statement-from-3gpp-ran1-ran4-on-pded.doc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AU" dirty="0" smtClean="0">
                <a:solidFill>
                  <a:schemeClr val="accent6"/>
                </a:solidFill>
              </a:rPr>
              <a:t>Presentation to </a:t>
            </a:r>
            <a:r>
              <a:rPr lang="en-AU" dirty="0" err="1" smtClean="0">
                <a:solidFill>
                  <a:schemeClr val="accent6"/>
                </a:solidFill>
              </a:rPr>
              <a:t>TGax</a:t>
            </a:r>
            <a:r>
              <a:rPr lang="en-AU" dirty="0" smtClean="0">
                <a:solidFill>
                  <a:schemeClr val="accent6"/>
                </a:solidFill>
              </a:rPr>
              <a:t/>
            </a:r>
            <a:br>
              <a:rPr lang="en-AU" dirty="0" smtClean="0">
                <a:solidFill>
                  <a:schemeClr val="accent6"/>
                </a:solidFill>
              </a:rPr>
            </a:br>
            <a:r>
              <a:rPr lang="en-AU" dirty="0" smtClean="0">
                <a:solidFill>
                  <a:schemeClr val="accent6"/>
                </a:solidFill>
              </a:rPr>
              <a:t>relating to coexistence efforts</a:t>
            </a:r>
            <a:br>
              <a:rPr lang="en-AU" dirty="0" smtClean="0">
                <a:solidFill>
                  <a:schemeClr val="accent6"/>
                </a:solidFill>
              </a:rPr>
            </a:br>
            <a:r>
              <a:rPr lang="en-AU" dirty="0" smtClean="0">
                <a:solidFill>
                  <a:schemeClr val="accent6"/>
                </a:solidFill>
              </a:rPr>
              <a:t>in Coexistence SC</a:t>
            </a:r>
            <a:endParaRPr lang="en-US" dirty="0" smtClean="0">
              <a:solidFill>
                <a:schemeClr val="accent6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8 Sept 2017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027513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is encouraging ETSI BRAN to allow any technology to use the dual threshold option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ETSI BRAN has just started a new Work Item to revise EN 301 893</a:t>
            </a:r>
          </a:p>
          <a:p>
            <a:pPr lvl="1"/>
            <a:r>
              <a:rPr lang="en-AU" dirty="0" smtClean="0"/>
              <a:t>One issue with the current version of EN 301 893 is that it</a:t>
            </a:r>
            <a:br>
              <a:rPr lang="en-AU" dirty="0" smtClean="0"/>
            </a:br>
            <a:r>
              <a:rPr lang="en-AU" dirty="0" smtClean="0"/>
              <a:t>results in 802.11ax having worse access than 802.11ac/LAA</a:t>
            </a:r>
          </a:p>
          <a:p>
            <a:pPr lvl="2"/>
            <a:r>
              <a:rPr lang="en-AU" dirty="0" smtClean="0"/>
              <a:t>The problem is that </a:t>
            </a:r>
            <a:r>
              <a:rPr lang="en-AU" dirty="0"/>
              <a:t>the current version of </a:t>
            </a:r>
            <a:r>
              <a:rPr lang="en-AU" dirty="0" smtClean="0"/>
              <a:t>EN 301 893 only allows</a:t>
            </a:r>
            <a:br>
              <a:rPr lang="en-AU" dirty="0" smtClean="0"/>
            </a:br>
            <a:r>
              <a:rPr lang="en-AU" dirty="0" smtClean="0"/>
              <a:t>802.11a/n/ac to use traditional PD/ED thresholds ...</a:t>
            </a:r>
          </a:p>
          <a:p>
            <a:pPr lvl="2"/>
            <a:r>
              <a:rPr lang="en-AU" dirty="0" smtClean="0"/>
              <a:t>… while 802.11ax must use ED of -72 dBm (roughly), the same as LAA</a:t>
            </a:r>
          </a:p>
          <a:p>
            <a:pPr lvl="2"/>
            <a:r>
              <a:rPr lang="en-AU" dirty="0" smtClean="0"/>
              <a:t>This means the 802.11ax have worse access than 802.11a/n/ac &amp; LAA …</a:t>
            </a:r>
          </a:p>
          <a:p>
            <a:pPr lvl="2"/>
            <a:r>
              <a:rPr lang="en-AU" dirty="0" smtClean="0"/>
              <a:t>… based on actual simulation, and simple “thought experiments”</a:t>
            </a:r>
          </a:p>
          <a:p>
            <a:pPr lvl="1"/>
            <a:r>
              <a:rPr lang="en-AU" dirty="0" smtClean="0"/>
              <a:t>A recent </a:t>
            </a:r>
            <a:r>
              <a:rPr lang="en-AU" dirty="0">
                <a:hlinkClick r:id="rId2"/>
              </a:rPr>
              <a:t>LS</a:t>
            </a:r>
            <a:r>
              <a:rPr lang="en-AU" dirty="0" smtClean="0"/>
              <a:t> from IEEE 802  to ETSI BRAN proposes solving</a:t>
            </a:r>
            <a:br>
              <a:rPr lang="en-AU" dirty="0" smtClean="0"/>
            </a:br>
            <a:r>
              <a:rPr lang="en-AU" dirty="0" smtClean="0"/>
              <a:t>this issue by allowing 802.11ax to use the traditiona</a:t>
            </a:r>
            <a:r>
              <a:rPr lang="en-AU" dirty="0"/>
              <a:t>l</a:t>
            </a:r>
            <a:r>
              <a:rPr lang="en-AU" dirty="0" smtClean="0"/>
              <a:t> PD/ED mechanism/thresholds (aka dual threshold option)</a:t>
            </a:r>
          </a:p>
          <a:p>
            <a:pPr lvl="2"/>
            <a:r>
              <a:rPr lang="en-AU" dirty="0" smtClean="0"/>
              <a:t>IEEE 802 also proposed that any other technology, such as LAA,</a:t>
            </a:r>
            <a:br>
              <a:rPr lang="en-AU" dirty="0" smtClean="0"/>
            </a:br>
            <a:r>
              <a:rPr lang="en-AU" dirty="0" smtClean="0"/>
              <a:t>also be allowed to use the </a:t>
            </a:r>
            <a:r>
              <a:rPr lang="en-AU" dirty="0"/>
              <a:t>dual threshold option </a:t>
            </a:r>
            <a:endParaRPr lang="en-AU" dirty="0" smtClean="0"/>
          </a:p>
          <a:p>
            <a:pPr lvl="2"/>
            <a:r>
              <a:rPr lang="en-AU" dirty="0" smtClean="0"/>
              <a:t>Or they could used the ED only mechanism at -72dBm currently used by LAA</a:t>
            </a:r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7704137" y="2362200"/>
            <a:ext cx="1211263" cy="762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800" b="1" dirty="0" smtClean="0">
                <a:solidFill>
                  <a:srgbClr val="FF0000"/>
                </a:solidFill>
                <a:latin typeface="+mj-lt"/>
              </a:rPr>
              <a:t>Serious problem!</a:t>
            </a:r>
            <a:endParaRPr kumimoji="0" lang="en-AU" sz="1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704137" y="4419600"/>
            <a:ext cx="1211263" cy="762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800" b="1" dirty="0" smtClean="0">
                <a:solidFill>
                  <a:srgbClr val="00B050"/>
                </a:solidFill>
                <a:latin typeface="+mj-lt"/>
              </a:rPr>
              <a:t>Good solution!</a:t>
            </a:r>
            <a:endParaRPr kumimoji="0" lang="en-AU" sz="18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+mj-lt"/>
            </a:endParaRPr>
          </a:p>
        </p:txBody>
      </p:sp>
      <p:cxnSp>
        <p:nvCxnSpPr>
          <p:cNvPr id="14" name="Straight Arrow Connector 13"/>
          <p:cNvCxnSpPr>
            <a:stCxn id="6" idx="1"/>
          </p:cNvCxnSpPr>
          <p:nvPr/>
        </p:nvCxnSpPr>
        <p:spPr bwMode="auto">
          <a:xfrm flipH="1">
            <a:off x="7162800" y="2743200"/>
            <a:ext cx="541337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18"/>
          <p:cNvCxnSpPr>
            <a:stCxn id="7" idx="1"/>
          </p:cNvCxnSpPr>
          <p:nvPr/>
        </p:nvCxnSpPr>
        <p:spPr bwMode="auto">
          <a:xfrm flipH="1">
            <a:off x="7239000" y="4800600"/>
            <a:ext cx="465137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10111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82000" cy="1066800"/>
          </a:xfrm>
        </p:spPr>
        <p:txBody>
          <a:bodyPr/>
          <a:lstStyle/>
          <a:p>
            <a:r>
              <a:rPr lang="en-AU" dirty="0" smtClean="0"/>
              <a:t>Enabling the dual threshold option in EN 301 893 imposes a little regulation to ensure continued fairness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AU" dirty="0" smtClean="0"/>
          </a:p>
          <a:p>
            <a:pPr lvl="1"/>
            <a:r>
              <a:rPr lang="en-AU" dirty="0" smtClean="0"/>
              <a:t>Allowing/encouraging the use of the dual </a:t>
            </a:r>
            <a:r>
              <a:rPr lang="en-AU" dirty="0"/>
              <a:t>threshold </a:t>
            </a:r>
            <a:r>
              <a:rPr lang="en-AU" dirty="0" smtClean="0"/>
              <a:t>option by any technology makes it much more likely that “fair” sharing will be enabled into the future</a:t>
            </a:r>
          </a:p>
          <a:p>
            <a:pPr lvl="2"/>
            <a:r>
              <a:rPr lang="en-AU" dirty="0" smtClean="0"/>
              <a:t>PD/ED based sharing is well proven in a diversity of environments</a:t>
            </a:r>
          </a:p>
          <a:p>
            <a:pPr lvl="2"/>
            <a:r>
              <a:rPr lang="en-AU" dirty="0" smtClean="0"/>
              <a:t>Fair sharing is more likely if there is a uniform access method</a:t>
            </a:r>
          </a:p>
          <a:p>
            <a:pPr lvl="1"/>
            <a:r>
              <a:rPr lang="en-AU" dirty="0" smtClean="0"/>
              <a:t>Continuing to specify LBT and thresholds in EN 301 893 ensures other technologies do not attempt to push 802.11 out of 5GHz</a:t>
            </a:r>
          </a:p>
          <a:p>
            <a:pPr lvl="2"/>
            <a:r>
              <a:rPr lang="en-AU" dirty="0" smtClean="0"/>
              <a:t>EN 301 893 blocked LTE-U in Europe because it did not use LBT</a:t>
            </a:r>
          </a:p>
          <a:p>
            <a:pPr lvl="2"/>
            <a:r>
              <a:rPr lang="en-AU" dirty="0" smtClean="0"/>
              <a:t>EN </a:t>
            </a:r>
            <a:r>
              <a:rPr lang="en-AU" dirty="0"/>
              <a:t>301 893 </a:t>
            </a:r>
            <a:r>
              <a:rPr lang="en-AU" dirty="0" smtClean="0"/>
              <a:t>forced LAA to use LBT with an ED threshold of -72dBm</a:t>
            </a:r>
          </a:p>
          <a:p>
            <a:pPr lvl="2"/>
            <a:r>
              <a:rPr lang="en-AU" dirty="0" smtClean="0"/>
              <a:t>Both LAA and LTE-U (or implementation thereof) may have been more aggressive without the existence of EN 301 893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362199" y="1828800"/>
            <a:ext cx="6181725" cy="381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</a:rPr>
              <a:t>Encourage “fair”</a:t>
            </a:r>
            <a:r>
              <a:rPr kumimoji="0" lang="en-AU" sz="1800" b="1" i="0" u="none" strike="noStrike" cap="none" normalizeH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</a:rPr>
              <a:t> access to 5GHz spectrum …</a:t>
            </a:r>
            <a:endParaRPr kumimoji="0" lang="en-AU" sz="18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362199" y="6019800"/>
            <a:ext cx="6181725" cy="381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800" b="1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latin typeface="+mj-lt"/>
              </a:rPr>
              <a:t>… with a little “light touch” regulation (in Europe)</a:t>
            </a:r>
            <a:endParaRPr kumimoji="0" lang="en-AU" sz="1800" b="1" i="0" u="none" strike="noStrike" cap="none" normalizeH="0" baseline="0" dirty="0" smtClean="0">
              <a:ln>
                <a:noFill/>
              </a:ln>
              <a:solidFill>
                <a:srgbClr val="FF6600"/>
              </a:solidFill>
              <a:effectLst/>
              <a:latin typeface="+mj-lt"/>
            </a:endParaRPr>
          </a:p>
        </p:txBody>
      </p:sp>
      <p:cxnSp>
        <p:nvCxnSpPr>
          <p:cNvPr id="9" name="Curved Connector 8"/>
          <p:cNvCxnSpPr>
            <a:stCxn id="6" idx="1"/>
            <a:endCxn id="10" idx="0"/>
          </p:cNvCxnSpPr>
          <p:nvPr/>
        </p:nvCxnSpPr>
        <p:spPr bwMode="auto">
          <a:xfrm rot="10800000" flipV="1">
            <a:off x="1181101" y="2019300"/>
            <a:ext cx="1181099" cy="419100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990600" y="2438400"/>
            <a:ext cx="3810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Curved Connector 11"/>
          <p:cNvCxnSpPr>
            <a:stCxn id="7" idx="1"/>
            <a:endCxn id="13" idx="2"/>
          </p:cNvCxnSpPr>
          <p:nvPr/>
        </p:nvCxnSpPr>
        <p:spPr bwMode="auto">
          <a:xfrm rot="10800000">
            <a:off x="1181101" y="5791200"/>
            <a:ext cx="1181099" cy="419100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FF66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Rectangle 12"/>
          <p:cNvSpPr/>
          <p:nvPr/>
        </p:nvSpPr>
        <p:spPr bwMode="auto">
          <a:xfrm>
            <a:off x="990600" y="5410200"/>
            <a:ext cx="3810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5439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Efforts are being made to made the balance of fairness &amp; regulation in the context of spatial reuse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dual threshold option is aligned with traditional PD/ED mechanism and thresholds used by 802.11</a:t>
            </a:r>
          </a:p>
          <a:p>
            <a:pPr lvl="1"/>
            <a:r>
              <a:rPr lang="en-AU" dirty="0" smtClean="0"/>
              <a:t>However, </a:t>
            </a:r>
            <a:r>
              <a:rPr lang="en-AU" dirty="0"/>
              <a:t>dual threshold option </a:t>
            </a:r>
            <a:r>
              <a:rPr lang="en-AU" dirty="0" smtClean="0"/>
              <a:t>is not compatible the</a:t>
            </a:r>
            <a:br>
              <a:rPr lang="en-AU" dirty="0" smtClean="0"/>
            </a:br>
            <a:r>
              <a:rPr lang="en-AU" dirty="0" smtClean="0"/>
              <a:t>innovative work on spatial reuse being considered in </a:t>
            </a:r>
            <a:r>
              <a:rPr lang="en-AU" dirty="0" err="1" smtClean="0"/>
              <a:t>TGax</a:t>
            </a:r>
            <a:endParaRPr lang="en-AU" dirty="0" smtClean="0"/>
          </a:p>
          <a:p>
            <a:pPr lvl="1"/>
            <a:r>
              <a:rPr lang="en-AU" dirty="0" smtClean="0"/>
              <a:t>It will be challenge to define technology neutral rules in</a:t>
            </a:r>
            <a:br>
              <a:rPr lang="en-AU" dirty="0" smtClean="0"/>
            </a:br>
            <a:r>
              <a:rPr lang="en-AU" dirty="0" smtClean="0"/>
              <a:t>EN 301 893 that :</a:t>
            </a:r>
          </a:p>
          <a:p>
            <a:pPr lvl="2"/>
            <a:r>
              <a:rPr lang="en-AU" dirty="0" smtClean="0"/>
              <a:t>Provide a little protection from other technologies doing “bad things”</a:t>
            </a:r>
          </a:p>
          <a:p>
            <a:pPr lvl="2"/>
            <a:r>
              <a:rPr lang="en-AU" dirty="0" smtClean="0"/>
              <a:t>Enable spatial reuse innovation</a:t>
            </a:r>
          </a:p>
          <a:p>
            <a:pPr lvl="1"/>
            <a:r>
              <a:rPr lang="en-AU" dirty="0" smtClean="0"/>
              <a:t>However, it is not an impossible task and some initial ideas</a:t>
            </a:r>
            <a:br>
              <a:rPr lang="en-AU" dirty="0" smtClean="0"/>
            </a:br>
            <a:r>
              <a:rPr lang="en-AU" dirty="0" smtClean="0"/>
              <a:t>have been discussed in the Coexistence SC this week</a:t>
            </a:r>
          </a:p>
          <a:p>
            <a:pPr lvl="2"/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7704137" y="2590800"/>
            <a:ext cx="1211263" cy="762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800" b="1" dirty="0" smtClean="0">
                <a:solidFill>
                  <a:srgbClr val="FF0000"/>
                </a:solidFill>
                <a:latin typeface="+mj-lt"/>
              </a:rPr>
              <a:t>Serious problem!</a:t>
            </a:r>
            <a:endParaRPr kumimoji="0" lang="en-AU" sz="1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704137" y="4495800"/>
            <a:ext cx="1211263" cy="762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800" b="1" dirty="0" smtClean="0">
                <a:solidFill>
                  <a:srgbClr val="FF6600"/>
                </a:solidFill>
                <a:latin typeface="+mj-lt"/>
              </a:rPr>
              <a:t>Possible solution!</a:t>
            </a:r>
            <a:endParaRPr kumimoji="0" lang="en-AU" sz="1800" b="1" i="0" u="none" strike="noStrike" cap="none" normalizeH="0" baseline="0" dirty="0" smtClean="0">
              <a:ln>
                <a:noFill/>
              </a:ln>
              <a:solidFill>
                <a:srgbClr val="FF6600"/>
              </a:solidFill>
              <a:effectLst/>
              <a:latin typeface="+mj-lt"/>
            </a:endParaRPr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 bwMode="auto">
          <a:xfrm flipH="1">
            <a:off x="7162800" y="2971800"/>
            <a:ext cx="541337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" name="Straight Arrow Connector 8"/>
          <p:cNvCxnSpPr>
            <a:stCxn id="7" idx="1"/>
          </p:cNvCxnSpPr>
          <p:nvPr/>
        </p:nvCxnSpPr>
        <p:spPr bwMode="auto">
          <a:xfrm flipH="1">
            <a:off x="7239000" y="4876800"/>
            <a:ext cx="465137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660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7177434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Discussions are continuing on ways to resolve the </a:t>
            </a:r>
            <a:r>
              <a:rPr lang="en-AU" i="1" dirty="0" smtClean="0"/>
              <a:t>blocking energy </a:t>
            </a:r>
            <a:r>
              <a:rPr lang="en-AU" dirty="0" smtClean="0"/>
              <a:t>issue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A</a:t>
            </a:r>
            <a:r>
              <a:rPr lang="en-AU" dirty="0" smtClean="0"/>
              <a:t> series of LS’s between IEEE 802 and 3GPP have discussed the issue of </a:t>
            </a:r>
            <a:r>
              <a:rPr lang="en-AU" i="1" dirty="0" smtClean="0"/>
              <a:t>blocking energy</a:t>
            </a:r>
          </a:p>
          <a:p>
            <a:pPr lvl="2"/>
            <a:r>
              <a:rPr lang="en-AU" i="1" dirty="0" smtClean="0"/>
              <a:t>Blocking energy </a:t>
            </a:r>
            <a:r>
              <a:rPr lang="en-AU" dirty="0" smtClean="0"/>
              <a:t>is when a device transmits energy for the primary purpose of blocking others access to the medium</a:t>
            </a:r>
          </a:p>
          <a:p>
            <a:pPr lvl="1"/>
            <a:r>
              <a:rPr lang="en-AU" dirty="0" smtClean="0"/>
              <a:t>3GPP has refused to ban its use although it is defining</a:t>
            </a:r>
            <a:br>
              <a:rPr lang="en-AU" dirty="0" smtClean="0"/>
            </a:br>
            <a:r>
              <a:rPr lang="en-AU" dirty="0" smtClean="0"/>
              <a:t>new features (multiple starting position) that will limit its use </a:t>
            </a:r>
          </a:p>
          <a:p>
            <a:pPr lvl="1"/>
            <a:r>
              <a:rPr lang="en-AU" dirty="0" smtClean="0"/>
              <a:t>There were discussions in the Coexistence SC this week</a:t>
            </a:r>
            <a:br>
              <a:rPr lang="en-AU" dirty="0" smtClean="0"/>
            </a:br>
            <a:r>
              <a:rPr lang="en-AU" dirty="0" smtClean="0"/>
              <a:t>on the possibility of a LS to ETSI BRAN on this topic asking</a:t>
            </a:r>
            <a:br>
              <a:rPr lang="en-AU" dirty="0" smtClean="0"/>
            </a:br>
            <a:r>
              <a:rPr lang="en-AU" dirty="0" smtClean="0"/>
              <a:t>them to restrict the use of </a:t>
            </a:r>
            <a:r>
              <a:rPr lang="en-AU" i="1" dirty="0"/>
              <a:t>blocking energy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7704137" y="3048000"/>
            <a:ext cx="1439863" cy="762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800" b="1" dirty="0" smtClean="0">
                <a:solidFill>
                  <a:srgbClr val="FF0000"/>
                </a:solidFill>
                <a:latin typeface="+mj-lt"/>
              </a:rPr>
              <a:t>Unresolved problem!</a:t>
            </a:r>
            <a:endParaRPr kumimoji="0" lang="en-AU" sz="1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704137" y="3886200"/>
            <a:ext cx="1211263" cy="762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800" b="1" dirty="0" smtClean="0">
                <a:solidFill>
                  <a:srgbClr val="FF6600"/>
                </a:solidFill>
                <a:latin typeface="+mj-lt"/>
              </a:rPr>
              <a:t>Possible solution!</a:t>
            </a:r>
            <a:endParaRPr kumimoji="0" lang="en-AU" sz="1800" b="1" i="0" u="none" strike="noStrike" cap="none" normalizeH="0" baseline="0" dirty="0" smtClean="0">
              <a:ln>
                <a:noFill/>
              </a:ln>
              <a:solidFill>
                <a:srgbClr val="FF6600"/>
              </a:solidFill>
              <a:effectLst/>
              <a:latin typeface="+mj-lt"/>
            </a:endParaRPr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 bwMode="auto">
          <a:xfrm flipH="1">
            <a:off x="7162801" y="3429000"/>
            <a:ext cx="54133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" name="Straight Arrow Connector 8"/>
          <p:cNvCxnSpPr>
            <a:stCxn id="7" idx="1"/>
          </p:cNvCxnSpPr>
          <p:nvPr/>
        </p:nvCxnSpPr>
        <p:spPr bwMode="auto">
          <a:xfrm flipH="1">
            <a:off x="7239000" y="4267200"/>
            <a:ext cx="465137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660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1126253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Call to action: please participate in Coexistence SC if you are interested in coexistence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Please participate in Coexistence SC if you are …</a:t>
            </a:r>
          </a:p>
          <a:p>
            <a:pPr lvl="1"/>
            <a:r>
              <a:rPr lang="en-AU" dirty="0" smtClean="0"/>
              <a:t>Interested in “fair” coexistence in a multi-technology environment</a:t>
            </a:r>
          </a:p>
          <a:p>
            <a:pPr lvl="1"/>
            <a:r>
              <a:rPr lang="en-AU" dirty="0" smtClean="0"/>
              <a:t>Interested in engaging with ETSI BRAN on EN 301 893 in context of</a:t>
            </a:r>
          </a:p>
          <a:p>
            <a:pPr lvl="2"/>
            <a:r>
              <a:rPr lang="en-AU" dirty="0" smtClean="0"/>
              <a:t>Dual threshold</a:t>
            </a:r>
          </a:p>
          <a:p>
            <a:pPr lvl="2"/>
            <a:r>
              <a:rPr lang="en-AU" dirty="0" smtClean="0"/>
              <a:t>Spatial Reuse</a:t>
            </a:r>
          </a:p>
          <a:p>
            <a:pPr lvl="2"/>
            <a:r>
              <a:rPr lang="en-AU" dirty="0" smtClean="0"/>
              <a:t>Blocking energy</a:t>
            </a:r>
          </a:p>
          <a:p>
            <a:pPr lvl="1"/>
            <a:r>
              <a:rPr lang="en-AU" dirty="0" smtClean="0"/>
              <a:t>Interested in any re-engagement with 3GPP </a:t>
            </a:r>
            <a:r>
              <a:rPr lang="en-AU" dirty="0"/>
              <a:t>on coexistence issues</a:t>
            </a:r>
            <a:endParaRPr lang="en-AU" dirty="0" smtClean="0"/>
          </a:p>
          <a:p>
            <a:pPr lvl="1"/>
            <a:r>
              <a:rPr lang="en-AU" dirty="0" smtClean="0"/>
              <a:t>Interested in engagement with other organisation on coexistence issues</a:t>
            </a:r>
          </a:p>
          <a:p>
            <a:pPr lvl="2"/>
            <a:r>
              <a:rPr lang="en-AU" dirty="0" err="1"/>
              <a:t>e</a:t>
            </a:r>
            <a:r>
              <a:rPr lang="en-AU" dirty="0" err="1" smtClean="0"/>
              <a:t>g</a:t>
            </a:r>
            <a:r>
              <a:rPr lang="en-AU" dirty="0" smtClean="0"/>
              <a:t> MulteFire Alliance</a:t>
            </a:r>
            <a:endParaRPr lang="en-AU" dirty="0"/>
          </a:p>
          <a:p>
            <a:pPr marL="0" indent="0"/>
            <a:r>
              <a:rPr lang="en-AU" dirty="0" smtClean="0"/>
              <a:t>Note: the </a:t>
            </a:r>
            <a:r>
              <a:rPr lang="en-AU" dirty="0"/>
              <a:t>Coexistence </a:t>
            </a:r>
            <a:r>
              <a:rPr lang="en-AU" dirty="0" smtClean="0"/>
              <a:t>SC plans to keep </a:t>
            </a:r>
            <a:r>
              <a:rPr lang="en-AU" dirty="0" err="1" smtClean="0"/>
              <a:t>TGax</a:t>
            </a:r>
            <a:r>
              <a:rPr lang="en-AU" dirty="0" smtClean="0"/>
              <a:t> and the WG fully informed of its ongoing work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29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dirty="0"/>
              <a:t>Coexistence SC </a:t>
            </a:r>
            <a:r>
              <a:rPr lang="en-AU" dirty="0" smtClean="0"/>
              <a:t>invites all of the 802.11 WG to assist in ensuring multi-technology coexistence!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Summary</a:t>
            </a:r>
          </a:p>
          <a:p>
            <a:pPr lvl="1"/>
            <a:r>
              <a:rPr lang="en-AU" dirty="0" smtClean="0"/>
              <a:t>The move of LTE into unlicensed spectrum requires coordination with 802.11 for continued “fair” &amp; “efficient” access</a:t>
            </a:r>
          </a:p>
          <a:p>
            <a:pPr lvl="1"/>
            <a:r>
              <a:rPr lang="en-AU" dirty="0" smtClean="0"/>
              <a:t>IEEE 802 has been working with 3GPP on these issues since 2014 and has been partially successful</a:t>
            </a:r>
          </a:p>
          <a:p>
            <a:pPr lvl="1"/>
            <a:r>
              <a:rPr lang="en-AU" dirty="0" smtClean="0"/>
              <a:t>The IEEE 802.11 Coexistence SC has now decided to pivot to focus mainly on ETSI BRAN rather than 3GPP, using EN 301 893 to:</a:t>
            </a:r>
          </a:p>
          <a:p>
            <a:pPr lvl="2"/>
            <a:r>
              <a:rPr lang="en-AU" dirty="0" smtClean="0"/>
              <a:t>Allow any technology to use 802.11’s dual threshold option</a:t>
            </a:r>
          </a:p>
          <a:p>
            <a:pPr lvl="2"/>
            <a:r>
              <a:rPr lang="en-AU" dirty="0" smtClean="0"/>
              <a:t>Enable innovation based on spatial reuse</a:t>
            </a:r>
          </a:p>
          <a:p>
            <a:pPr lvl="2"/>
            <a:r>
              <a:rPr lang="en-AU" dirty="0" smtClean="0"/>
              <a:t>Restrict  the inappropriate use of blocking energy</a:t>
            </a:r>
          </a:p>
          <a:p>
            <a:pPr lvl="1"/>
            <a:r>
              <a:rPr lang="en-AU" b="1" dirty="0" smtClean="0">
                <a:solidFill>
                  <a:srgbClr val="00B050"/>
                </a:solidFill>
              </a:rPr>
              <a:t>Call to action: please participate in the Coexistence SC’s work if you are interested in coexistence issues!</a:t>
            </a:r>
            <a:endParaRPr lang="en-AU" b="1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898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1066800"/>
          </a:xfrm>
        </p:spPr>
        <p:txBody>
          <a:bodyPr/>
          <a:lstStyle/>
          <a:p>
            <a:r>
              <a:rPr lang="en-AU" dirty="0" smtClean="0"/>
              <a:t>The move of LTE into unlicensed spectrum requires coordination for “fair” &amp; “efficient” and efficient access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854450" y="6475413"/>
            <a:ext cx="565150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28600" y="1909999"/>
            <a:ext cx="4191000" cy="8369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600" b="1" dirty="0" smtClean="0">
                <a:latin typeface="+mj-lt"/>
              </a:rPr>
              <a:t>Wi-Fi’s success </a:t>
            </a:r>
            <a:r>
              <a:rPr lang="en-AU" sz="1600" b="1" dirty="0">
                <a:latin typeface="+mj-lt"/>
              </a:rPr>
              <a:t>has been </a:t>
            </a:r>
            <a:r>
              <a:rPr lang="en-AU" sz="1600" b="1" dirty="0" smtClean="0">
                <a:latin typeface="+mj-lt"/>
              </a:rPr>
              <a:t>partially based on “fair</a:t>
            </a:r>
            <a:r>
              <a:rPr lang="en-AU" sz="1600" b="1" dirty="0">
                <a:latin typeface="+mj-lt"/>
              </a:rPr>
              <a:t>” &amp; “efficient” </a:t>
            </a:r>
            <a:r>
              <a:rPr lang="en-AU" sz="1600" b="1" dirty="0" smtClean="0">
                <a:latin typeface="+mj-lt"/>
              </a:rPr>
              <a:t>access </a:t>
            </a:r>
            <a:r>
              <a:rPr lang="en-AU" sz="1600" b="1" dirty="0">
                <a:latin typeface="+mj-lt"/>
              </a:rPr>
              <a:t>to unlicensed </a:t>
            </a:r>
            <a:r>
              <a:rPr lang="en-AU" sz="1600" b="1" dirty="0" smtClean="0">
                <a:latin typeface="+mj-lt"/>
              </a:rPr>
              <a:t>spectrum for anyone …</a:t>
            </a:r>
            <a:endParaRPr lang="en-AU" sz="1600" b="1" dirty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724400" y="1905002"/>
            <a:ext cx="4191000" cy="8369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600" b="1" dirty="0" smtClean="0">
                <a:latin typeface="+mj-lt"/>
              </a:rPr>
              <a:t>The use of </a:t>
            </a:r>
            <a:r>
              <a:rPr lang="en-AU" sz="1600" b="1" dirty="0">
                <a:latin typeface="+mj-lt"/>
              </a:rPr>
              <a:t>LTE based technologies </a:t>
            </a:r>
            <a:r>
              <a:rPr lang="en-AU" sz="1600" b="1" dirty="0" smtClean="0">
                <a:latin typeface="+mj-lt"/>
              </a:rPr>
              <a:t>in </a:t>
            </a:r>
            <a:r>
              <a:rPr lang="en-AU" sz="1600" b="1" dirty="0">
                <a:latin typeface="+mj-lt"/>
              </a:rPr>
              <a:t>unlicensed </a:t>
            </a:r>
            <a:r>
              <a:rPr lang="en-AU" sz="1600" b="1" dirty="0" smtClean="0">
                <a:latin typeface="+mj-lt"/>
              </a:rPr>
              <a:t>spectrum changes things …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228600" y="3887450"/>
            <a:ext cx="4191000" cy="22872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18000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9388" indent="-179388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latin typeface="+mj-lt"/>
              </a:rPr>
              <a:t>“</a:t>
            </a:r>
            <a:r>
              <a:rPr lang="en-AU" sz="1600" dirty="0">
                <a:latin typeface="+mj-lt"/>
              </a:rPr>
              <a:t>fair” has been effectively defined by the IEEE 802.11 WG because Wi-Fi has been the main/only user of unlicensed spectrum (particularly in 5 GHz)</a:t>
            </a:r>
          </a:p>
          <a:p>
            <a:pPr marL="179388" indent="-179388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“efficient” is in a context where Wi-Fi users from different administration domains are attempting to share the spectrum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4724400" y="3886200"/>
            <a:ext cx="4191000" cy="22872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18000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9388" indent="-179388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latin typeface="+mj-lt"/>
              </a:rPr>
              <a:t>LTE </a:t>
            </a:r>
            <a:r>
              <a:rPr lang="en-AU" sz="1600" dirty="0">
                <a:latin typeface="+mj-lt"/>
              </a:rPr>
              <a:t>based technologies include LAA, </a:t>
            </a:r>
            <a:r>
              <a:rPr lang="en-AU" sz="1600" dirty="0" err="1">
                <a:latin typeface="+mj-lt"/>
              </a:rPr>
              <a:t>eLAA</a:t>
            </a:r>
            <a:r>
              <a:rPr lang="en-AU" sz="1600" dirty="0">
                <a:latin typeface="+mj-lt"/>
              </a:rPr>
              <a:t>, </a:t>
            </a:r>
            <a:r>
              <a:rPr lang="en-AU" sz="1600" dirty="0" err="1">
                <a:latin typeface="+mj-lt"/>
              </a:rPr>
              <a:t>feLAA</a:t>
            </a:r>
            <a:r>
              <a:rPr lang="en-AU" sz="1600" dirty="0">
                <a:latin typeface="+mj-lt"/>
              </a:rPr>
              <a:t>, LTE-U, MulteFire</a:t>
            </a:r>
          </a:p>
          <a:p>
            <a:pPr marL="179388" indent="-179388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Standards stakeholders include 3GPP, ETSI BRAN, WFA, MulteFire Alliance &amp; LTE-U Forum</a:t>
            </a:r>
          </a:p>
          <a:p>
            <a:pPr marL="179388" indent="-179388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Other stakeholders include regulators, legislators and the general public</a:t>
            </a:r>
          </a:p>
          <a:p>
            <a:pPr lvl="1"/>
            <a:endParaRPr lang="en-AU" sz="1600" dirty="0"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28600" y="2896851"/>
            <a:ext cx="4191000" cy="8369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600" b="1" dirty="0" smtClean="0">
                <a:latin typeface="+mj-lt"/>
              </a:rPr>
              <a:t>... with common access mechanisms defined by the IEEE </a:t>
            </a:r>
            <a:r>
              <a:rPr lang="en-AU" sz="1600" b="1" dirty="0">
                <a:latin typeface="+mj-lt"/>
              </a:rPr>
              <a:t>802.11 </a:t>
            </a:r>
            <a:r>
              <a:rPr lang="en-AU" sz="1600" b="1" dirty="0" smtClean="0">
                <a:latin typeface="+mj-lt"/>
              </a:rPr>
              <a:t>WG</a:t>
            </a:r>
            <a:endParaRPr lang="en-AU" sz="1600" b="1" dirty="0"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724400" y="2891854"/>
            <a:ext cx="4191000" cy="8369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600" b="1" dirty="0" smtClean="0">
                <a:latin typeface="+mj-lt"/>
              </a:rPr>
              <a:t>… and now coordination across multiple </a:t>
            </a:r>
            <a:r>
              <a:rPr lang="en-AU" sz="1600" b="1" dirty="0">
                <a:latin typeface="+mj-lt"/>
              </a:rPr>
              <a:t>stakeholders </a:t>
            </a:r>
            <a:r>
              <a:rPr lang="en-AU" sz="1600" b="1" dirty="0" smtClean="0">
                <a:latin typeface="+mj-lt"/>
              </a:rPr>
              <a:t>is required to maintain</a:t>
            </a:r>
            <a:br>
              <a:rPr lang="en-AU" sz="1600" b="1" dirty="0" smtClean="0">
                <a:latin typeface="+mj-lt"/>
              </a:rPr>
            </a:br>
            <a:r>
              <a:rPr lang="en-AU" sz="1600" b="1" dirty="0" smtClean="0">
                <a:latin typeface="+mj-lt"/>
              </a:rPr>
              <a:t>“</a:t>
            </a:r>
            <a:r>
              <a:rPr lang="en-AU" sz="1600" b="1" dirty="0">
                <a:latin typeface="+mj-lt"/>
              </a:rPr>
              <a:t>fair” &amp; “efficient</a:t>
            </a:r>
            <a:r>
              <a:rPr lang="en-AU" sz="1600" b="1" dirty="0" smtClean="0">
                <a:latin typeface="+mj-lt"/>
              </a:rPr>
              <a:t>” access</a:t>
            </a:r>
            <a:endParaRPr lang="en-AU" sz="1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18045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AU" dirty="0" smtClean="0"/>
              <a:t>IEEE 802 has been working with 3GPP since 2014 to  agree on what is “fair” &amp; “efficient” for 802.11 &amp; LAA</a:t>
            </a:r>
            <a:endParaRPr lang="en-AU" dirty="0"/>
          </a:p>
        </p:txBody>
      </p:sp>
      <p:sp>
        <p:nvSpPr>
          <p:cNvPr id="128" name="Content Placeholder 127"/>
          <p:cNvSpPr>
            <a:spLocks noGrp="1"/>
          </p:cNvSpPr>
          <p:nvPr>
            <p:ph idx="1"/>
          </p:nvPr>
        </p:nvSpPr>
        <p:spPr>
          <a:xfrm>
            <a:off x="4816474" y="4348384"/>
            <a:ext cx="3794126" cy="2052416"/>
          </a:xfrm>
        </p:spPr>
        <p:txBody>
          <a:bodyPr/>
          <a:lstStyle/>
          <a:p>
            <a:pPr lvl="1"/>
            <a:r>
              <a:rPr lang="en-AU" dirty="0" smtClean="0"/>
              <a:t>IEEE 802 &amp; 3GPP have been playing </a:t>
            </a:r>
            <a:r>
              <a:rPr lang="en-AU" i="1" dirty="0" smtClean="0"/>
              <a:t>LS ping pong </a:t>
            </a:r>
            <a:r>
              <a:rPr lang="en-AU" dirty="0" smtClean="0"/>
              <a:t>since 2014</a:t>
            </a:r>
          </a:p>
          <a:p>
            <a:pPr lvl="1"/>
            <a:r>
              <a:rPr lang="en-AU" dirty="0" smtClean="0"/>
              <a:t>IEEE 802.19 WG &amp; IEEE 802.11 PDED </a:t>
            </a:r>
            <a:r>
              <a:rPr lang="en-AU" i="1" dirty="0" smtClean="0"/>
              <a:t>ad hoc </a:t>
            </a:r>
            <a:r>
              <a:rPr lang="en-AU" dirty="0" smtClean="0"/>
              <a:t>were the main players from IEEE 802 side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  <p:cxnSp>
        <p:nvCxnSpPr>
          <p:cNvPr id="65" name="Curved Connector 64"/>
          <p:cNvCxnSpPr>
            <a:stCxn id="92" idx="3"/>
            <a:endCxn id="81" idx="1"/>
          </p:cNvCxnSpPr>
          <p:nvPr/>
        </p:nvCxnSpPr>
        <p:spPr bwMode="auto">
          <a:xfrm>
            <a:off x="2011680" y="6192425"/>
            <a:ext cx="1005840" cy="508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6" name="Curved Connector 65"/>
          <p:cNvCxnSpPr>
            <a:stCxn id="80" idx="1"/>
            <a:endCxn id="92" idx="3"/>
          </p:cNvCxnSpPr>
          <p:nvPr/>
        </p:nvCxnSpPr>
        <p:spPr bwMode="auto">
          <a:xfrm rot="10800000" flipV="1">
            <a:off x="2011680" y="5918105"/>
            <a:ext cx="1005840" cy="27432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7" name="Curved Connector 66"/>
          <p:cNvCxnSpPr>
            <a:stCxn id="83" idx="3"/>
            <a:endCxn id="81" idx="1"/>
          </p:cNvCxnSpPr>
          <p:nvPr/>
        </p:nvCxnSpPr>
        <p:spPr bwMode="auto">
          <a:xfrm>
            <a:off x="2011680" y="5918105"/>
            <a:ext cx="1005840" cy="27432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8" name="Curved Connector 67"/>
          <p:cNvCxnSpPr>
            <a:stCxn id="77" idx="1"/>
            <a:endCxn id="83" idx="3"/>
          </p:cNvCxnSpPr>
          <p:nvPr/>
        </p:nvCxnSpPr>
        <p:spPr bwMode="auto">
          <a:xfrm rot="10800000" flipV="1">
            <a:off x="2011680" y="5643785"/>
            <a:ext cx="1005840" cy="27432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9" name="Curved Connector 68"/>
          <p:cNvCxnSpPr>
            <a:stCxn id="82" idx="3"/>
            <a:endCxn id="77" idx="1"/>
          </p:cNvCxnSpPr>
          <p:nvPr/>
        </p:nvCxnSpPr>
        <p:spPr bwMode="auto">
          <a:xfrm>
            <a:off x="2011680" y="5643785"/>
            <a:ext cx="1005840" cy="508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0" name="Curved Connector 69"/>
          <p:cNvCxnSpPr>
            <a:stCxn id="82" idx="3"/>
            <a:endCxn id="80" idx="1"/>
          </p:cNvCxnSpPr>
          <p:nvPr/>
        </p:nvCxnSpPr>
        <p:spPr bwMode="auto">
          <a:xfrm>
            <a:off x="2011680" y="5643785"/>
            <a:ext cx="1005840" cy="27432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1" name="Curved Connector 70"/>
          <p:cNvCxnSpPr>
            <a:stCxn id="75" idx="1"/>
            <a:endCxn id="82" idx="3"/>
          </p:cNvCxnSpPr>
          <p:nvPr/>
        </p:nvCxnSpPr>
        <p:spPr bwMode="auto">
          <a:xfrm rot="10800000" flipV="1">
            <a:off x="2011680" y="5369465"/>
            <a:ext cx="1005840" cy="27432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762000" y="4434840"/>
            <a:ext cx="1249680" cy="13716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3GPP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3017520" y="4434840"/>
            <a:ext cx="1249680" cy="13716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IEEE 802</a:t>
            </a:r>
          </a:p>
        </p:txBody>
      </p:sp>
      <p:sp>
        <p:nvSpPr>
          <p:cNvPr id="74" name="Rectangle 73"/>
          <p:cNvSpPr/>
          <p:nvPr/>
        </p:nvSpPr>
        <p:spPr bwMode="auto">
          <a:xfrm>
            <a:off x="762000" y="4683665"/>
            <a:ext cx="1249680" cy="27432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2"/>
              </a:rPr>
              <a:t>Jun 2015</a:t>
            </a:r>
            <a:r>
              <a:rPr kumimoji="0" lang="en-AU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</a:t>
            </a:r>
            <a:r>
              <a:rPr kumimoji="0" lang="en-AU" sz="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en-AU" sz="400" dirty="0" smtClean="0">
                <a:latin typeface="+mj-lt"/>
              </a:rPr>
              <a:t> </a:t>
            </a:r>
            <a:r>
              <a:rPr lang="en-AU" sz="400" dirty="0">
                <a:latin typeface="+mj-lt"/>
              </a:rPr>
              <a:t>LS on LAA capabilities and scope</a:t>
            </a:r>
            <a:endParaRPr kumimoji="0" lang="en-A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3017520" y="5232305"/>
            <a:ext cx="1249680" cy="27432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3"/>
              </a:rPr>
              <a:t>Aug </a:t>
            </a:r>
            <a:r>
              <a:rPr kumimoji="0" lang="en-AU" sz="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3"/>
              </a:rPr>
              <a:t>2015</a:t>
            </a:r>
            <a:r>
              <a:rPr kumimoji="0" lang="en-AU" sz="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400" dirty="0">
                <a:latin typeface="+mj-lt"/>
              </a:rPr>
              <a:t>presentation at 29-Aug-15 LAA Workshop</a:t>
            </a:r>
            <a:endParaRPr kumimoji="0" lang="en-A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762000" y="4957985"/>
            <a:ext cx="1249680" cy="27432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400" b="1" dirty="0" smtClean="0">
                <a:latin typeface="+mj-lt"/>
                <a:hlinkClick r:id="rId4"/>
              </a:rPr>
              <a:t>Jun 2015</a:t>
            </a:r>
            <a:r>
              <a:rPr lang="en-AU" sz="400" dirty="0" smtClean="0">
                <a:latin typeface="+mj-lt"/>
              </a:rPr>
              <a:t>: </a:t>
            </a:r>
            <a:r>
              <a:rPr lang="en-AU" sz="400" dirty="0">
                <a:latin typeface="+mj-lt"/>
              </a:rPr>
              <a:t>3GPP RAN Workshop on Licensed-Assisted Access (LAA)</a:t>
            </a:r>
            <a:endParaRPr kumimoji="0" lang="en-A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3017520" y="5506625"/>
            <a:ext cx="1249680" cy="27432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5"/>
              </a:rPr>
              <a:t>Mar 2016</a:t>
            </a:r>
            <a:r>
              <a:rPr kumimoji="0" lang="en-AU" sz="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400" dirty="0">
                <a:latin typeface="+mj-lt"/>
              </a:rPr>
              <a:t>Comments related to the LAA Specification</a:t>
            </a:r>
            <a:endParaRPr kumimoji="0" lang="en-A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78" name="Curved Connector 77"/>
          <p:cNvCxnSpPr>
            <a:stCxn id="74" idx="3"/>
            <a:endCxn id="75" idx="1"/>
          </p:cNvCxnSpPr>
          <p:nvPr/>
        </p:nvCxnSpPr>
        <p:spPr bwMode="auto">
          <a:xfrm>
            <a:off x="2011680" y="4820825"/>
            <a:ext cx="1005840" cy="548640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9" name="Rectangle 78"/>
          <p:cNvSpPr/>
          <p:nvPr/>
        </p:nvSpPr>
        <p:spPr bwMode="auto">
          <a:xfrm>
            <a:off x="762000" y="5232305"/>
            <a:ext cx="1249680" cy="27432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400" b="1" dirty="0" smtClean="0">
                <a:latin typeface="+mj-lt"/>
                <a:hlinkClick r:id="rId2"/>
              </a:rPr>
              <a:t>Jun 2015</a:t>
            </a:r>
            <a:r>
              <a:rPr lang="en-AU" sz="400" dirty="0">
                <a:latin typeface="+mj-lt"/>
              </a:rPr>
              <a:t>: LS on LAA capabilities and scope </a:t>
            </a:r>
            <a:endParaRPr kumimoji="0" lang="en-A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3017520" y="5780945"/>
            <a:ext cx="1249680" cy="27432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6"/>
              </a:rPr>
              <a:t>May </a:t>
            </a:r>
            <a:r>
              <a:rPr kumimoji="0" lang="en-AU" sz="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6"/>
              </a:rPr>
              <a:t>2016</a:t>
            </a:r>
            <a:r>
              <a:rPr kumimoji="0" lang="en-AU" sz="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400" dirty="0">
                <a:latin typeface="+mj-lt"/>
              </a:rPr>
              <a:t>Review of 3GPP LAA Specification Rel. 13</a:t>
            </a:r>
            <a:endParaRPr kumimoji="0" lang="en-A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3017520" y="6055265"/>
            <a:ext cx="1249680" cy="27432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400" i="1" dirty="0" smtClean="0">
                <a:latin typeface="+mj-lt"/>
              </a:rPr>
              <a:t>Next page</a:t>
            </a:r>
            <a:endParaRPr kumimoji="0" lang="en-AU" sz="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762000" y="5506625"/>
            <a:ext cx="1249680" cy="27432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Dec </a:t>
            </a:r>
            <a:r>
              <a:rPr kumimoji="0" lang="en-AU" sz="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2015</a:t>
            </a:r>
            <a:r>
              <a:rPr kumimoji="0" lang="en-AU" sz="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400" dirty="0">
                <a:latin typeface="+mj-lt"/>
              </a:rPr>
              <a:t>LAA </a:t>
            </a:r>
            <a:r>
              <a:rPr lang="en-AU" sz="400" dirty="0" smtClean="0">
                <a:latin typeface="+mj-lt"/>
              </a:rPr>
              <a:t>CRs</a:t>
            </a:r>
            <a:endParaRPr kumimoji="0" lang="en-A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762000" y="5780945"/>
            <a:ext cx="1249680" cy="27432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7"/>
              </a:rPr>
              <a:t>Jun</a:t>
            </a:r>
            <a:r>
              <a:rPr kumimoji="0" lang="en-AU" sz="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7"/>
              </a:rPr>
              <a:t> 2016</a:t>
            </a:r>
            <a:r>
              <a:rPr kumimoji="0" lang="en-AU" sz="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400" dirty="0">
                <a:latin typeface="+mj-lt"/>
              </a:rPr>
              <a:t>Response Liaison Statement to 802 regarding LAA</a:t>
            </a:r>
            <a:endParaRPr kumimoji="0" lang="en-A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pic>
        <p:nvPicPr>
          <p:cNvPr id="84" name="Picture 3" descr="C:\Users\amyles\AppData\Local\Microsoft\Windows\Temporary Internet Files\Content.IE5\D80A7Q52\lgi01a201309241200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artisticPencilSketch trans="81000" pressure="1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7360" y="4432920"/>
            <a:ext cx="274320" cy="250745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Picture 3" descr="C:\Users\amyles\AppData\Local\Microsoft\Windows\Temporary Internet Files\Content.IE5\D80A7Q52\lgi01a201309241200[1]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artisticPencilSketch trans="81000" pressure="1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040" y="4439825"/>
            <a:ext cx="274320" cy="250745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6" name="Curved Connector 85"/>
          <p:cNvCxnSpPr>
            <a:stCxn id="76" idx="3"/>
            <a:endCxn id="75" idx="1"/>
          </p:cNvCxnSpPr>
          <p:nvPr/>
        </p:nvCxnSpPr>
        <p:spPr bwMode="auto">
          <a:xfrm>
            <a:off x="2011680" y="5095145"/>
            <a:ext cx="1005840" cy="274320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7" name="Curved Connector 86"/>
          <p:cNvCxnSpPr>
            <a:stCxn id="79" idx="3"/>
            <a:endCxn id="75" idx="1"/>
          </p:cNvCxnSpPr>
          <p:nvPr/>
        </p:nvCxnSpPr>
        <p:spPr bwMode="auto">
          <a:xfrm>
            <a:off x="2011680" y="5369465"/>
            <a:ext cx="1005840" cy="5080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88" name="Rectangle 87"/>
          <p:cNvSpPr/>
          <p:nvPr/>
        </p:nvSpPr>
        <p:spPr bwMode="auto">
          <a:xfrm>
            <a:off x="3017520" y="4683665"/>
            <a:ext cx="1249680" cy="27432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Previous page</a:t>
            </a:r>
          </a:p>
        </p:txBody>
      </p:sp>
      <p:cxnSp>
        <p:nvCxnSpPr>
          <p:cNvPr id="89" name="Curved Connector 88"/>
          <p:cNvCxnSpPr>
            <a:stCxn id="88" idx="1"/>
            <a:endCxn id="74" idx="3"/>
          </p:cNvCxnSpPr>
          <p:nvPr/>
        </p:nvCxnSpPr>
        <p:spPr bwMode="auto">
          <a:xfrm rot="10800000">
            <a:off x="2011680" y="4820825"/>
            <a:ext cx="1005840" cy="508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0" name="Curved Connector 89"/>
          <p:cNvCxnSpPr>
            <a:stCxn id="88" idx="1"/>
            <a:endCxn id="76" idx="3"/>
          </p:cNvCxnSpPr>
          <p:nvPr/>
        </p:nvCxnSpPr>
        <p:spPr bwMode="auto">
          <a:xfrm rot="10800000" flipV="1">
            <a:off x="2011680" y="4820825"/>
            <a:ext cx="1005840" cy="27432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1" name="Curved Connector 90"/>
          <p:cNvCxnSpPr>
            <a:stCxn id="88" idx="1"/>
            <a:endCxn id="79" idx="3"/>
          </p:cNvCxnSpPr>
          <p:nvPr/>
        </p:nvCxnSpPr>
        <p:spPr bwMode="auto">
          <a:xfrm rot="10800000" flipV="1">
            <a:off x="2011680" y="4820825"/>
            <a:ext cx="1005840" cy="54864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2" name="Rectangle 91"/>
          <p:cNvSpPr/>
          <p:nvPr/>
        </p:nvSpPr>
        <p:spPr bwMode="auto">
          <a:xfrm>
            <a:off x="762000" y="6055265"/>
            <a:ext cx="1249680" cy="27432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12"/>
              </a:rPr>
              <a:t>Jun</a:t>
            </a:r>
            <a:r>
              <a:rPr kumimoji="0" lang="en-AU" sz="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12"/>
              </a:rPr>
              <a:t> 2016</a:t>
            </a:r>
            <a:r>
              <a:rPr kumimoji="0" lang="en-AU" sz="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400" dirty="0">
                <a:latin typeface="+mj-lt"/>
              </a:rPr>
              <a:t>Response Liaison Statement to 802 regarding LAA</a:t>
            </a:r>
            <a:endParaRPr kumimoji="0" lang="en-A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94" name="Curved Connector 93"/>
          <p:cNvCxnSpPr>
            <a:stCxn id="117" idx="1"/>
          </p:cNvCxnSpPr>
          <p:nvPr/>
        </p:nvCxnSpPr>
        <p:spPr bwMode="auto">
          <a:xfrm rot="10800000" flipV="1">
            <a:off x="1976268" y="3622134"/>
            <a:ext cx="1005840" cy="18288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5" name="Curved Connector 94"/>
          <p:cNvCxnSpPr>
            <a:stCxn id="115" idx="3"/>
            <a:endCxn id="117" idx="1"/>
          </p:cNvCxnSpPr>
          <p:nvPr/>
        </p:nvCxnSpPr>
        <p:spPr bwMode="auto">
          <a:xfrm>
            <a:off x="1976268" y="3256374"/>
            <a:ext cx="1005840" cy="365760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6" name="Curved Connector 95"/>
          <p:cNvCxnSpPr>
            <a:stCxn id="116" idx="3"/>
            <a:endCxn id="117" idx="1"/>
          </p:cNvCxnSpPr>
          <p:nvPr/>
        </p:nvCxnSpPr>
        <p:spPr bwMode="auto">
          <a:xfrm>
            <a:off x="1976268" y="3530694"/>
            <a:ext cx="1005840" cy="91440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7" name="Curved Connector 96"/>
          <p:cNvCxnSpPr>
            <a:stCxn id="114" idx="1"/>
            <a:endCxn id="116" idx="3"/>
          </p:cNvCxnSpPr>
          <p:nvPr/>
        </p:nvCxnSpPr>
        <p:spPr bwMode="auto">
          <a:xfrm rot="10800000" flipV="1">
            <a:off x="1976268" y="3347814"/>
            <a:ext cx="1005840" cy="18288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8" name="Curved Connector 97"/>
          <p:cNvCxnSpPr>
            <a:stCxn id="114" idx="1"/>
            <a:endCxn id="115" idx="3"/>
          </p:cNvCxnSpPr>
          <p:nvPr/>
        </p:nvCxnSpPr>
        <p:spPr bwMode="auto">
          <a:xfrm rot="10800000">
            <a:off x="1976268" y="3256374"/>
            <a:ext cx="1005840" cy="9144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9" name="Curved Connector 98"/>
          <p:cNvCxnSpPr>
            <a:stCxn id="112" idx="3"/>
            <a:endCxn id="114" idx="1"/>
          </p:cNvCxnSpPr>
          <p:nvPr/>
        </p:nvCxnSpPr>
        <p:spPr bwMode="auto">
          <a:xfrm>
            <a:off x="1976268" y="2982054"/>
            <a:ext cx="1005840" cy="365760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0" name="Curved Connector 99"/>
          <p:cNvCxnSpPr>
            <a:stCxn id="113" idx="1"/>
            <a:endCxn id="112" idx="3"/>
          </p:cNvCxnSpPr>
          <p:nvPr/>
        </p:nvCxnSpPr>
        <p:spPr bwMode="auto">
          <a:xfrm rot="10800000">
            <a:off x="1976268" y="2982054"/>
            <a:ext cx="1005840" cy="9144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1" name="Curved Connector 100"/>
          <p:cNvCxnSpPr>
            <a:stCxn id="110" idx="1"/>
            <a:endCxn id="112" idx="3"/>
          </p:cNvCxnSpPr>
          <p:nvPr/>
        </p:nvCxnSpPr>
        <p:spPr bwMode="auto">
          <a:xfrm rot="10800000" flipV="1">
            <a:off x="1976268" y="2799174"/>
            <a:ext cx="1005840" cy="18288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2" name="Curved Connector 101"/>
          <p:cNvCxnSpPr>
            <a:stCxn id="109" idx="3"/>
            <a:endCxn id="110" idx="1"/>
          </p:cNvCxnSpPr>
          <p:nvPr/>
        </p:nvCxnSpPr>
        <p:spPr bwMode="auto">
          <a:xfrm>
            <a:off x="1976268" y="2707734"/>
            <a:ext cx="1005840" cy="91440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3" name="Curved Connector 102"/>
          <p:cNvCxnSpPr>
            <a:stCxn id="109" idx="3"/>
            <a:endCxn id="113" idx="1"/>
          </p:cNvCxnSpPr>
          <p:nvPr/>
        </p:nvCxnSpPr>
        <p:spPr bwMode="auto">
          <a:xfrm>
            <a:off x="1976268" y="2707734"/>
            <a:ext cx="1005840" cy="365760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4" name="Curved Connector 103"/>
          <p:cNvCxnSpPr>
            <a:stCxn id="108" idx="1"/>
            <a:endCxn id="109" idx="3"/>
          </p:cNvCxnSpPr>
          <p:nvPr/>
        </p:nvCxnSpPr>
        <p:spPr bwMode="auto">
          <a:xfrm rot="10800000" flipV="1">
            <a:off x="1976268" y="2524854"/>
            <a:ext cx="1005840" cy="18288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05" name="Rectangle 104"/>
          <p:cNvSpPr/>
          <p:nvPr/>
        </p:nvSpPr>
        <p:spPr bwMode="auto">
          <a:xfrm>
            <a:off x="726588" y="2047429"/>
            <a:ext cx="1249680" cy="13716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3GPP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2982108" y="2047429"/>
            <a:ext cx="1249680" cy="13716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IEEE 802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726588" y="2296254"/>
            <a:ext cx="1249680" cy="27432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13"/>
              </a:rPr>
              <a:t>Jun 2014</a:t>
            </a:r>
            <a:r>
              <a:rPr kumimoji="0" lang="en-AU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</a:t>
            </a:r>
            <a:r>
              <a:rPr kumimoji="0" lang="en-AU" sz="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en-AU" sz="400" dirty="0">
                <a:latin typeface="+mj-lt"/>
              </a:rPr>
              <a:t>Reply LS on Areas of Mutual Interest to 802 LMSC and 3GPP</a:t>
            </a:r>
            <a:endParaRPr kumimoji="0" lang="en-A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2982108" y="2387694"/>
            <a:ext cx="1249680" cy="27432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14"/>
              </a:rPr>
              <a:t>Jul</a:t>
            </a:r>
            <a:r>
              <a:rPr kumimoji="0" lang="en-AU" sz="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14"/>
              </a:rPr>
              <a:t> 2014</a:t>
            </a:r>
            <a:r>
              <a:rPr kumimoji="0" lang="en-AU" sz="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400" dirty="0">
                <a:latin typeface="+mj-lt"/>
              </a:rPr>
              <a:t>Areas of Mutual Interest to 802 LMSC and 3GPP</a:t>
            </a:r>
            <a:endParaRPr kumimoji="0" lang="en-A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726588" y="2570574"/>
            <a:ext cx="1249680" cy="27432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400" b="1" dirty="0" smtClean="0">
                <a:latin typeface="+mj-lt"/>
                <a:hlinkClick r:id="rId15"/>
              </a:rPr>
              <a:t>Sep 2014</a:t>
            </a:r>
            <a:r>
              <a:rPr lang="en-AU" sz="400" dirty="0" smtClean="0">
                <a:latin typeface="+mj-lt"/>
              </a:rPr>
              <a:t>: </a:t>
            </a:r>
            <a:r>
              <a:rPr lang="en-AU" sz="400" dirty="0">
                <a:latin typeface="+mj-lt"/>
              </a:rPr>
              <a:t>Licensed-Assisted Access using LTE</a:t>
            </a:r>
            <a:endParaRPr kumimoji="0" lang="en-A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2982108" y="2662014"/>
            <a:ext cx="1249680" cy="27432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16"/>
              </a:rPr>
              <a:t>Nov </a:t>
            </a:r>
            <a:r>
              <a:rPr kumimoji="0" lang="en-AU" sz="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16"/>
              </a:rPr>
              <a:t>2014</a:t>
            </a:r>
            <a:r>
              <a:rPr kumimoji="0" lang="en-AU" sz="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400" dirty="0">
                <a:latin typeface="+mj-lt"/>
              </a:rPr>
              <a:t>Coexistence Lessons Learned</a:t>
            </a:r>
            <a:endParaRPr kumimoji="0" lang="en-A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111" name="Curved Connector 110"/>
          <p:cNvCxnSpPr>
            <a:stCxn id="107" idx="3"/>
            <a:endCxn id="108" idx="1"/>
          </p:cNvCxnSpPr>
          <p:nvPr/>
        </p:nvCxnSpPr>
        <p:spPr bwMode="auto">
          <a:xfrm>
            <a:off x="1976268" y="2433414"/>
            <a:ext cx="1005840" cy="91440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2" name="Rectangle 111"/>
          <p:cNvSpPr/>
          <p:nvPr/>
        </p:nvSpPr>
        <p:spPr bwMode="auto">
          <a:xfrm>
            <a:off x="726588" y="2844894"/>
            <a:ext cx="1249680" cy="27432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400" b="1" dirty="0" smtClean="0">
                <a:latin typeface="+mj-lt"/>
                <a:hlinkClick r:id="rId17"/>
              </a:rPr>
              <a:t>Mar 2015</a:t>
            </a:r>
            <a:r>
              <a:rPr lang="en-AU" sz="400" dirty="0" smtClean="0">
                <a:latin typeface="+mj-lt"/>
              </a:rPr>
              <a:t>: </a:t>
            </a:r>
            <a:r>
              <a:rPr lang="en-AU" sz="400" dirty="0">
                <a:latin typeface="+mj-lt"/>
              </a:rPr>
              <a:t>Regarding Coexistence of Licensed Assisted Access (LAA) and IEEE 802</a:t>
            </a:r>
            <a:endParaRPr kumimoji="0" lang="en-A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3" name="Rectangle 112"/>
          <p:cNvSpPr/>
          <p:nvPr/>
        </p:nvSpPr>
        <p:spPr bwMode="auto">
          <a:xfrm>
            <a:off x="2982108" y="2936334"/>
            <a:ext cx="1249680" cy="27432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18"/>
              </a:rPr>
              <a:t>Jan </a:t>
            </a:r>
            <a:r>
              <a:rPr kumimoji="0" lang="en-AU" sz="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18"/>
              </a:rPr>
              <a:t>2015</a:t>
            </a:r>
            <a:r>
              <a:rPr kumimoji="0" lang="en-AU" sz="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400" dirty="0">
                <a:latin typeface="+mj-lt"/>
              </a:rPr>
              <a:t>Statement Regarding Coexistence of Licensed Assisted Access (LAA) and IEEE 802</a:t>
            </a:r>
            <a:endParaRPr kumimoji="0" lang="en-A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2982108" y="3210654"/>
            <a:ext cx="1249680" cy="27432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17"/>
              </a:rPr>
              <a:t>Mar </a:t>
            </a:r>
            <a:r>
              <a:rPr kumimoji="0" lang="en-AU" sz="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17"/>
              </a:rPr>
              <a:t>2015</a:t>
            </a:r>
            <a:r>
              <a:rPr kumimoji="0" lang="en-AU" sz="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400" dirty="0">
                <a:latin typeface="+mj-lt"/>
              </a:rPr>
              <a:t>Regarding 1) Clarification of LBT Categories and 2) LAA / </a:t>
            </a:r>
            <a:r>
              <a:rPr lang="en-AU" sz="400" dirty="0" smtClean="0">
                <a:latin typeface="+mj-lt"/>
              </a:rPr>
              <a:t>802.11 </a:t>
            </a:r>
            <a:r>
              <a:rPr lang="en-AU" sz="400" dirty="0">
                <a:latin typeface="+mj-lt"/>
              </a:rPr>
              <a:t>Coexistence</a:t>
            </a:r>
            <a:endParaRPr kumimoji="0" lang="en-A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726588" y="3119214"/>
            <a:ext cx="1249680" cy="27432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19"/>
              </a:rPr>
              <a:t>Apr </a:t>
            </a:r>
            <a:r>
              <a:rPr kumimoji="0" lang="en-AU" sz="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19"/>
              </a:rPr>
              <a:t>2015</a:t>
            </a:r>
            <a:r>
              <a:rPr kumimoji="0" lang="en-AU" sz="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400" dirty="0">
                <a:latin typeface="+mj-lt"/>
              </a:rPr>
              <a:t>802.11 Coexistence</a:t>
            </a:r>
            <a:endParaRPr kumimoji="0" lang="en-A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726588" y="3393534"/>
            <a:ext cx="1249680" cy="27432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20"/>
              </a:rPr>
              <a:t>Apr </a:t>
            </a:r>
            <a:r>
              <a:rPr kumimoji="0" lang="en-AU" sz="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20"/>
              </a:rPr>
              <a:t>2015</a:t>
            </a:r>
            <a:r>
              <a:rPr kumimoji="0" lang="en-AU" sz="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400" dirty="0">
                <a:latin typeface="+mj-lt"/>
              </a:rPr>
              <a:t>Clarification of LBT Categories</a:t>
            </a:r>
            <a:endParaRPr kumimoji="0" lang="en-A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2982108" y="3484974"/>
            <a:ext cx="1249680" cy="27432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21"/>
              </a:rPr>
              <a:t>May </a:t>
            </a:r>
            <a:r>
              <a:rPr kumimoji="0" lang="en-AU" sz="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21"/>
              </a:rPr>
              <a:t>2015</a:t>
            </a:r>
            <a:r>
              <a:rPr kumimoji="0" lang="en-AU" sz="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400" dirty="0">
                <a:latin typeface="+mj-lt"/>
              </a:rPr>
              <a:t>Follow-up Liaison Statement Regarding LAA</a:t>
            </a:r>
            <a:endParaRPr kumimoji="0" lang="en-A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pic>
        <p:nvPicPr>
          <p:cNvPr id="118" name="Picture 3" descr="C:\Users\amyles\AppData\Local\Microsoft\Windows\Temporary Internet Files\Content.IE5\D80A7Q52\lgi01a201309241200[1]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artisticPencilSketch trans="81000" pressure="1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948" y="2045509"/>
            <a:ext cx="274320" cy="250745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9" name="Picture 3" descr="C:\Users\amyles\AppData\Local\Microsoft\Windows\Temporary Internet Files\Content.IE5\D80A7Q52\lgi01a201309241200[1]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artisticPencilSketch trans="81000" pressure="1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628" y="2045509"/>
            <a:ext cx="274320" cy="250745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0" name="Rectangle 119"/>
          <p:cNvSpPr/>
          <p:nvPr/>
        </p:nvSpPr>
        <p:spPr bwMode="auto">
          <a:xfrm>
            <a:off x="533400" y="1909985"/>
            <a:ext cx="3794125" cy="205241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533400" y="4348385"/>
            <a:ext cx="3794125" cy="205241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4816475" y="1905000"/>
            <a:ext cx="3794125" cy="205241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5029200" y="2037704"/>
            <a:ext cx="1249680" cy="13716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3GPP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7284720" y="2037704"/>
            <a:ext cx="1249680" cy="13716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IEEE 802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5029200" y="2286529"/>
            <a:ext cx="1249680" cy="27432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Previou</a:t>
            </a:r>
            <a:r>
              <a:rPr lang="en-AU" sz="400" i="1" dirty="0" smtClean="0">
                <a:latin typeface="+mj-lt"/>
              </a:rPr>
              <a:t>s page</a:t>
            </a:r>
            <a:endParaRPr kumimoji="0" lang="en-AU" sz="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7284720" y="2835169"/>
            <a:ext cx="1249680" cy="27432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400" i="1" dirty="0" smtClean="0">
                <a:latin typeface="+mj-lt"/>
              </a:rPr>
              <a:t>Today</a:t>
            </a:r>
            <a:endParaRPr kumimoji="0" lang="en-AU" sz="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5029200" y="2560849"/>
            <a:ext cx="1249680" cy="27432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400" b="1" dirty="0" smtClean="0">
                <a:latin typeface="+mj-lt"/>
                <a:hlinkClick r:id="rId22"/>
              </a:rPr>
              <a:t>Nov 2016</a:t>
            </a:r>
            <a:r>
              <a:rPr lang="en-AU" sz="400" dirty="0" smtClean="0">
                <a:latin typeface="+mj-lt"/>
              </a:rPr>
              <a:t>: </a:t>
            </a:r>
            <a:r>
              <a:rPr lang="en-AU" sz="400" dirty="0">
                <a:latin typeface="+mj-lt"/>
              </a:rPr>
              <a:t>Response LS to IEEE 802.11 regarding LAA</a:t>
            </a:r>
            <a:endParaRPr kumimoji="0" lang="en-A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pic>
        <p:nvPicPr>
          <p:cNvPr id="39" name="Picture 3" descr="C:\Users\amyles\AppData\Local\Microsoft\Windows\Temporary Internet Files\Content.IE5\D80A7Q52\lgi01a201309241200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artisticPencilSketch trans="81000" pressure="1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4561" y="2035784"/>
            <a:ext cx="274320" cy="250745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3" descr="C:\Users\amyles\AppData\Local\Microsoft\Windows\Temporary Internet Files\Content.IE5\D80A7Q52\lgi01a201309241200[1]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artisticPencilSketch trans="81000" pressure="1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4241" y="2042689"/>
            <a:ext cx="274320" cy="250745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1" name="Curved Connector 40"/>
          <p:cNvCxnSpPr>
            <a:stCxn id="38" idx="3"/>
            <a:endCxn id="37" idx="1"/>
          </p:cNvCxnSpPr>
          <p:nvPr/>
        </p:nvCxnSpPr>
        <p:spPr bwMode="auto">
          <a:xfrm>
            <a:off x="6278880" y="2698009"/>
            <a:ext cx="1005840" cy="274320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2" name="Rectangle 41"/>
          <p:cNvSpPr/>
          <p:nvPr/>
        </p:nvSpPr>
        <p:spPr bwMode="auto">
          <a:xfrm>
            <a:off x="7284720" y="2286529"/>
            <a:ext cx="1249680" cy="27432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23"/>
              </a:rPr>
              <a:t>July 2016</a:t>
            </a:r>
            <a:r>
              <a:rPr kumimoji="0" lang="en-AU" sz="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400" dirty="0">
                <a:latin typeface="+mj-lt"/>
              </a:rPr>
              <a:t>Review of 3GPP LAA Specification Rel. 13</a:t>
            </a:r>
            <a:endParaRPr kumimoji="0" lang="en-AU" sz="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43" name="Curved Connector 42"/>
          <p:cNvCxnSpPr>
            <a:stCxn id="42" idx="1"/>
            <a:endCxn id="38" idx="3"/>
          </p:cNvCxnSpPr>
          <p:nvPr/>
        </p:nvCxnSpPr>
        <p:spPr bwMode="auto">
          <a:xfrm rot="10800000" flipV="1">
            <a:off x="6278880" y="2423689"/>
            <a:ext cx="1005840" cy="27432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4" name="Curved Connector 43"/>
          <p:cNvCxnSpPr>
            <a:stCxn id="46" idx="1"/>
            <a:endCxn id="38" idx="3"/>
          </p:cNvCxnSpPr>
          <p:nvPr/>
        </p:nvCxnSpPr>
        <p:spPr bwMode="auto">
          <a:xfrm rot="10800000">
            <a:off x="6278880" y="2698009"/>
            <a:ext cx="1005840" cy="508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5" name="Curved Connector 44"/>
          <p:cNvCxnSpPr>
            <a:stCxn id="36" idx="3"/>
            <a:endCxn id="42" idx="1"/>
          </p:cNvCxnSpPr>
          <p:nvPr/>
        </p:nvCxnSpPr>
        <p:spPr bwMode="auto">
          <a:xfrm>
            <a:off x="6278880" y="2423689"/>
            <a:ext cx="1005840" cy="508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6" name="Rectangle 45"/>
          <p:cNvSpPr/>
          <p:nvPr/>
        </p:nvSpPr>
        <p:spPr bwMode="auto">
          <a:xfrm>
            <a:off x="7284720" y="2560849"/>
            <a:ext cx="1249680" cy="27432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400" b="1" dirty="0" smtClean="0">
                <a:latin typeface="+mj-lt"/>
                <a:hlinkClick r:id="rId24"/>
              </a:rPr>
              <a:t>Nov </a:t>
            </a:r>
            <a:r>
              <a:rPr kumimoji="0" lang="en-AU" sz="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24"/>
              </a:rPr>
              <a:t>2016</a:t>
            </a:r>
            <a:r>
              <a:rPr kumimoji="0" lang="en-AU" sz="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kumimoji="0" lang="en-AU" sz="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LS related</a:t>
            </a:r>
            <a:r>
              <a:rPr kumimoji="0" lang="en-AU" sz="40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to </a:t>
            </a:r>
            <a:r>
              <a:rPr kumimoji="0" lang="en-AU" sz="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ED issue</a:t>
            </a:r>
          </a:p>
          <a:p>
            <a:pPr eaLnBrk="0" hangingPunct="0"/>
            <a:r>
              <a:rPr lang="en-AU" sz="400" dirty="0" smtClean="0">
                <a:latin typeface="+mj-lt"/>
              </a:rPr>
              <a:t>(developed by 802.11 PDED ad hoc)</a:t>
            </a:r>
            <a:endParaRPr kumimoji="0" lang="en-AU" sz="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47" name="Curved Connector 46"/>
          <p:cNvCxnSpPr>
            <a:stCxn id="36" idx="3"/>
            <a:endCxn id="46" idx="1"/>
          </p:cNvCxnSpPr>
          <p:nvPr/>
        </p:nvCxnSpPr>
        <p:spPr bwMode="auto">
          <a:xfrm>
            <a:off x="6278880" y="2423689"/>
            <a:ext cx="1005840" cy="27432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8" name="Rectangle 47"/>
          <p:cNvSpPr/>
          <p:nvPr/>
        </p:nvSpPr>
        <p:spPr bwMode="auto">
          <a:xfrm>
            <a:off x="7284720" y="2835169"/>
            <a:ext cx="1249680" cy="27432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400" b="1" dirty="0" smtClean="0">
                <a:latin typeface="+mj-lt"/>
                <a:hlinkClick r:id="rId25"/>
              </a:rPr>
              <a:t>Mar 2017</a:t>
            </a:r>
            <a:r>
              <a:rPr kumimoji="0" lang="en-AU" sz="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400" dirty="0" smtClean="0">
                <a:latin typeface="+mj-lt"/>
              </a:rPr>
              <a:t>LS related to non-ED issues</a:t>
            </a:r>
            <a:endParaRPr kumimoji="0" lang="en-AU" sz="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7284720" y="3109489"/>
            <a:ext cx="1249680" cy="27432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400" b="1" dirty="0" smtClean="0">
                <a:latin typeface="+mj-lt"/>
                <a:hlinkClick r:id="rId26"/>
              </a:rPr>
              <a:t>Mar 2017</a:t>
            </a:r>
            <a:r>
              <a:rPr kumimoji="0" lang="en-AU" sz="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kumimoji="0" lang="en-AU" sz="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LS related</a:t>
            </a:r>
            <a:r>
              <a:rPr kumimoji="0" lang="en-AU" sz="40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to </a:t>
            </a:r>
            <a:r>
              <a:rPr kumimoji="0" lang="en-AU" sz="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ED issues</a:t>
            </a:r>
          </a:p>
          <a:p>
            <a:pPr eaLnBrk="0" hangingPunct="0"/>
            <a:r>
              <a:rPr lang="en-AU" sz="400" dirty="0">
                <a:latin typeface="+mj-lt"/>
              </a:rPr>
              <a:t>(developed by 802.11 PDED ad hoc</a:t>
            </a:r>
            <a:r>
              <a:rPr lang="en-AU" sz="400" dirty="0" smtClean="0">
                <a:latin typeface="+mj-lt"/>
              </a:rPr>
              <a:t>)</a:t>
            </a:r>
            <a:endParaRPr lang="en-AU" sz="400" dirty="0">
              <a:latin typeface="+mj-lt"/>
            </a:endParaRPr>
          </a:p>
        </p:txBody>
      </p:sp>
      <p:cxnSp>
        <p:nvCxnSpPr>
          <p:cNvPr id="50" name="Curved Connector 49"/>
          <p:cNvCxnSpPr>
            <a:endCxn id="49" idx="1"/>
          </p:cNvCxnSpPr>
          <p:nvPr/>
        </p:nvCxnSpPr>
        <p:spPr bwMode="auto">
          <a:xfrm>
            <a:off x="6278880" y="2703090"/>
            <a:ext cx="1005840" cy="543560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1" name="Curved Connector 50"/>
          <p:cNvCxnSpPr>
            <a:stCxn id="37" idx="1"/>
            <a:endCxn id="52" idx="3"/>
          </p:cNvCxnSpPr>
          <p:nvPr/>
        </p:nvCxnSpPr>
        <p:spPr bwMode="auto">
          <a:xfrm rot="10800000">
            <a:off x="6278880" y="2964016"/>
            <a:ext cx="1005840" cy="8313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2" name="Rectangle 51"/>
          <p:cNvSpPr/>
          <p:nvPr/>
        </p:nvSpPr>
        <p:spPr bwMode="auto">
          <a:xfrm>
            <a:off x="5029200" y="2826856"/>
            <a:ext cx="1249680" cy="27432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400" b="1" dirty="0" smtClean="0">
                <a:latin typeface="+mj-lt"/>
              </a:rPr>
              <a:t>May 2017</a:t>
            </a:r>
            <a:r>
              <a:rPr lang="en-AU" sz="400" dirty="0" smtClean="0">
                <a:latin typeface="+mj-lt"/>
              </a:rPr>
              <a:t>: LS response to </a:t>
            </a:r>
            <a:r>
              <a:rPr lang="en-AU" sz="400" dirty="0">
                <a:latin typeface="+mj-lt"/>
              </a:rPr>
              <a:t>IEEE 802.11 regarding </a:t>
            </a:r>
            <a:r>
              <a:rPr lang="en-AU" sz="400" dirty="0" smtClean="0">
                <a:latin typeface="+mj-lt"/>
              </a:rPr>
              <a:t>non-ED issues</a:t>
            </a:r>
            <a:endParaRPr kumimoji="0" lang="en-A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53" name="Curved Connector 52"/>
          <p:cNvCxnSpPr>
            <a:stCxn id="49" idx="1"/>
            <a:endCxn id="54" idx="3"/>
          </p:cNvCxnSpPr>
          <p:nvPr/>
        </p:nvCxnSpPr>
        <p:spPr bwMode="auto">
          <a:xfrm rot="10800000" flipV="1">
            <a:off x="6278880" y="3246649"/>
            <a:ext cx="1005840" cy="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4" name="Rectangle 53"/>
          <p:cNvSpPr/>
          <p:nvPr/>
        </p:nvSpPr>
        <p:spPr bwMode="auto">
          <a:xfrm>
            <a:off x="5029200" y="3109489"/>
            <a:ext cx="1249680" cy="27432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400" b="1" dirty="0" smtClean="0">
                <a:latin typeface="+mj-lt"/>
                <a:hlinkClick r:id="rId27"/>
              </a:rPr>
              <a:t>May 2017</a:t>
            </a:r>
            <a:r>
              <a:rPr lang="en-AU" sz="400" dirty="0" smtClean="0">
                <a:latin typeface="+mj-lt"/>
              </a:rPr>
              <a:t>: LS response </a:t>
            </a:r>
            <a:r>
              <a:rPr lang="en-AU" sz="400" dirty="0">
                <a:latin typeface="+mj-lt"/>
              </a:rPr>
              <a:t>LS to IEEE 802.11 regarding </a:t>
            </a:r>
            <a:r>
              <a:rPr lang="en-AU" sz="400" dirty="0" smtClean="0">
                <a:latin typeface="+mj-lt"/>
              </a:rPr>
              <a:t>ED issues</a:t>
            </a:r>
            <a:endParaRPr kumimoji="0" lang="en-A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55" name="Curved Connector 54"/>
          <p:cNvCxnSpPr>
            <a:stCxn id="52" idx="3"/>
          </p:cNvCxnSpPr>
          <p:nvPr/>
        </p:nvCxnSpPr>
        <p:spPr bwMode="auto">
          <a:xfrm>
            <a:off x="6278880" y="2964016"/>
            <a:ext cx="1009719" cy="831273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6" name="Curved Connector 55"/>
          <p:cNvCxnSpPr>
            <a:stCxn id="54" idx="3"/>
          </p:cNvCxnSpPr>
          <p:nvPr/>
        </p:nvCxnSpPr>
        <p:spPr bwMode="auto">
          <a:xfrm>
            <a:off x="6278880" y="3246649"/>
            <a:ext cx="1009720" cy="548640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7" name="Rectangle 56"/>
          <p:cNvSpPr/>
          <p:nvPr/>
        </p:nvSpPr>
        <p:spPr bwMode="auto">
          <a:xfrm>
            <a:off x="7284720" y="3383809"/>
            <a:ext cx="1249680" cy="27432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400" b="1" dirty="0" smtClean="0">
                <a:latin typeface="+mj-lt"/>
                <a:hlinkClick r:id="rId28"/>
              </a:rPr>
              <a:t>May 2017</a:t>
            </a:r>
            <a:r>
              <a:rPr kumimoji="0" lang="en-AU" sz="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kumimoji="0" lang="en-AU" sz="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LS related</a:t>
            </a:r>
            <a:r>
              <a:rPr kumimoji="0" lang="en-AU" sz="40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to </a:t>
            </a:r>
            <a:r>
              <a:rPr kumimoji="0" lang="en-AU" sz="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RAN4 testing</a:t>
            </a:r>
          </a:p>
          <a:p>
            <a:pPr eaLnBrk="0" hangingPunct="0"/>
            <a:r>
              <a:rPr lang="en-AU" sz="400" dirty="0">
                <a:latin typeface="+mj-lt"/>
              </a:rPr>
              <a:t>(developed by 802.11 PDED ad hoc</a:t>
            </a:r>
            <a:r>
              <a:rPr lang="en-AU" sz="400" dirty="0" smtClean="0">
                <a:latin typeface="+mj-lt"/>
              </a:rPr>
              <a:t>)</a:t>
            </a:r>
            <a:endParaRPr lang="en-AU" sz="400" dirty="0">
              <a:latin typeface="+mj-lt"/>
            </a:endParaRPr>
          </a:p>
        </p:txBody>
      </p:sp>
      <p:cxnSp>
        <p:nvCxnSpPr>
          <p:cNvPr id="58" name="Curved Connector 57"/>
          <p:cNvCxnSpPr>
            <a:stCxn id="57" idx="1"/>
          </p:cNvCxnSpPr>
          <p:nvPr/>
        </p:nvCxnSpPr>
        <p:spPr bwMode="auto">
          <a:xfrm rot="10800000">
            <a:off x="6278880" y="3520969"/>
            <a:ext cx="1005840" cy="508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9" name="Rectangle 58"/>
          <p:cNvSpPr/>
          <p:nvPr/>
        </p:nvSpPr>
        <p:spPr bwMode="auto">
          <a:xfrm>
            <a:off x="5029200" y="3383809"/>
            <a:ext cx="1249680" cy="27432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400" b="1" dirty="0" smtClean="0">
                <a:latin typeface="+mj-lt"/>
              </a:rPr>
              <a:t>Jun 2017</a:t>
            </a:r>
            <a:r>
              <a:rPr lang="en-AU" sz="400" dirty="0" smtClean="0">
                <a:latin typeface="+mj-lt"/>
              </a:rPr>
              <a:t>: LS on RAN4 testing was not actually discussed by RAN4</a:t>
            </a:r>
            <a:endParaRPr kumimoji="0" lang="en-A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60" name="Curved Connector 59"/>
          <p:cNvCxnSpPr>
            <a:stCxn id="59" idx="3"/>
          </p:cNvCxnSpPr>
          <p:nvPr/>
        </p:nvCxnSpPr>
        <p:spPr bwMode="auto">
          <a:xfrm>
            <a:off x="6278880" y="3520969"/>
            <a:ext cx="1009719" cy="274320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61" name="Rectangle 60"/>
          <p:cNvSpPr/>
          <p:nvPr/>
        </p:nvSpPr>
        <p:spPr bwMode="auto">
          <a:xfrm>
            <a:off x="5029200" y="3658129"/>
            <a:ext cx="1249680" cy="27432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400" b="1" dirty="0" smtClean="0">
                <a:latin typeface="+mj-lt"/>
              </a:rPr>
              <a:t>Jun 2017</a:t>
            </a:r>
            <a:r>
              <a:rPr lang="en-AU" sz="400" dirty="0" smtClean="0">
                <a:latin typeface="+mj-lt"/>
              </a:rPr>
              <a:t>: RAN sent LS regarding ED testing mechanisms</a:t>
            </a:r>
            <a:endParaRPr kumimoji="0" lang="en-A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62" name="Curved Connector 61"/>
          <p:cNvCxnSpPr>
            <a:stCxn id="54" idx="3"/>
            <a:endCxn id="61" idx="3"/>
          </p:cNvCxnSpPr>
          <p:nvPr/>
        </p:nvCxnSpPr>
        <p:spPr bwMode="auto">
          <a:xfrm>
            <a:off x="6278880" y="3246649"/>
            <a:ext cx="0" cy="548640"/>
          </a:xfrm>
          <a:prstGeom prst="curvedConnector3">
            <a:avLst>
              <a:gd name="adj1" fmla="val 2147483646"/>
            </a:avLst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63" name="Curved Connector 62"/>
          <p:cNvCxnSpPr>
            <a:stCxn id="61" idx="3"/>
          </p:cNvCxnSpPr>
          <p:nvPr/>
        </p:nvCxnSpPr>
        <p:spPr bwMode="auto">
          <a:xfrm>
            <a:off x="6278880" y="3795289"/>
            <a:ext cx="1009719" cy="5080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239423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802’s position on “fairness” &amp; “efficiency” have been driven by a few key principles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B050"/>
                </a:solidFill>
              </a:rPr>
              <a:t>Key principles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/>
              <a:t>Unlicensed spectrum should be available for use by all </a:t>
            </a:r>
            <a:r>
              <a:rPr lang="en-AU" dirty="0" smtClean="0"/>
              <a:t>technologies …</a:t>
            </a:r>
          </a:p>
          <a:p>
            <a:pPr lvl="2"/>
            <a:r>
              <a:rPr lang="en-AU" dirty="0" smtClean="0"/>
              <a:t>… based on understanding 2.4/5GHz is not “Wi-Fi spectrum”</a:t>
            </a:r>
            <a:endParaRPr lang="en-AU" dirty="0"/>
          </a:p>
          <a:p>
            <a:pPr lvl="1"/>
            <a:r>
              <a:rPr lang="en-AU" dirty="0"/>
              <a:t>Access to unlicensed spectrum needs be “fair” and “efficient</a:t>
            </a:r>
            <a:r>
              <a:rPr lang="en-AU" dirty="0" smtClean="0"/>
              <a:t>” …</a:t>
            </a:r>
          </a:p>
          <a:p>
            <a:pPr lvl="2"/>
            <a:r>
              <a:rPr lang="en-AU" dirty="0" smtClean="0"/>
              <a:t>… which generally means “fairness” and “efficiency” as implicitly defined by IEEE 802.11 in the billions of legacy Wi-Fi devices</a:t>
            </a:r>
          </a:p>
          <a:p>
            <a:pPr lvl="1"/>
            <a:r>
              <a:rPr lang="en-AU" dirty="0" smtClean="0"/>
              <a:t>It is better to agree with other SDOs in the definition of </a:t>
            </a:r>
            <a:r>
              <a:rPr lang="en-AU" dirty="0"/>
              <a:t>“fair” and “efficient” …</a:t>
            </a:r>
          </a:p>
          <a:p>
            <a:pPr lvl="2"/>
            <a:r>
              <a:rPr lang="en-AU" dirty="0" smtClean="0"/>
              <a:t>… rather than have agreements imposed by others, such as regulators/legislators</a:t>
            </a:r>
          </a:p>
          <a:p>
            <a:pPr lvl="1"/>
            <a:r>
              <a:rPr lang="en-AU" dirty="0" smtClean="0"/>
              <a:t>...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19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r>
              <a:rPr lang="en-AU" dirty="0" smtClean="0"/>
              <a:t>The IEEE 802.11 WG has been partially successful working with 3GPP to achieve “fairness” &amp; “efficiency”</a:t>
            </a:r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B050"/>
                </a:solidFill>
              </a:rPr>
              <a:t>Success</a:t>
            </a:r>
          </a:p>
          <a:p>
            <a:pPr lvl="1"/>
            <a:r>
              <a:rPr lang="en-AU" dirty="0" smtClean="0"/>
              <a:t>Agreed that LAA should not harm Wi-Fi any more than Wi-Fi does</a:t>
            </a:r>
          </a:p>
          <a:p>
            <a:pPr lvl="1"/>
            <a:r>
              <a:rPr lang="en-AU" dirty="0" smtClean="0"/>
              <a:t>Agreed on use of EDCA-like LBT by LAA</a:t>
            </a:r>
          </a:p>
          <a:p>
            <a:pPr lvl="1"/>
            <a:r>
              <a:rPr lang="en-AU" dirty="0" smtClean="0"/>
              <a:t>Probably agreed on use of similar </a:t>
            </a:r>
            <a:r>
              <a:rPr lang="en-AU" dirty="0" err="1" smtClean="0"/>
              <a:t>TxOPs</a:t>
            </a:r>
            <a:r>
              <a:rPr lang="en-AU" dirty="0" smtClean="0"/>
              <a:t> by LAA</a:t>
            </a:r>
          </a:p>
          <a:p>
            <a:pPr lvl="1"/>
            <a:r>
              <a:rPr lang="en-AU" dirty="0" smtClean="0"/>
              <a:t>Agreed on various protocol refinements to LAA to improve coexistence with Wi-Fi</a:t>
            </a:r>
          </a:p>
          <a:p>
            <a:pPr lvl="1"/>
            <a:r>
              <a:rPr lang="en-AU" dirty="0" smtClean="0"/>
              <a:t>Agreed on many test parameters for use by LAA</a:t>
            </a:r>
          </a:p>
          <a:p>
            <a:pPr lvl="1"/>
            <a:r>
              <a:rPr lang="en-AU" dirty="0" smtClean="0"/>
              <a:t>…</a:t>
            </a:r>
            <a:endParaRPr lang="en-AU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FF6600"/>
                </a:solidFill>
              </a:rPr>
              <a:t>Less than success</a:t>
            </a:r>
          </a:p>
          <a:p>
            <a:pPr lvl="1"/>
            <a:r>
              <a:rPr lang="en-AU" dirty="0" smtClean="0"/>
              <a:t>Disagreed on use of </a:t>
            </a:r>
            <a:r>
              <a:rPr lang="en-AU" i="1" dirty="0" smtClean="0"/>
              <a:t>blocking energy</a:t>
            </a:r>
            <a:r>
              <a:rPr lang="en-AU" dirty="0" smtClean="0"/>
              <a:t> by LAA</a:t>
            </a:r>
          </a:p>
          <a:p>
            <a:pPr lvl="1"/>
            <a:r>
              <a:rPr lang="en-AU" dirty="0"/>
              <a:t>Disagreed on PD/ED thresholds for </a:t>
            </a:r>
            <a:r>
              <a:rPr lang="en-AU" dirty="0" smtClean="0"/>
              <a:t>Wi-Fi &amp; </a:t>
            </a:r>
            <a:r>
              <a:rPr lang="en-AU" dirty="0"/>
              <a:t>LAA</a:t>
            </a:r>
          </a:p>
          <a:p>
            <a:pPr lvl="1"/>
            <a:r>
              <a:rPr lang="en-AU" dirty="0" smtClean="0"/>
              <a:t>Disagreed on need for mandatory validation testing by LAA</a:t>
            </a:r>
          </a:p>
          <a:p>
            <a:pPr lvl="1"/>
            <a:r>
              <a:rPr lang="en-AU" dirty="0" smtClean="0"/>
              <a:t>…</a:t>
            </a:r>
          </a:p>
          <a:p>
            <a:pPr lvl="1"/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222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802.11 Coexistence SC has taken responsibility for all 802.11 coexistence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In the early days, all 802.11 coexistence issues were handled by IEEE 802.19 WG </a:t>
            </a:r>
          </a:p>
          <a:p>
            <a:pPr lvl="1"/>
            <a:r>
              <a:rPr lang="en-AU" dirty="0" smtClean="0"/>
              <a:t>In mid/late 2016, IEEE 802.11 PDED ad hoc took responsibility for a particular issue related to the PD and ED thresholds in LBT</a:t>
            </a:r>
          </a:p>
          <a:p>
            <a:pPr lvl="1"/>
            <a:r>
              <a:rPr lang="en-AU" dirty="0" smtClean="0"/>
              <a:t>In mid 2017, IEEE 802.11 Coexistence SC </a:t>
            </a:r>
            <a:r>
              <a:rPr lang="en-AU" dirty="0"/>
              <a:t>took responsibility for all 802.11 coexistence </a:t>
            </a:r>
            <a:r>
              <a:rPr lang="en-AU" dirty="0" smtClean="0"/>
              <a:t>issues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534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802.11 Coexistence </a:t>
            </a:r>
            <a:r>
              <a:rPr lang="en-AU" dirty="0" smtClean="0"/>
              <a:t>SC has now decided to pivot to focus on ETSI BRAN rather than 3GPP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It was agreed by the Coexistence </a:t>
            </a:r>
            <a:r>
              <a:rPr lang="en-AU" dirty="0"/>
              <a:t>SC</a:t>
            </a:r>
            <a:r>
              <a:rPr lang="en-AU" dirty="0" smtClean="0"/>
              <a:t> in July 2017 that IEEE 802 has probably achieved all it can achieve by discussions with 3GPP …</a:t>
            </a:r>
          </a:p>
          <a:p>
            <a:pPr lvl="1"/>
            <a:r>
              <a:rPr lang="en-AU" dirty="0" smtClean="0"/>
              <a:t>… and on some issues we are just going to have to agree to disagree!</a:t>
            </a:r>
          </a:p>
          <a:p>
            <a:pPr lvl="1"/>
            <a:r>
              <a:rPr lang="en-AU" dirty="0" smtClean="0"/>
              <a:t>However, there are still significant points of disagreement that ideally need to be resolved somehow!</a:t>
            </a:r>
          </a:p>
          <a:p>
            <a:pPr lvl="2"/>
            <a:r>
              <a:rPr lang="en-AU" dirty="0" smtClean="0"/>
              <a:t>PD/ED thresholds</a:t>
            </a:r>
          </a:p>
          <a:p>
            <a:pPr lvl="2"/>
            <a:r>
              <a:rPr lang="en-AU" dirty="0" smtClean="0"/>
              <a:t>Blocking energy</a:t>
            </a:r>
          </a:p>
          <a:p>
            <a:pPr lvl="2"/>
            <a:r>
              <a:rPr lang="en-AU" dirty="0" smtClean="0"/>
              <a:t>Mandatory testing</a:t>
            </a:r>
          </a:p>
          <a:p>
            <a:pPr lvl="1"/>
            <a:r>
              <a:rPr lang="en-AU" dirty="0" smtClean="0"/>
              <a:t>It was agreed to pivot to focus on ongoing work in ETSI BRAN to at least address the </a:t>
            </a:r>
            <a:r>
              <a:rPr lang="en-AU" dirty="0"/>
              <a:t>PD/ED </a:t>
            </a:r>
            <a:r>
              <a:rPr lang="en-AU" dirty="0" smtClean="0"/>
              <a:t>threshold issue, and possibly the others too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801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ETSI BRAN has been an important stakeholder in promoting “fair” &amp; “efficient” access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ETSI </a:t>
            </a:r>
            <a:r>
              <a:rPr lang="en-AU" dirty="0" smtClean="0"/>
              <a:t>BRAN is responsible for developing EN 301 893 which tests alignment with the RE-Directive in Europe</a:t>
            </a:r>
          </a:p>
          <a:p>
            <a:pPr lvl="2"/>
            <a:r>
              <a:rPr lang="en-AU" dirty="0" smtClean="0"/>
              <a:t>Compliance with EN 301 893 is a requirement in Europe and many other countries that follow the European rules</a:t>
            </a:r>
          </a:p>
          <a:p>
            <a:pPr lvl="1"/>
            <a:r>
              <a:rPr lang="en-AU" dirty="0" smtClean="0"/>
              <a:t>Among other things the RE-Directive requires in Article 3.2</a:t>
            </a:r>
          </a:p>
          <a:p>
            <a:pPr lvl="2"/>
            <a:r>
              <a:rPr lang="en-US" i="1" dirty="0"/>
              <a:t>Radio equipment shall be so constructed that it both effectively uses and supports the efficient use of radio spectrum in order to avoid harmful interference</a:t>
            </a:r>
            <a:endParaRPr lang="en-AU" dirty="0"/>
          </a:p>
          <a:p>
            <a:pPr lvl="1"/>
            <a:r>
              <a:rPr lang="en-AU" dirty="0" smtClean="0"/>
              <a:t>This directive has driven the inclusion in the latest version of EN 301 802 (v2.1.1) LBT &amp; TxOP mechanisms very similar to EDCA from 802.11e</a:t>
            </a:r>
          </a:p>
          <a:p>
            <a:pPr lvl="2"/>
            <a:r>
              <a:rPr lang="en-AU" dirty="0" smtClean="0"/>
              <a:t>And in turn, LAA adopted LBT &amp; </a:t>
            </a:r>
            <a:r>
              <a:rPr lang="en-AU" dirty="0" err="1" smtClean="0"/>
              <a:t>TxOPs</a:t>
            </a:r>
            <a:r>
              <a:rPr lang="en-AU" dirty="0" smtClean="0"/>
              <a:t> at least partially because of EN 301 893</a:t>
            </a:r>
          </a:p>
          <a:p>
            <a:pPr lvl="1"/>
            <a:r>
              <a:rPr lang="en-AU" dirty="0" smtClean="0"/>
              <a:t>It is hoped the use of these mechanisms by both Wi-Fi &amp; LAA will help promote </a:t>
            </a:r>
            <a:r>
              <a:rPr lang="en-AU" dirty="0"/>
              <a:t>“fair” &amp; “efficient” </a:t>
            </a:r>
            <a:r>
              <a:rPr lang="en-AU" dirty="0" smtClean="0"/>
              <a:t>access in the 5GHz band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22137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1746</Words>
  <Application>Microsoft Office PowerPoint</Application>
  <PresentationFormat>On-screen Show (4:3)</PresentationFormat>
  <Paragraphs>200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Times New Roman</vt:lpstr>
      <vt:lpstr>802-11-Submission</vt:lpstr>
      <vt:lpstr>Presentation to TGax relating to coexistence efforts in Coexistence SC</vt:lpstr>
      <vt:lpstr>The Coexistence SC invites all of the 802.11 WG to assist in ensuring multi-technology coexistence!</vt:lpstr>
      <vt:lpstr>The move of LTE into unlicensed spectrum requires coordination for “fair” &amp; “efficient” and efficient access</vt:lpstr>
      <vt:lpstr>IEEE 802 has been working with 3GPP since 2014 to  agree on what is “fair” &amp; “efficient” for 802.11 &amp; LAA</vt:lpstr>
      <vt:lpstr>IEEE 802’s position on “fairness” &amp; “efficiency” have been driven by a few key principles</vt:lpstr>
      <vt:lpstr>The IEEE 802.11 WG has been partially successful working with 3GPP to achieve “fairness” &amp; “efficiency”</vt:lpstr>
      <vt:lpstr>The IEEE 802.11 Coexistence SC has taken responsibility for all 802.11 coexistence issues</vt:lpstr>
      <vt:lpstr>The IEEE 802.11 Coexistence SC has now decided to pivot to focus on ETSI BRAN rather than 3GPP</vt:lpstr>
      <vt:lpstr>ETSI BRAN has been an important stakeholder in promoting “fair” &amp; “efficient” access</vt:lpstr>
      <vt:lpstr>IEEE 802 is encouraging ETSI BRAN to allow any technology to use the dual threshold option</vt:lpstr>
      <vt:lpstr>Enabling the dual threshold option in EN 301 893 imposes a little regulation to ensure continued fairness </vt:lpstr>
      <vt:lpstr>Efforts are being made to made the balance of fairness &amp; regulation in the context of spatial reuse</vt:lpstr>
      <vt:lpstr>Discussions are continuing on ways to resolve the blocking energy issue</vt:lpstr>
      <vt:lpstr>Call to action: please participate in Coexistence SC if you are interested in coexistence issues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2017-09-08T07:31:22Z</dcterms:modified>
</cp:coreProperties>
</file>