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3" r:id="rId2"/>
    <p:sldId id="554" r:id="rId3"/>
    <p:sldId id="634" r:id="rId4"/>
    <p:sldId id="635" r:id="rId5"/>
    <p:sldId id="647" r:id="rId6"/>
    <p:sldId id="646" r:id="rId7"/>
    <p:sldId id="648" r:id="rId8"/>
    <p:sldId id="671" r:id="rId9"/>
    <p:sldId id="655" r:id="rId10"/>
    <p:sldId id="657" r:id="rId11"/>
    <p:sldId id="658" r:id="rId12"/>
    <p:sldId id="662" r:id="rId13"/>
    <p:sldId id="663" r:id="rId14"/>
    <p:sldId id="664" r:id="rId15"/>
    <p:sldId id="665" r:id="rId16"/>
    <p:sldId id="673" r:id="rId17"/>
    <p:sldId id="672" r:id="rId18"/>
    <p:sldId id="637" r:id="rId19"/>
    <p:sldId id="575" r:id="rId20"/>
    <p:sldId id="649" r:id="rId21"/>
    <p:sldId id="650" r:id="rId22"/>
    <p:sldId id="651" r:id="rId23"/>
    <p:sldId id="652" r:id="rId24"/>
    <p:sldId id="653" r:id="rId25"/>
    <p:sldId id="666" r:id="rId26"/>
    <p:sldId id="667" r:id="rId27"/>
    <p:sldId id="668" r:id="rId28"/>
    <p:sldId id="669" r:id="rId29"/>
  </p:sldIdLst>
  <p:sldSz cx="9144000" cy="6858000" type="screen4x3"/>
  <p:notesSz cx="9309100" cy="70231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  <p15:guide id="3" orient="horz" pos="2212">
          <p15:clr>
            <a:srgbClr val="A4A3A4"/>
          </p15:clr>
        </p15:guide>
        <p15:guide id="4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90099"/>
    <a:srgbClr val="168420"/>
    <a:srgbClr val="0000CC"/>
    <a:srgbClr val="006C31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5034" autoAdjust="0"/>
  </p:normalViewPr>
  <p:slideViewPr>
    <p:cSldViewPr>
      <p:cViewPr varScale="1">
        <p:scale>
          <a:sx n="70" d="100"/>
          <a:sy n="70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54" y="-108"/>
      </p:cViewPr>
      <p:guideLst>
        <p:guide orient="horz" pos="2144"/>
        <p:guide pos="3131"/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179508" y="79369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33735" y="79369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831325" y="6797077"/>
            <a:ext cx="16510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90844" y="6797077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9D68F29A-2A8F-4CE4-9C95-E32B956C45C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930762" y="293176"/>
            <a:ext cx="744757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30761" y="6797077"/>
            <a:ext cx="71814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930762" y="6788888"/>
            <a:ext cx="765276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38980" y="20407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77235" y="20407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25" y="530225"/>
            <a:ext cx="3498850" cy="2625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0024" y="3336301"/>
            <a:ext cx="6829052" cy="31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22081" y="6800352"/>
            <a:ext cx="21127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latinLnBrk="0" hangingPunct="0">
              <a:defRPr kumimoji="0"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97339" y="6800352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56A4E747-0965-469B-B28B-55B02AB0B5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972393" y="6800352"/>
            <a:ext cx="71814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972393" y="6798715"/>
            <a:ext cx="736431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871288" y="224386"/>
            <a:ext cx="7566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77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599931" y="6800352"/>
            <a:ext cx="41517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/>
              <a:t>Page </a:t>
            </a:r>
            <a:fld id="{BE3C6F66-609F-4E52-9182-10CA20887C34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2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85473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Sep 2017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C28A0236-B5DF-490A-A892-6F233A4F33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63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2750" cy="2769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E792CD62-9AAA-4B66-A216-7F1F565D5B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94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Sep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34134" y="6475413"/>
            <a:ext cx="18097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Junghoon Suh, et. al, Huawei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latinLnBrk="0" hangingPunct="0">
              <a:defRPr kumimoji="0"/>
            </a:lvl1pPr>
          </a:lstStyle>
          <a:p>
            <a:r>
              <a:rPr lang="en-US" altLang="ko-KR"/>
              <a:t>Slide </a:t>
            </a:r>
            <a:fld id="{CE1EFD5B-DAAE-4F28-8ABE-8E333BF19C9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3100" y="60420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6249871" y="381000"/>
            <a:ext cx="219585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4572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802.11-17/1390r1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891270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B32CC73A-E011-458C-B5ED-8C393FEEF80B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ko-KR" sz="1200" b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143000"/>
          </a:xfrm>
        </p:spPr>
        <p:txBody>
          <a:bodyPr/>
          <a:lstStyle/>
          <a:p>
            <a:r>
              <a:rPr lang="en-US" sz="2900" dirty="0" smtClean="0"/>
              <a:t>Blank GI choices under Timing Errors</a:t>
            </a:r>
            <a:endParaRPr lang="en-US" altLang="ko-KR" sz="2900" dirty="0" smtClean="0">
              <a:ea typeface="Gulim" panose="020B0600000101010101" pitchFamily="34" charset="-127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5185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Gulim" panose="020B0600000101010101" pitchFamily="34" charset="-127"/>
              </a:rPr>
              <a:t>Date:</a:t>
            </a:r>
            <a:r>
              <a:rPr lang="en-US" altLang="ko-KR" sz="2000" b="0" dirty="0" smtClean="0">
                <a:ea typeface="Gulim" panose="020B0600000101010101" pitchFamily="34" charset="-127"/>
              </a:rPr>
              <a:t> 2017-09-12</a:t>
            </a: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533400" y="274478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atinLnBrk="0">
              <a:buFontTx/>
              <a:buNone/>
            </a:pPr>
            <a:r>
              <a:rPr kumimoji="0" lang="en-US" altLang="ko-KR" sz="2000"/>
              <a:t>Authors:</a:t>
            </a:r>
            <a:endParaRPr kumimoji="0" lang="en-US" altLang="ko-KR" sz="2000" b="0"/>
          </a:p>
        </p:txBody>
      </p:sp>
      <p:graphicFrame>
        <p:nvGraphicFramePr>
          <p:cNvPr id="11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27443"/>
              </p:ext>
            </p:extLst>
          </p:nvPr>
        </p:nvGraphicFramePr>
        <p:xfrm>
          <a:off x="762000" y="3278185"/>
          <a:ext cx="7620000" cy="2084391"/>
        </p:xfrm>
        <a:graphic>
          <a:graphicData uri="http://schemas.openxmlformats.org/drawingml/2006/table">
            <a:tbl>
              <a:tblPr/>
              <a:tblGrid>
                <a:gridCol w="1524000"/>
                <a:gridCol w="1203325"/>
                <a:gridCol w="1684338"/>
                <a:gridCol w="1363662"/>
                <a:gridCol w="1844675"/>
              </a:tblGrid>
              <a:tr h="398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Affiliation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Phone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Email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 Suh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Huawei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junghoon.suh@huawei.com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Jia Jia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Osama Aboul-Magd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Ross Jian Yu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9489" y="6475413"/>
            <a:ext cx="1684436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914400"/>
          </a:xfrm>
        </p:spPr>
        <p:txBody>
          <a:bodyPr/>
          <a:lstStyle/>
          <a:p>
            <a:r>
              <a:rPr lang="en-US" altLang="zh-CN" sz="2200" dirty="0" smtClean="0"/>
              <a:t>Performance of different WFC with 5 samples delayed over AWGN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10</a:t>
            </a:fld>
            <a:endParaRPr lang="en-US" altLang="ko-KR"/>
          </a:p>
        </p:txBody>
      </p:sp>
      <p:pic>
        <p:nvPicPr>
          <p:cNvPr id="8" name="Content Placeholder 7" descr="awgn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8458200" cy="48006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914400"/>
          </a:xfrm>
        </p:spPr>
        <p:txBody>
          <a:bodyPr/>
          <a:lstStyle/>
          <a:p>
            <a:r>
              <a:rPr lang="en-US" altLang="zh-CN" sz="2200" dirty="0" smtClean="0"/>
              <a:t>Performance of different WFC with 10 samples delayed over AWGN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11</a:t>
            </a:fld>
            <a:endParaRPr lang="en-US" altLang="ko-KR"/>
          </a:p>
        </p:txBody>
      </p:sp>
      <p:pic>
        <p:nvPicPr>
          <p:cNvPr id="8" name="Content Placeholder 7" descr="awgn10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534400" cy="4648199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914400"/>
          </a:xfrm>
        </p:spPr>
        <p:txBody>
          <a:bodyPr/>
          <a:lstStyle/>
          <a:p>
            <a:r>
              <a:rPr lang="en-US" altLang="zh-CN" sz="2200" dirty="0" smtClean="0"/>
              <a:t>Performance of different WFC with No Timing Errors over Chan D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12</a:t>
            </a:fld>
            <a:endParaRPr lang="en-US" altLang="ko-KR"/>
          </a:p>
        </p:txBody>
      </p:sp>
      <p:pic>
        <p:nvPicPr>
          <p:cNvPr id="9" name="Content Placeholder 8" descr="chd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305800" cy="4724399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914400"/>
          </a:xfrm>
        </p:spPr>
        <p:txBody>
          <a:bodyPr/>
          <a:lstStyle/>
          <a:p>
            <a:r>
              <a:rPr lang="en-US" altLang="zh-CN" sz="2200" dirty="0" smtClean="0"/>
              <a:t>Performance of different WFC with 5 samples delayed over Chan D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13</a:t>
            </a:fld>
            <a:endParaRPr lang="en-US" altLang="ko-KR"/>
          </a:p>
        </p:txBody>
      </p:sp>
      <p:pic>
        <p:nvPicPr>
          <p:cNvPr id="9" name="Content Placeholder 8" descr="chd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8458200" cy="46482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914400"/>
          </a:xfrm>
        </p:spPr>
        <p:txBody>
          <a:bodyPr/>
          <a:lstStyle/>
          <a:p>
            <a:r>
              <a:rPr lang="en-US" altLang="zh-CN" sz="2200" dirty="0" smtClean="0"/>
              <a:t>Performance of different WFC with 10 samples delayed over Chan D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14</a:t>
            </a:fld>
            <a:endParaRPr lang="en-US" altLang="ko-KR"/>
          </a:p>
        </p:txBody>
      </p:sp>
      <p:pic>
        <p:nvPicPr>
          <p:cNvPr id="9" name="Content Placeholder 8" descr="chd10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7772400" cy="46482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PSD Limit by the Regulation and Data rates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There are PSD limits for 5 GHz band across the world, including FCC, China, and ETSI regulation</a:t>
            </a:r>
          </a:p>
          <a:p>
            <a:r>
              <a:rPr lang="en-US" sz="2000" dirty="0" smtClean="0"/>
              <a:t>There are PSD limits for 2.4 GHz band in ETSI and China, but no PSD limit for 2.4 GHz band in FCC [2]</a:t>
            </a:r>
          </a:p>
          <a:p>
            <a:pPr lvl="1"/>
            <a:r>
              <a:rPr lang="en-US" sz="1600" dirty="0" smtClean="0"/>
              <a:t>Only the limit in Total TX power for 2.4 GHz band in FCC</a:t>
            </a:r>
          </a:p>
          <a:p>
            <a:pPr lvl="1"/>
            <a:r>
              <a:rPr lang="en-US" sz="1600" dirty="0" smtClean="0"/>
              <a:t>The TX power for 2.4 GHz band in the US market is limited by the Power Amplifier (Hardware limit) </a:t>
            </a:r>
            <a:r>
              <a:rPr lang="en-US" sz="1600" dirty="0" smtClean="0">
                <a:sym typeface="Wingdings" pitchFamily="2" charset="2"/>
              </a:rPr>
              <a:t> The gain of Blank GI becomes limited by the PA limit of TX power  for 2.4 GHz, only in the US market</a:t>
            </a:r>
          </a:p>
          <a:p>
            <a:r>
              <a:rPr lang="en-US" sz="2000" dirty="0" smtClean="0">
                <a:sym typeface="Wingdings" pitchFamily="2" charset="2"/>
              </a:rPr>
              <a:t>Blank GI is effective for the data rate, 250 Kbps and beyond</a:t>
            </a:r>
          </a:p>
          <a:p>
            <a:pPr lvl="1"/>
            <a:r>
              <a:rPr lang="en-US" dirty="0" smtClean="0"/>
              <a:t>However, with Blank GI, there is no cost even for the low data rate both in Performance and RX Power Consumption when the PSD limit is applicable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15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763000" cy="914400"/>
          </a:xfrm>
        </p:spPr>
        <p:txBody>
          <a:bodyPr/>
          <a:lstStyle/>
          <a:p>
            <a:r>
              <a:rPr lang="en-US" altLang="zh-CN" sz="2200" dirty="0" smtClean="0">
                <a:solidFill>
                  <a:srgbClr val="000000"/>
                </a:solidFill>
              </a:rPr>
              <a:t>Performance of different WFC over Chan D for 62.5 Kbps (BCC-VA)</a:t>
            </a:r>
            <a:endParaRPr lang="en-US" dirty="0"/>
          </a:p>
        </p:txBody>
      </p:sp>
      <p:pic>
        <p:nvPicPr>
          <p:cNvPr id="7" name="Content Placeholder 6" descr="rst_62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7772400" cy="4419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16</a:t>
            </a:fld>
            <a:endParaRPr lang="en-US" altLang="ko-KR"/>
          </a:p>
        </p:txBody>
      </p:sp>
      <p:sp>
        <p:nvSpPr>
          <p:cNvPr id="8" name="TextBox 7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17</a:t>
            </a:fld>
            <a:endParaRPr lang="en-US" altLang="ko-KR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sz="2600" dirty="0" smtClean="0"/>
              <a:t>WUR Capabilities Element</a:t>
            </a:r>
            <a:endParaRPr lang="en-US" sz="26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254478" y="3429000"/>
            <a:ext cx="8534400" cy="2971800"/>
          </a:xfrm>
          <a:prstGeom prst="rect">
            <a:avLst/>
          </a:prstGeom>
          <a:solidFill>
            <a:schemeClr val="accent1">
              <a:alpha val="1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787878" y="3528210"/>
            <a:ext cx="7772400" cy="533400"/>
          </a:xfrm>
        </p:spPr>
        <p:txBody>
          <a:bodyPr/>
          <a:lstStyle/>
          <a:p>
            <a:r>
              <a:rPr lang="en-US" sz="1800" dirty="0" smtClean="0"/>
              <a:t>WUR Capabilities element format</a:t>
            </a:r>
            <a:endParaRPr lang="en-US" sz="1800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1702278" y="4061610"/>
            <a:ext cx="5638800" cy="533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3531078" y="4061610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436078" y="4061610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122347" y="4165611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Element ID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52436" y="4170880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Length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66756" y="4137810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WUR Capabilities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Info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25748" y="4546611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Octets: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71470" y="45533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69278" y="455188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 smtClean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1</a:t>
            </a:r>
            <a:endParaRPr kumimoji="1" lang="en-US" sz="1200" dirty="0">
              <a:solidFill>
                <a:srgbClr val="000000"/>
              </a:solidFill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56382" y="453606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 smtClean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TBD</a:t>
            </a:r>
            <a:endParaRPr kumimoji="1" lang="en-US" sz="1200" dirty="0">
              <a:solidFill>
                <a:srgbClr val="000000"/>
              </a:solidFill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7878" y="4976010"/>
            <a:ext cx="67852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sz="14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kumimoji="1" lang="en-US" sz="1400" dirty="0" smtClean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WUR Capabilities element are exchanged on the main radio (MR) association 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sz="1400" dirty="0" smtClean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Capabilities </a:t>
            </a:r>
            <a:r>
              <a:rPr kumimoji="1" lang="en-US" sz="14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bit(s) may set to support WFC I, WFC III, or both.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sz="14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When both of WFC I and III are supported, additional indication is </a:t>
            </a:r>
            <a:r>
              <a:rPr kumimoji="1" lang="en-US" sz="1400" dirty="0" smtClean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necessary</a:t>
            </a:r>
          </a:p>
          <a:p>
            <a:pPr lvl="1" fontAlgn="base" latinLnBrk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sz="14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kumimoji="1" lang="en-US" sz="1400" dirty="0" smtClean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In the WUR PHY header on a frame by frame basis</a:t>
            </a:r>
          </a:p>
          <a:p>
            <a:pPr lvl="1" fontAlgn="base" latinLnBrk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sz="14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kumimoji="1" lang="en-US" sz="1400" dirty="0" smtClean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Indication of WFC type using Action frame (less dynamic than in the PHY header)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sz="1400" dirty="0" smtClean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Capabilities bit(s) may also include the supported data rate capabilities</a:t>
            </a:r>
            <a:endParaRPr kumimoji="1" lang="en-US" sz="1400" dirty="0">
              <a:solidFill>
                <a:srgbClr val="000000"/>
              </a:solidFill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grpSp>
        <p:nvGrpSpPr>
          <p:cNvPr id="53" name="Group 31"/>
          <p:cNvGrpSpPr/>
          <p:nvPr/>
        </p:nvGrpSpPr>
        <p:grpSpPr>
          <a:xfrm>
            <a:off x="168218" y="1295400"/>
            <a:ext cx="8810207" cy="2029599"/>
            <a:chOff x="304800" y="1828800"/>
            <a:chExt cx="8810207" cy="2029599"/>
          </a:xfrm>
        </p:grpSpPr>
        <p:grpSp>
          <p:nvGrpSpPr>
            <p:cNvPr id="54" name="Group 8"/>
            <p:cNvGrpSpPr/>
            <p:nvPr/>
          </p:nvGrpSpPr>
          <p:grpSpPr>
            <a:xfrm>
              <a:off x="304800" y="2590800"/>
              <a:ext cx="2552750" cy="461665"/>
              <a:chOff x="685800" y="2057400"/>
              <a:chExt cx="2552750" cy="461665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762000" y="2057400"/>
                <a:ext cx="2438400" cy="4572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ea typeface="Gulim" panose="020B0600000101010101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85800" y="2057400"/>
                <a:ext cx="2552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200" dirty="0">
                    <a:solidFill>
                      <a:srgbClr val="0000FF"/>
                    </a:solidFill>
                    <a:ea typeface="Gulim" panose="020B0600000101010101" pitchFamily="34" charset="-127"/>
                    <a:cs typeface="Arial" panose="020B0604020202020204" pitchFamily="34" charset="0"/>
                  </a:rPr>
                  <a:t>Rate indication </a:t>
                </a:r>
                <a:r>
                  <a:rPr kumimoji="1" lang="en-US" sz="1200" dirty="0">
                    <a:solidFill>
                      <a:srgbClr val="000000"/>
                    </a:solidFill>
                    <a:ea typeface="Gulim" panose="020B0600000101010101" pitchFamily="34" charset="-127"/>
                    <a:cs typeface="Arial" panose="020B0604020202020204" pitchFamily="34" charset="0"/>
                  </a:rPr>
                  <a:t>(Method &amp; Size TBD)</a:t>
                </a:r>
              </a:p>
              <a:p>
                <a:pPr algn="ctr"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200" dirty="0">
                    <a:solidFill>
                      <a:srgbClr val="000000"/>
                    </a:solidFill>
                    <a:ea typeface="Gulim" panose="020B0600000101010101" pitchFamily="34" charset="-127"/>
                    <a:cs typeface="Arial" panose="020B0604020202020204" pitchFamily="34" charset="0"/>
                  </a:rPr>
                  <a:t>in WUR-PHY header</a:t>
                </a:r>
              </a:p>
            </p:txBody>
          </p:sp>
        </p:grpSp>
        <p:cxnSp>
          <p:nvCxnSpPr>
            <p:cNvPr id="55" name="Straight Arrow Connector 54"/>
            <p:cNvCxnSpPr>
              <a:stCxn id="70" idx="3"/>
            </p:cNvCxnSpPr>
            <p:nvPr/>
          </p:nvCxnSpPr>
          <p:spPr bwMode="auto">
            <a:xfrm flipV="1">
              <a:off x="2857550" y="2133600"/>
              <a:ext cx="647650" cy="68803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  <p:cxnSp>
          <p:nvCxnSpPr>
            <p:cNvPr id="56" name="Straight Connector 55"/>
            <p:cNvCxnSpPr>
              <a:stCxn id="70" idx="3"/>
            </p:cNvCxnSpPr>
            <p:nvPr/>
          </p:nvCxnSpPr>
          <p:spPr bwMode="auto">
            <a:xfrm flipV="1">
              <a:off x="2857550" y="2819400"/>
              <a:ext cx="876250" cy="22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57" name="Straight Connector 56"/>
            <p:cNvCxnSpPr>
              <a:stCxn id="70" idx="3"/>
            </p:cNvCxnSpPr>
            <p:nvPr/>
          </p:nvCxnSpPr>
          <p:spPr bwMode="auto">
            <a:xfrm>
              <a:off x="2857550" y="2821633"/>
              <a:ext cx="647650" cy="68356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3505200" y="1828800"/>
              <a:ext cx="12783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00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Higher Rate TBD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971800" y="2590800"/>
              <a:ext cx="7777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00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250 Kbps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95600" y="3075801"/>
              <a:ext cx="8162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00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62.5 Kbps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29000" y="3581400"/>
              <a:ext cx="9737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00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Format TBD</a:t>
              </a:r>
            </a:p>
          </p:txBody>
        </p:sp>
        <p:sp>
          <p:nvSpPr>
            <p:cNvPr id="62" name="Left Brace 61"/>
            <p:cNvSpPr/>
            <p:nvPr/>
          </p:nvSpPr>
          <p:spPr bwMode="auto">
            <a:xfrm>
              <a:off x="3810000" y="2514600"/>
              <a:ext cx="152400" cy="600974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019914" y="2379452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FF0000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WFC I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62400" y="2971800"/>
              <a:ext cx="7104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FF0000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WFC III</a:t>
              </a: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4203940" y="2740323"/>
              <a:ext cx="198408" cy="123645"/>
            </a:xfrm>
            <a:custGeom>
              <a:avLst/>
              <a:gdLst>
                <a:gd name="connsiteX0" fmla="*/ 0 w 198408"/>
                <a:gd name="connsiteY0" fmla="*/ 123645 h 123645"/>
                <a:gd name="connsiteX1" fmla="*/ 94891 w 198408"/>
                <a:gd name="connsiteY1" fmla="*/ 2875 h 123645"/>
                <a:gd name="connsiteX2" fmla="*/ 198408 w 198408"/>
                <a:gd name="connsiteY2" fmla="*/ 106392 h 123645"/>
                <a:gd name="connsiteX3" fmla="*/ 198408 w 198408"/>
                <a:gd name="connsiteY3" fmla="*/ 106392 h 12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08" h="123645">
                  <a:moveTo>
                    <a:pt x="0" y="123645"/>
                  </a:moveTo>
                  <a:cubicBezTo>
                    <a:pt x="30911" y="64697"/>
                    <a:pt x="61823" y="5750"/>
                    <a:pt x="94891" y="2875"/>
                  </a:cubicBezTo>
                  <a:cubicBezTo>
                    <a:pt x="127959" y="0"/>
                    <a:pt x="198408" y="106392"/>
                    <a:pt x="198408" y="106392"/>
                  </a:cubicBezTo>
                  <a:lnTo>
                    <a:pt x="198408" y="106392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19600" y="2667000"/>
              <a:ext cx="28312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00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(2 ~ 3 dB better when PSD limit available)</a:t>
              </a:r>
            </a:p>
          </p:txBody>
        </p:sp>
        <p:sp>
          <p:nvSpPr>
            <p:cNvPr id="67" name="Right Brace 66"/>
            <p:cNvSpPr/>
            <p:nvPr/>
          </p:nvSpPr>
          <p:spPr bwMode="auto">
            <a:xfrm>
              <a:off x="7162800" y="2362200"/>
              <a:ext cx="228600" cy="838200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45959" y="2362200"/>
              <a:ext cx="16690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FF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WFC Type is indicated</a:t>
              </a:r>
            </a:p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FF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through the </a:t>
              </a:r>
              <a:r>
                <a:rPr kumimoji="1" lang="en-US" sz="1200" dirty="0" smtClean="0">
                  <a:solidFill>
                    <a:srgbClr val="0000FF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Capabilities</a:t>
              </a:r>
              <a:endParaRPr kumimoji="1" lang="en-US" sz="1200" dirty="0">
                <a:solidFill>
                  <a:srgbClr val="0000FF"/>
                </a:solidFill>
                <a:ea typeface="Gulim" panose="020B0600000101010101" pitchFamily="34" charset="-127"/>
                <a:cs typeface="Arial" panose="020B0604020202020204" pitchFamily="34" charset="0"/>
              </a:endParaRPr>
            </a:p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FF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notification </a:t>
              </a:r>
              <a:r>
                <a:rPr kumimoji="1" lang="en-US" sz="1200" dirty="0" smtClean="0">
                  <a:solidFill>
                    <a:srgbClr val="0000FF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on the  </a:t>
              </a:r>
              <a:endParaRPr kumimoji="1" lang="en-US" sz="1200" dirty="0">
                <a:solidFill>
                  <a:srgbClr val="0000FF"/>
                </a:solidFill>
                <a:ea typeface="Gulim" panose="020B0600000101010101" pitchFamily="34" charset="-127"/>
                <a:cs typeface="Arial" panose="020B0604020202020204" pitchFamily="34" charset="0"/>
              </a:endParaRPr>
            </a:p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FF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MR association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pPr lvl="0"/>
            <a:r>
              <a:rPr lang="en-US" sz="2000" dirty="0" smtClean="0"/>
              <a:t>Performance of BGI based WFC with Timing Errors is examined</a:t>
            </a:r>
          </a:p>
          <a:p>
            <a:pPr lvl="1">
              <a:buFontTx/>
              <a:buChar char="•"/>
            </a:pPr>
            <a:r>
              <a:rPr lang="en-US" sz="1800" dirty="0" smtClean="0"/>
              <a:t>WFC II and III show the best when no timing errors occur</a:t>
            </a:r>
          </a:p>
          <a:p>
            <a:pPr lvl="1">
              <a:buFontTx/>
              <a:buChar char="•"/>
            </a:pPr>
            <a:r>
              <a:rPr lang="en-US" sz="1800" dirty="0" smtClean="0"/>
              <a:t>WFC III still shows the best when the timing errors occur</a:t>
            </a:r>
          </a:p>
          <a:p>
            <a:r>
              <a:rPr lang="en-US" sz="2000" dirty="0" smtClean="0"/>
              <a:t>WFC III shows the best with the various timing errors considered</a:t>
            </a:r>
          </a:p>
          <a:p>
            <a:r>
              <a:rPr lang="en-US" sz="2000" dirty="0" smtClean="0"/>
              <a:t>Blank GI is proposed as an optional feature, targeted for the market where the PSD limit is applicable</a:t>
            </a:r>
          </a:p>
          <a:p>
            <a:pPr lvl="1"/>
            <a:r>
              <a:rPr lang="en-US" sz="1800" dirty="0" smtClean="0"/>
              <a:t>Capability may be exchanged during the main radio or WUR Beacon frame, but open for any proposal</a:t>
            </a:r>
          </a:p>
          <a:p>
            <a:pPr lvl="1"/>
            <a:r>
              <a:rPr lang="en-US" sz="1600" dirty="0" smtClean="0"/>
              <a:t>Blank GI is effective for the data rate, 250 Kbps and beyond, consistent 2~3 dB gain against WFC I over Chan. D</a:t>
            </a:r>
          </a:p>
          <a:p>
            <a:pPr lvl="1"/>
            <a:r>
              <a:rPr lang="en-US" sz="1600" dirty="0" smtClean="0"/>
              <a:t>However, the Blank GI doesn’t cost any performance loss or power consumption even for the low data rate, 62.5 Kbps</a:t>
            </a:r>
            <a:endParaRPr lang="en-US" sz="1800" dirty="0" smtClean="0"/>
          </a:p>
          <a:p>
            <a:endParaRPr lang="en-US" sz="2600" dirty="0" smtClean="0"/>
          </a:p>
          <a:p>
            <a:pPr lvl="1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18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[1] Huawei “</a:t>
            </a:r>
            <a:r>
              <a:rPr lang="en-US" altLang="ko-KR" dirty="0" smtClean="0"/>
              <a:t>17/969r0 Analysis on the Impact of Blank GI to ISI”, IEEE 802.11 TGba, July 2017, Berlin, Germany</a:t>
            </a:r>
          </a:p>
          <a:p>
            <a:r>
              <a:rPr lang="en-US" altLang="ko-KR" dirty="0" smtClean="0"/>
              <a:t>[2] Qualcomm “17/365r0 </a:t>
            </a:r>
            <a:r>
              <a:rPr lang="en-US" dirty="0" smtClean="0"/>
              <a:t>Regulations and Noise Figure – Impact on SNR</a:t>
            </a:r>
            <a:r>
              <a:rPr lang="en-US" altLang="ko-KR" dirty="0" smtClean="0"/>
              <a:t>”, IEEE 802.11 TGba, Mar 2017, Vancouver, Canada</a:t>
            </a:r>
          </a:p>
          <a:p>
            <a:pPr lvl="0"/>
            <a:r>
              <a:rPr lang="en-US" altLang="ko-KR" dirty="0" smtClean="0">
                <a:solidFill>
                  <a:srgbClr val="000000"/>
                </a:solidFill>
              </a:rPr>
              <a:t>[3] Qualcomm “17/670r0 </a:t>
            </a:r>
            <a:r>
              <a:rPr lang="en-US" dirty="0" smtClean="0">
                <a:solidFill>
                  <a:srgbClr val="000000"/>
                </a:solidFill>
              </a:rPr>
              <a:t>Data Rates and Coding</a:t>
            </a:r>
            <a:r>
              <a:rPr lang="en-US" altLang="ko-KR" dirty="0" smtClean="0">
                <a:solidFill>
                  <a:srgbClr val="000000"/>
                </a:solidFill>
              </a:rPr>
              <a:t>”, IEEE 802.11 </a:t>
            </a:r>
            <a:r>
              <a:rPr lang="en-US" altLang="ko-KR" dirty="0" err="1" smtClean="0">
                <a:solidFill>
                  <a:srgbClr val="000000"/>
                </a:solidFill>
              </a:rPr>
              <a:t>TGba</a:t>
            </a:r>
            <a:r>
              <a:rPr lang="en-US" altLang="ko-KR" dirty="0" smtClean="0">
                <a:solidFill>
                  <a:srgbClr val="000000"/>
                </a:solidFill>
              </a:rPr>
              <a:t>, May 2017, </a:t>
            </a:r>
            <a:r>
              <a:rPr lang="en-US" altLang="ko-KR" dirty="0" err="1" smtClean="0">
                <a:solidFill>
                  <a:srgbClr val="000000"/>
                </a:solidFill>
              </a:rPr>
              <a:t>Daejeon</a:t>
            </a:r>
            <a:r>
              <a:rPr lang="en-US" altLang="ko-KR" dirty="0" smtClean="0">
                <a:solidFill>
                  <a:srgbClr val="000000"/>
                </a:solidFill>
              </a:rPr>
              <a:t>, South Korea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19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ko-KR" altLang="en-US" dirty="0" smtClean="0">
              <a:ea typeface="Gulim" panose="020B0600000101010101" pitchFamily="34" charset="-127"/>
            </a:endParaRP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>
          <a:xfrm>
            <a:off x="533400" y="1905000"/>
            <a:ext cx="8305800" cy="39624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/>
              <a:t>Analysis on Blank GI impact to ISI and Intra Symbol Interference was presented in </a:t>
            </a:r>
            <a:r>
              <a:rPr lang="en-US" sz="2000" b="1" dirty="0" smtClean="0"/>
              <a:t>[1]</a:t>
            </a:r>
          </a:p>
          <a:p>
            <a:pPr marL="685800" lvl="2" indent="-342900">
              <a:buFont typeface="Arial" pitchFamily="34" charset="0"/>
              <a:buChar char="•"/>
            </a:pPr>
            <a:r>
              <a:rPr lang="en-US" sz="1800" b="1" dirty="0" smtClean="0"/>
              <a:t>Two types of Blank GI based Waveform Coding (WFC) were presented </a:t>
            </a:r>
          </a:p>
          <a:p>
            <a:pPr marL="685800" lvl="2" indent="-342900">
              <a:buFont typeface="Arial" pitchFamily="34" charset="0"/>
              <a:buChar char="•"/>
            </a:pPr>
            <a:r>
              <a:rPr lang="en-US" b="1" dirty="0" smtClean="0"/>
              <a:t>Analysis was done according to the perfect timing assumption which may be achieved by the WUR preamble</a:t>
            </a:r>
            <a:endParaRPr lang="en-US" sz="1800" b="1" dirty="0" smtClean="0"/>
          </a:p>
          <a:p>
            <a:pPr lvl="1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impact of timing error to the Blank GI based Waveform Coding (WFC) is examined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/>
          </a:p>
        </p:txBody>
      </p:sp>
      <p:sp>
        <p:nvSpPr>
          <p:cNvPr id="5126" name="슬라이드 번호 개체 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5128BAC4-F7E3-4930-9F5B-4136CA8B6505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ko-KR" sz="1200" b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9489" y="6475413"/>
            <a:ext cx="1684436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of WFC I, II, III, and IV with various timing errors – 20 MHz sampling rate based</a:t>
            </a:r>
          </a:p>
          <a:p>
            <a:pPr lvl="1"/>
            <a:r>
              <a:rPr lang="en-US" dirty="0" smtClean="0"/>
              <a:t>AWGN</a:t>
            </a:r>
          </a:p>
          <a:p>
            <a:pPr lvl="1"/>
            <a:r>
              <a:rPr lang="en-US" dirty="0" smtClean="0"/>
              <a:t>Chan D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20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WFC I - AWGN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21</a:t>
            </a:fld>
            <a:endParaRPr lang="en-US" altLang="ko-KR"/>
          </a:p>
        </p:txBody>
      </p:sp>
      <p:pic>
        <p:nvPicPr>
          <p:cNvPr id="9" name="Content Placeholder 8" descr="awgn_wf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05000"/>
            <a:ext cx="7772400" cy="41910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WFC II – AWGN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22</a:t>
            </a:fld>
            <a:endParaRPr lang="en-US" altLang="ko-KR"/>
          </a:p>
        </p:txBody>
      </p:sp>
      <p:pic>
        <p:nvPicPr>
          <p:cNvPr id="9" name="Content Placeholder 8" descr="awgn_wf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7772400" cy="4495799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WFC III – AWGN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23</a:t>
            </a:fld>
            <a:endParaRPr lang="en-US" altLang="ko-KR"/>
          </a:p>
        </p:txBody>
      </p:sp>
      <p:pic>
        <p:nvPicPr>
          <p:cNvPr id="9" name="Content Placeholder 8" descr="awgn_wf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7772400" cy="45720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dirty="0" smtClean="0"/>
              <a:t>WFC IV – AWGN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24</a:t>
            </a:fld>
            <a:endParaRPr lang="en-US" altLang="ko-KR"/>
          </a:p>
        </p:txBody>
      </p:sp>
      <p:pic>
        <p:nvPicPr>
          <p:cNvPr id="9" name="Content Placeholder 8" descr="awgn_wfc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8382000" cy="46482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WFC I – Chan 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25</a:t>
            </a:fld>
            <a:endParaRPr lang="en-US" altLang="ko-KR"/>
          </a:p>
        </p:txBody>
      </p:sp>
      <p:pic>
        <p:nvPicPr>
          <p:cNvPr id="8" name="Content Placeholder 7" descr="chd_wf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8305800" cy="4343399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WFC II – Chan 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26</a:t>
            </a:fld>
            <a:endParaRPr lang="en-US" altLang="ko-KR"/>
          </a:p>
        </p:txBody>
      </p:sp>
      <p:pic>
        <p:nvPicPr>
          <p:cNvPr id="8" name="Content Placeholder 7" descr="chd_wf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8534400" cy="45720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WFC III – Chan 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27</a:t>
            </a:fld>
            <a:endParaRPr lang="en-US" altLang="ko-KR"/>
          </a:p>
        </p:txBody>
      </p:sp>
      <p:pic>
        <p:nvPicPr>
          <p:cNvPr id="8" name="Content Placeholder 7" descr="chd_wf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8534400" cy="46482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dirty="0" smtClean="0"/>
              <a:t>WFC IV – Chan 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28</a:t>
            </a:fld>
            <a:endParaRPr lang="en-US" altLang="ko-KR"/>
          </a:p>
        </p:txBody>
      </p:sp>
      <p:pic>
        <p:nvPicPr>
          <p:cNvPr id="8" name="Content Placeholder 7" descr="chd_wfc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8458200" cy="45720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Four Waveform Coding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2362200"/>
          </a:xfrm>
        </p:spPr>
        <p:txBody>
          <a:bodyPr/>
          <a:lstStyle/>
          <a:p>
            <a:r>
              <a:rPr lang="en-US" sz="2200" dirty="0" smtClean="0"/>
              <a:t>L-LTS occupied for middle 13 tones to generate the waveform</a:t>
            </a:r>
          </a:p>
          <a:p>
            <a:pPr lvl="1"/>
            <a:r>
              <a:rPr lang="en-US" sz="1800" dirty="0" smtClean="0"/>
              <a:t>Taking 64 point IFFT may generate the 20 MHz sampling rate based 64 samples</a:t>
            </a:r>
          </a:p>
          <a:p>
            <a:pPr lvl="1"/>
            <a:r>
              <a:rPr lang="en-US" sz="1800" dirty="0" smtClean="0"/>
              <a:t>Pre-pending the copy of the last 16 samples to the 64 samples generated above may create the 4 </a:t>
            </a:r>
            <a:r>
              <a:rPr lang="en-US" sz="1800" dirty="0" err="1" smtClean="0"/>
              <a:t>usec</a:t>
            </a:r>
            <a:r>
              <a:rPr lang="en-US" sz="1800" dirty="0" smtClean="0"/>
              <a:t> long,  20 MHz sampling rate based 80 samples</a:t>
            </a:r>
          </a:p>
          <a:p>
            <a:pPr lvl="1"/>
            <a:r>
              <a:rPr lang="en-US" sz="1800" dirty="0" smtClean="0"/>
              <a:t>To apply the 80 samples of waveform to make the various WFC, </a:t>
            </a:r>
            <a:r>
              <a:rPr lang="en-US" sz="1800" dirty="0" smtClean="0">
                <a:solidFill>
                  <a:srgbClr val="0000FF"/>
                </a:solidFill>
              </a:rPr>
              <a:t>leave</a:t>
            </a:r>
            <a:r>
              <a:rPr lang="en-US" sz="1800" dirty="0" smtClean="0"/>
              <a:t> those samples corresponding to the </a:t>
            </a:r>
            <a:r>
              <a:rPr lang="en-US" sz="1800" dirty="0" smtClean="0">
                <a:solidFill>
                  <a:srgbClr val="0000FF"/>
                </a:solidFill>
              </a:rPr>
              <a:t>ON portion </a:t>
            </a:r>
            <a:r>
              <a:rPr lang="en-US" sz="1800" dirty="0" smtClean="0"/>
              <a:t>of the WFC and </a:t>
            </a:r>
            <a:r>
              <a:rPr lang="en-US" sz="1800" dirty="0" smtClean="0">
                <a:solidFill>
                  <a:srgbClr val="FF0000"/>
                </a:solidFill>
              </a:rPr>
              <a:t>purge</a:t>
            </a:r>
            <a:r>
              <a:rPr lang="en-US" sz="1800" dirty="0" smtClean="0"/>
              <a:t> the samples corresponding to the </a:t>
            </a:r>
            <a:r>
              <a:rPr lang="en-US" sz="1800" dirty="0" smtClean="0">
                <a:solidFill>
                  <a:srgbClr val="FF0000"/>
                </a:solidFill>
              </a:rPr>
              <a:t>OFF portion </a:t>
            </a: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FF0000"/>
                </a:solidFill>
              </a:rPr>
              <a:t>Blank GI portion </a:t>
            </a:r>
            <a:r>
              <a:rPr lang="en-US" sz="1800" dirty="0" smtClean="0"/>
              <a:t>of the WFC.</a:t>
            </a:r>
          </a:p>
          <a:p>
            <a:pPr marL="342900" lvl="1" indent="-342900">
              <a:buNone/>
            </a:pP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WFC I</a:t>
            </a:r>
            <a:r>
              <a:rPr lang="en-US" altLang="zh-CN" dirty="0" smtClean="0"/>
              <a:t> : </a:t>
            </a:r>
            <a:r>
              <a:rPr lang="en-US" altLang="zh-CN" b="1" dirty="0" smtClean="0"/>
              <a:t>No CP</a:t>
            </a:r>
          </a:p>
          <a:p>
            <a:pPr marL="342900" lvl="1" indent="-342900">
              <a:buFontTx/>
              <a:buChar char="•"/>
            </a:pPr>
            <a:endParaRPr lang="en-US" altLang="zh-CN" dirty="0" smtClean="0"/>
          </a:p>
          <a:p>
            <a:pPr marL="342900" lvl="1" indent="-342900">
              <a:buFontTx/>
              <a:buChar char="•"/>
            </a:pPr>
            <a:endParaRPr lang="en-US" altLang="zh-CN" dirty="0" smtClean="0"/>
          </a:p>
          <a:p>
            <a:pPr marL="342900" lvl="1" indent="-342900">
              <a:buFontTx/>
              <a:buChar char="•"/>
            </a:pPr>
            <a:endParaRPr lang="en-US" altLang="zh-CN" dirty="0" smtClean="0"/>
          </a:p>
          <a:p>
            <a:pPr marL="342900" lvl="1" indent="-342900">
              <a:buFontTx/>
              <a:buChar char="•"/>
            </a:pPr>
            <a:endParaRPr lang="en-US" altLang="zh-CN" dirty="0" smtClean="0"/>
          </a:p>
          <a:p>
            <a:pPr marL="342900" lvl="1" indent="-342900">
              <a:buFontTx/>
              <a:buChar char="•"/>
            </a:pPr>
            <a:endParaRPr lang="zh-CN" altLang="en-US" dirty="0" smtClean="0"/>
          </a:p>
          <a:p>
            <a:pPr marL="342900" lvl="1" indent="-342900">
              <a:buFontTx/>
              <a:buChar char="•"/>
            </a:pPr>
            <a:endParaRPr lang="en-US" altLang="zh-CN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3</a:t>
            </a:fld>
            <a:endParaRPr lang="en-US" altLang="ko-KR"/>
          </a:p>
        </p:txBody>
      </p:sp>
      <p:grpSp>
        <p:nvGrpSpPr>
          <p:cNvPr id="37" name="Group 36"/>
          <p:cNvGrpSpPr/>
          <p:nvPr/>
        </p:nvGrpSpPr>
        <p:grpSpPr>
          <a:xfrm>
            <a:off x="1530350" y="4981427"/>
            <a:ext cx="6242050" cy="1386303"/>
            <a:chOff x="1301750" y="4252497"/>
            <a:chExt cx="6242050" cy="1386303"/>
          </a:xfrm>
        </p:grpSpPr>
        <p:grpSp>
          <p:nvGrpSpPr>
            <p:cNvPr id="44" name="组合 40"/>
            <p:cNvGrpSpPr/>
            <p:nvPr/>
          </p:nvGrpSpPr>
          <p:grpSpPr>
            <a:xfrm>
              <a:off x="4841875" y="4254989"/>
              <a:ext cx="2701925" cy="1272339"/>
              <a:chOff x="3563888" y="1523596"/>
              <a:chExt cx="2701925" cy="1272339"/>
            </a:xfrm>
          </p:grpSpPr>
          <p:grpSp>
            <p:nvGrpSpPr>
              <p:cNvPr id="45" name="그룹 138"/>
              <p:cNvGrpSpPr>
                <a:grpSpLocks/>
              </p:cNvGrpSpPr>
              <p:nvPr/>
            </p:nvGrpSpPr>
            <p:grpSpPr bwMode="auto">
              <a:xfrm>
                <a:off x="3563888" y="1523596"/>
                <a:ext cx="2701925" cy="1272339"/>
                <a:chOff x="1524000" y="2716063"/>
                <a:chExt cx="2702512" cy="1272174"/>
              </a:xfrm>
            </p:grpSpPr>
            <p:cxnSp>
              <p:nvCxnSpPr>
                <p:cNvPr id="47" name="직선 연결선 7"/>
                <p:cNvCxnSpPr>
                  <a:cxnSpLocks noChangeShapeType="1"/>
                </p:cNvCxnSpPr>
                <p:nvPr/>
              </p:nvCxnSpPr>
              <p:spPr bwMode="auto">
                <a:xfrm>
                  <a:off x="1676400" y="3486941"/>
                  <a:ext cx="20574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8" name="직선 연결선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980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" name="직선 연결선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9362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0" name="자유형 12"/>
                <p:cNvSpPr>
                  <a:spLocks/>
                </p:cNvSpPr>
                <p:nvPr/>
              </p:nvSpPr>
              <p:spPr bwMode="auto">
                <a:xfrm>
                  <a:off x="2104008" y="2867681"/>
                  <a:ext cx="834501" cy="224943"/>
                </a:xfrm>
                <a:custGeom>
                  <a:avLst/>
                  <a:gdLst>
                    <a:gd name="T0" fmla="*/ 0 w 834501"/>
                    <a:gd name="T1" fmla="*/ 224943 h 224943"/>
                    <a:gd name="T2" fmla="*/ 159798 w 834501"/>
                    <a:gd name="T3" fmla="*/ 3002 h 224943"/>
                    <a:gd name="T4" fmla="*/ 435006 w 834501"/>
                    <a:gd name="T5" fmla="*/ 91778 h 224943"/>
                    <a:gd name="T6" fmla="*/ 568171 w 834501"/>
                    <a:gd name="T7" fmla="*/ 20757 h 224943"/>
                    <a:gd name="T8" fmla="*/ 834501 w 834501"/>
                    <a:gd name="T9" fmla="*/ 216066 h 2249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4501" h="224943">
                      <a:moveTo>
                        <a:pt x="0" y="224943"/>
                      </a:moveTo>
                      <a:cubicBezTo>
                        <a:pt x="43648" y="125069"/>
                        <a:pt x="87297" y="25196"/>
                        <a:pt x="159798" y="3002"/>
                      </a:cubicBezTo>
                      <a:cubicBezTo>
                        <a:pt x="232299" y="-19192"/>
                        <a:pt x="366944" y="88819"/>
                        <a:pt x="435006" y="91778"/>
                      </a:cubicBezTo>
                      <a:cubicBezTo>
                        <a:pt x="503068" y="94737"/>
                        <a:pt x="501589" y="42"/>
                        <a:pt x="568171" y="20757"/>
                      </a:cubicBezTo>
                      <a:cubicBezTo>
                        <a:pt x="634754" y="41472"/>
                        <a:pt x="788633" y="180555"/>
                        <a:pt x="834501" y="216066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cxnSp>
              <p:nvCxnSpPr>
                <p:cNvPr id="51" name="직선 연결선 15"/>
                <p:cNvCxnSpPr>
                  <a:cxnSpLocks noChangeShapeType="1"/>
                </p:cNvCxnSpPr>
                <p:nvPr/>
              </p:nvCxnSpPr>
              <p:spPr bwMode="auto">
                <a:xfrm>
                  <a:off x="2938509" y="3486941"/>
                  <a:ext cx="811166" cy="0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" name="직선 연결선 18"/>
                <p:cNvCxnSpPr>
                  <a:cxnSpLocks noChangeShapeType="1"/>
                  <a:stCxn id="50" idx="4"/>
                </p:cNvCxnSpPr>
                <p:nvPr/>
              </p:nvCxnSpPr>
              <p:spPr bwMode="auto">
                <a:xfrm>
                  <a:off x="2938509" y="3083747"/>
                  <a:ext cx="0" cy="398755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3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2169062" y="3680460"/>
                  <a:ext cx="13716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400" b="0" dirty="0">
                      <a:cs typeface="Arial" panose="020B0604020202020204" pitchFamily="34" charset="0"/>
                    </a:rPr>
                    <a:t>Information </a:t>
                  </a:r>
                  <a:r>
                    <a:rPr lang="en-US" altLang="ko-KR" sz="1400" b="0" dirty="0" smtClean="0">
                      <a:cs typeface="Arial" panose="020B0604020202020204" pitchFamily="34" charset="0"/>
                    </a:rPr>
                    <a:t>“1”</a:t>
                  </a:r>
                  <a:endParaRPr lang="ko-KR" altLang="en-US" sz="1400" b="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1524000" y="3456424"/>
                  <a:ext cx="270251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200" b="0" dirty="0">
                      <a:cs typeface="Arial" panose="020B0604020202020204" pitchFamily="34" charset="0"/>
                    </a:rPr>
                    <a:t> </a:t>
                  </a:r>
                  <a:r>
                    <a:rPr lang="en-US" altLang="ko-KR" sz="1200" b="0" dirty="0" smtClean="0">
                      <a:cs typeface="Arial" panose="020B0604020202020204" pitchFamily="34" charset="0"/>
                    </a:rPr>
                    <a:t>         0us                2us               4us</a:t>
                  </a:r>
                  <a:endParaRPr lang="ko-KR" altLang="en-US" sz="1200" b="0" dirty="0"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46" name="직선 연결선 64"/>
              <p:cNvCxnSpPr>
                <a:cxnSpLocks noChangeShapeType="1"/>
              </p:cNvCxnSpPr>
              <p:nvPr/>
            </p:nvCxnSpPr>
            <p:spPr bwMode="auto">
              <a:xfrm flipV="1">
                <a:off x="5789080" y="1532926"/>
                <a:ext cx="0" cy="76164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5" name="组合 51"/>
            <p:cNvGrpSpPr/>
            <p:nvPr/>
          </p:nvGrpSpPr>
          <p:grpSpPr>
            <a:xfrm>
              <a:off x="1301750" y="4257259"/>
              <a:ext cx="2701925" cy="1271587"/>
              <a:chOff x="3624906" y="3129406"/>
              <a:chExt cx="2701925" cy="1271587"/>
            </a:xfrm>
          </p:grpSpPr>
          <p:grpSp>
            <p:nvGrpSpPr>
              <p:cNvPr id="56" name="그룹 139"/>
              <p:cNvGrpSpPr>
                <a:grpSpLocks/>
              </p:cNvGrpSpPr>
              <p:nvPr/>
            </p:nvGrpSpPr>
            <p:grpSpPr bwMode="auto">
              <a:xfrm>
                <a:off x="3624906" y="3129406"/>
                <a:ext cx="2701925" cy="1271587"/>
                <a:chOff x="4749800" y="2716063"/>
                <a:chExt cx="2702512" cy="1272174"/>
              </a:xfrm>
            </p:grpSpPr>
            <p:cxnSp>
              <p:nvCxnSpPr>
                <p:cNvPr id="59" name="직선 연결선 63"/>
                <p:cNvCxnSpPr>
                  <a:cxnSpLocks noChangeShapeType="1"/>
                </p:cNvCxnSpPr>
                <p:nvPr/>
              </p:nvCxnSpPr>
              <p:spPr bwMode="auto">
                <a:xfrm>
                  <a:off x="4876800" y="3486941"/>
                  <a:ext cx="2093115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직선 연결선 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984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" name="직선 연결선 65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366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2" name="자유형 66"/>
                <p:cNvSpPr>
                  <a:spLocks/>
                </p:cNvSpPr>
                <p:nvPr/>
              </p:nvSpPr>
              <p:spPr bwMode="auto">
                <a:xfrm>
                  <a:off x="6135414" y="2867681"/>
                  <a:ext cx="834501" cy="224943"/>
                </a:xfrm>
                <a:custGeom>
                  <a:avLst/>
                  <a:gdLst>
                    <a:gd name="T0" fmla="*/ 0 w 834501"/>
                    <a:gd name="T1" fmla="*/ 224943 h 224943"/>
                    <a:gd name="T2" fmla="*/ 159798 w 834501"/>
                    <a:gd name="T3" fmla="*/ 3002 h 224943"/>
                    <a:gd name="T4" fmla="*/ 435006 w 834501"/>
                    <a:gd name="T5" fmla="*/ 91778 h 224943"/>
                    <a:gd name="T6" fmla="*/ 568171 w 834501"/>
                    <a:gd name="T7" fmla="*/ 20757 h 224943"/>
                    <a:gd name="T8" fmla="*/ 834501 w 834501"/>
                    <a:gd name="T9" fmla="*/ 216066 h 2249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4501" h="224943">
                      <a:moveTo>
                        <a:pt x="0" y="224943"/>
                      </a:moveTo>
                      <a:cubicBezTo>
                        <a:pt x="43648" y="125069"/>
                        <a:pt x="87297" y="25196"/>
                        <a:pt x="159798" y="3002"/>
                      </a:cubicBezTo>
                      <a:cubicBezTo>
                        <a:pt x="232299" y="-19192"/>
                        <a:pt x="366944" y="88819"/>
                        <a:pt x="435006" y="91778"/>
                      </a:cubicBezTo>
                      <a:cubicBezTo>
                        <a:pt x="503068" y="94737"/>
                        <a:pt x="501589" y="42"/>
                        <a:pt x="568171" y="20757"/>
                      </a:cubicBezTo>
                      <a:cubicBezTo>
                        <a:pt x="634754" y="41472"/>
                        <a:pt x="788633" y="180555"/>
                        <a:pt x="834501" y="216066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cxnSp>
              <p:nvCxnSpPr>
                <p:cNvPr id="63" name="직선 연결선 68"/>
                <p:cNvCxnSpPr>
                  <a:cxnSpLocks noChangeShapeType="1"/>
                </p:cNvCxnSpPr>
                <p:nvPr/>
              </p:nvCxnSpPr>
              <p:spPr bwMode="auto">
                <a:xfrm>
                  <a:off x="5298488" y="3478063"/>
                  <a:ext cx="847077" cy="1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4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5264958" y="3680460"/>
                  <a:ext cx="13716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400" b="0" dirty="0">
                      <a:cs typeface="Arial" panose="020B0604020202020204" pitchFamily="34" charset="0"/>
                    </a:rPr>
                    <a:t>Information </a:t>
                  </a:r>
                  <a:r>
                    <a:rPr lang="en-US" altLang="ko-KR" sz="1400" b="0" dirty="0" smtClean="0">
                      <a:cs typeface="Arial" panose="020B0604020202020204" pitchFamily="34" charset="0"/>
                    </a:rPr>
                    <a:t>“0”</a:t>
                  </a:r>
                  <a:endParaRPr lang="ko-KR" altLang="en-US" sz="1400" b="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4749800" y="3454591"/>
                  <a:ext cx="270251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200" b="0" dirty="0" smtClean="0">
                      <a:cs typeface="Arial" panose="020B0604020202020204" pitchFamily="34" charset="0"/>
                    </a:rPr>
                    <a:t>         0us                 2us               </a:t>
                  </a:r>
                  <a:r>
                    <a:rPr lang="en-US" altLang="ko-KR" sz="1200" b="0" dirty="0">
                      <a:cs typeface="Arial" panose="020B0604020202020204" pitchFamily="34" charset="0"/>
                    </a:rPr>
                    <a:t>4us</a:t>
                  </a:r>
                  <a:endParaRPr lang="ko-KR" altLang="en-US" sz="1200" b="0" dirty="0"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57" name="직선 연결선 18"/>
              <p:cNvCxnSpPr>
                <a:cxnSpLocks noChangeShapeType="1"/>
              </p:cNvCxnSpPr>
              <p:nvPr/>
            </p:nvCxnSpPr>
            <p:spPr bwMode="auto">
              <a:xfrm>
                <a:off x="5020368" y="3486593"/>
                <a:ext cx="0" cy="398807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직선 연결선 64"/>
              <p:cNvCxnSpPr>
                <a:cxnSpLocks noChangeShapeType="1"/>
              </p:cNvCxnSpPr>
              <p:nvPr/>
            </p:nvCxnSpPr>
            <p:spPr bwMode="auto">
              <a:xfrm flipV="1">
                <a:off x="5844538" y="3138280"/>
                <a:ext cx="0" cy="76164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6" name="矩形 34"/>
            <p:cNvSpPr/>
            <p:nvPr/>
          </p:nvSpPr>
          <p:spPr bwMode="auto">
            <a:xfrm>
              <a:off x="1850319" y="4254989"/>
              <a:ext cx="131278" cy="770978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矩形 65"/>
            <p:cNvSpPr/>
            <p:nvPr/>
          </p:nvSpPr>
          <p:spPr bwMode="auto">
            <a:xfrm>
              <a:off x="5424712" y="4252497"/>
              <a:ext cx="131278" cy="770978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8" name="直接箭头连接符 36"/>
            <p:cNvCxnSpPr>
              <a:stCxn id="66" idx="3"/>
            </p:cNvCxnSpPr>
            <p:nvPr/>
          </p:nvCxnSpPr>
          <p:spPr bwMode="auto">
            <a:xfrm>
              <a:off x="1981597" y="4640478"/>
              <a:ext cx="2324362" cy="62529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69" name="直接箭头连接符 39"/>
            <p:cNvCxnSpPr>
              <a:stCxn id="67" idx="1"/>
            </p:cNvCxnSpPr>
            <p:nvPr/>
          </p:nvCxnSpPr>
          <p:spPr bwMode="auto">
            <a:xfrm flipH="1">
              <a:off x="4449933" y="4637986"/>
              <a:ext cx="974779" cy="62778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triangle"/>
            </a:ln>
            <a:effectLst/>
          </p:spPr>
        </p:cxnSp>
        <p:sp>
          <p:nvSpPr>
            <p:cNvPr id="70" name="文本框 67"/>
            <p:cNvSpPr txBox="1"/>
            <p:nvPr/>
          </p:nvSpPr>
          <p:spPr>
            <a:xfrm>
              <a:off x="3845421" y="5300246"/>
              <a:ext cx="996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b="1" dirty="0" smtClean="0">
                  <a:solidFill>
                    <a:srgbClr val="FF0000"/>
                  </a:solidFill>
                </a:rPr>
                <a:t>Time dispersion</a:t>
              </a:r>
            </a:p>
            <a:p>
              <a:pPr algn="ctr"/>
              <a:r>
                <a:rPr lang="en-US" altLang="zh-CN" sz="800" b="1" dirty="0" smtClean="0">
                  <a:solidFill>
                    <a:srgbClr val="FF0000"/>
                  </a:solidFill>
                </a:rPr>
                <a:t> ISI area</a:t>
              </a:r>
              <a:endParaRPr lang="zh-CN" altLang="en-US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1" name="직선 연결선 18"/>
            <p:cNvCxnSpPr>
              <a:cxnSpLocks noChangeShapeType="1"/>
            </p:cNvCxnSpPr>
            <p:nvPr/>
          </p:nvCxnSpPr>
          <p:spPr bwMode="auto">
            <a:xfrm>
              <a:off x="5415838" y="4637986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직선 연결선 18"/>
            <p:cNvCxnSpPr>
              <a:cxnSpLocks noChangeShapeType="1"/>
            </p:cNvCxnSpPr>
            <p:nvPr/>
          </p:nvCxnSpPr>
          <p:spPr bwMode="auto">
            <a:xfrm>
              <a:off x="3521382" y="4620100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7772400" cy="43434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WFC II</a:t>
            </a:r>
            <a:r>
              <a:rPr lang="en-US" altLang="zh-CN" sz="1800" dirty="0" smtClean="0"/>
              <a:t>: </a:t>
            </a:r>
            <a:r>
              <a:rPr lang="en-US" altLang="zh-CN" sz="2000" dirty="0" smtClean="0"/>
              <a:t>A </a:t>
            </a:r>
            <a:r>
              <a:rPr lang="en-US" altLang="zh-CN" sz="2000" i="1" dirty="0" smtClean="0"/>
              <a:t>blank energy GI </a:t>
            </a:r>
            <a:r>
              <a:rPr lang="en-US" altLang="zh-CN" sz="2000" dirty="0" smtClean="0"/>
              <a:t>with 0.8us duration is placed before transmitting each of the 3.2us symbol. The GI is removed at RX before performing symbol detection.</a:t>
            </a:r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WFC III</a:t>
            </a:r>
            <a:r>
              <a:rPr lang="en-US" altLang="zh-CN" sz="1800" dirty="0" smtClean="0"/>
              <a:t>: </a:t>
            </a:r>
            <a:r>
              <a:rPr lang="en-US" altLang="zh-CN" sz="2000" dirty="0" smtClean="0"/>
              <a:t>A </a:t>
            </a:r>
            <a:r>
              <a:rPr lang="en-US" altLang="zh-CN" sz="2000" i="1" dirty="0" smtClean="0"/>
              <a:t>blank energy GI </a:t>
            </a:r>
            <a:r>
              <a:rPr lang="en-US" altLang="zh-CN" sz="2000" dirty="0" smtClean="0"/>
              <a:t>with 0.8us duration is placed before each of the 1.2us ON and OFF portion in a Symbol. The GI is removed at RX before performing symbol detection.</a:t>
            </a:r>
          </a:p>
          <a:p>
            <a:endParaRPr lang="en-US" altLang="zh-CN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4</a:t>
            </a:fld>
            <a:endParaRPr lang="en-US" altLang="ko-KR"/>
          </a:p>
        </p:txBody>
      </p:sp>
      <p:grpSp>
        <p:nvGrpSpPr>
          <p:cNvPr id="77" name="Group 76"/>
          <p:cNvGrpSpPr/>
          <p:nvPr/>
        </p:nvGrpSpPr>
        <p:grpSpPr>
          <a:xfrm>
            <a:off x="1428560" y="2133600"/>
            <a:ext cx="6191440" cy="1291052"/>
            <a:chOff x="1428560" y="2133600"/>
            <a:chExt cx="6191440" cy="1291052"/>
          </a:xfrm>
        </p:grpSpPr>
        <p:grpSp>
          <p:nvGrpSpPr>
            <p:cNvPr id="7" name="组合 36"/>
            <p:cNvGrpSpPr/>
            <p:nvPr/>
          </p:nvGrpSpPr>
          <p:grpSpPr>
            <a:xfrm>
              <a:off x="1428560" y="2133600"/>
              <a:ext cx="2701925" cy="1272339"/>
              <a:chOff x="1903574" y="4702777"/>
              <a:chExt cx="2701925" cy="1272339"/>
            </a:xfrm>
          </p:grpSpPr>
          <p:grpSp>
            <p:nvGrpSpPr>
              <p:cNvPr id="8" name="그룹 138"/>
              <p:cNvGrpSpPr>
                <a:grpSpLocks/>
              </p:cNvGrpSpPr>
              <p:nvPr/>
            </p:nvGrpSpPr>
            <p:grpSpPr bwMode="auto">
              <a:xfrm>
                <a:off x="1903574" y="4702777"/>
                <a:ext cx="2701925" cy="1272339"/>
                <a:chOff x="1524000" y="2716063"/>
                <a:chExt cx="2702512" cy="1272174"/>
              </a:xfrm>
            </p:grpSpPr>
            <p:cxnSp>
              <p:nvCxnSpPr>
                <p:cNvPr id="11" name="직선 연결선 7"/>
                <p:cNvCxnSpPr>
                  <a:cxnSpLocks noChangeShapeType="1"/>
                </p:cNvCxnSpPr>
                <p:nvPr/>
              </p:nvCxnSpPr>
              <p:spPr bwMode="auto">
                <a:xfrm>
                  <a:off x="1676400" y="3486941"/>
                  <a:ext cx="20574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" name="직선 연결선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980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" name="직선 연결선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9362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" name="자유형 12"/>
                <p:cNvSpPr>
                  <a:spLocks/>
                </p:cNvSpPr>
                <p:nvPr/>
              </p:nvSpPr>
              <p:spPr bwMode="auto">
                <a:xfrm>
                  <a:off x="2104008" y="2867681"/>
                  <a:ext cx="834501" cy="224943"/>
                </a:xfrm>
                <a:custGeom>
                  <a:avLst/>
                  <a:gdLst>
                    <a:gd name="T0" fmla="*/ 0 w 834501"/>
                    <a:gd name="T1" fmla="*/ 224943 h 224943"/>
                    <a:gd name="T2" fmla="*/ 159798 w 834501"/>
                    <a:gd name="T3" fmla="*/ 3002 h 224943"/>
                    <a:gd name="T4" fmla="*/ 435006 w 834501"/>
                    <a:gd name="T5" fmla="*/ 91778 h 224943"/>
                    <a:gd name="T6" fmla="*/ 568171 w 834501"/>
                    <a:gd name="T7" fmla="*/ 20757 h 224943"/>
                    <a:gd name="T8" fmla="*/ 834501 w 834501"/>
                    <a:gd name="T9" fmla="*/ 216066 h 2249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4501" h="224943">
                      <a:moveTo>
                        <a:pt x="0" y="224943"/>
                      </a:moveTo>
                      <a:cubicBezTo>
                        <a:pt x="43648" y="125069"/>
                        <a:pt x="87297" y="25196"/>
                        <a:pt x="159798" y="3002"/>
                      </a:cubicBezTo>
                      <a:cubicBezTo>
                        <a:pt x="232299" y="-19192"/>
                        <a:pt x="366944" y="88819"/>
                        <a:pt x="435006" y="91778"/>
                      </a:cubicBezTo>
                      <a:cubicBezTo>
                        <a:pt x="503068" y="94737"/>
                        <a:pt x="501589" y="42"/>
                        <a:pt x="568171" y="20757"/>
                      </a:cubicBezTo>
                      <a:cubicBezTo>
                        <a:pt x="634754" y="41472"/>
                        <a:pt x="788633" y="180555"/>
                        <a:pt x="834501" y="216066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cxnSp>
              <p:nvCxnSpPr>
                <p:cNvPr id="15" name="직선 연결선 15"/>
                <p:cNvCxnSpPr>
                  <a:cxnSpLocks noChangeShapeType="1"/>
                </p:cNvCxnSpPr>
                <p:nvPr/>
              </p:nvCxnSpPr>
              <p:spPr bwMode="auto">
                <a:xfrm>
                  <a:off x="2938509" y="3486941"/>
                  <a:ext cx="811166" cy="0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" name="직선 연결선 18"/>
                <p:cNvCxnSpPr>
                  <a:cxnSpLocks noChangeShapeType="1"/>
                  <a:stCxn id="14" idx="4"/>
                </p:cNvCxnSpPr>
                <p:nvPr/>
              </p:nvCxnSpPr>
              <p:spPr bwMode="auto">
                <a:xfrm>
                  <a:off x="2938509" y="3083747"/>
                  <a:ext cx="0" cy="398755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1663131" y="3104244"/>
                  <a:ext cx="546518" cy="2461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000" b="0" dirty="0" smtClean="0"/>
                    <a:t>Blank</a:t>
                  </a:r>
                  <a:endParaRPr lang="ko-KR" altLang="en-US" sz="1000" b="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2169062" y="3680460"/>
                  <a:ext cx="13716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400" b="0" dirty="0">
                      <a:cs typeface="Arial" panose="020B0604020202020204" pitchFamily="34" charset="0"/>
                    </a:rPr>
                    <a:t>Information </a:t>
                  </a:r>
                  <a:r>
                    <a:rPr lang="en-US" altLang="ko-KR" sz="1400" b="0" dirty="0" smtClean="0">
                      <a:cs typeface="Arial" panose="020B0604020202020204" pitchFamily="34" charset="0"/>
                    </a:rPr>
                    <a:t>“1”</a:t>
                  </a:r>
                  <a:endParaRPr lang="ko-KR" altLang="en-US" sz="1400" b="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1524000" y="3442105"/>
                  <a:ext cx="270251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200" b="0" dirty="0">
                      <a:cs typeface="Arial" panose="020B0604020202020204" pitchFamily="34" charset="0"/>
                    </a:rPr>
                    <a:t>0us    0.8us             2.4us              4us</a:t>
                  </a:r>
                  <a:endParaRPr lang="ko-KR" altLang="en-US" sz="1200" b="0" dirty="0"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" name="직사각형 23"/>
              <p:cNvSpPr>
                <a:spLocks noChangeArrowheads="1"/>
              </p:cNvSpPr>
              <p:nvPr/>
            </p:nvSpPr>
            <p:spPr bwMode="auto">
              <a:xfrm>
                <a:off x="2077711" y="4870852"/>
                <a:ext cx="414940" cy="6015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kumimoji="0" lang="ko-KR" altLang="en-US" sz="1200" b="0" dirty="0">
                  <a:cs typeface="Arial" panose="020B0604020202020204" pitchFamily="34" charset="0"/>
                </a:endParaRPr>
              </a:p>
            </p:txBody>
          </p:sp>
          <p:cxnSp>
            <p:nvCxnSpPr>
              <p:cNvPr id="10" name="직선 연결선 64"/>
              <p:cNvCxnSpPr>
                <a:cxnSpLocks noChangeShapeType="1"/>
              </p:cNvCxnSpPr>
              <p:nvPr/>
            </p:nvCxnSpPr>
            <p:spPr bwMode="auto">
              <a:xfrm flipV="1">
                <a:off x="4128766" y="4710184"/>
                <a:ext cx="0" cy="76164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" name="组合 14"/>
            <p:cNvGrpSpPr/>
            <p:nvPr/>
          </p:nvGrpSpPr>
          <p:grpSpPr>
            <a:xfrm>
              <a:off x="4918075" y="2153065"/>
              <a:ext cx="2701925" cy="1271587"/>
              <a:chOff x="5334000" y="4703529"/>
              <a:chExt cx="2701925" cy="1271587"/>
            </a:xfrm>
          </p:grpSpPr>
          <p:grpSp>
            <p:nvGrpSpPr>
              <p:cNvPr id="21" name="组合 13"/>
              <p:cNvGrpSpPr/>
              <p:nvPr/>
            </p:nvGrpSpPr>
            <p:grpSpPr>
              <a:xfrm>
                <a:off x="5334000" y="4703529"/>
                <a:ext cx="2701925" cy="1271587"/>
                <a:chOff x="5334000" y="4703529"/>
                <a:chExt cx="2701925" cy="1271587"/>
              </a:xfrm>
            </p:grpSpPr>
            <p:grpSp>
              <p:nvGrpSpPr>
                <p:cNvPr id="23" name="组合 37"/>
                <p:cNvGrpSpPr/>
                <p:nvPr/>
              </p:nvGrpSpPr>
              <p:grpSpPr>
                <a:xfrm>
                  <a:off x="5334000" y="4703529"/>
                  <a:ext cx="2701925" cy="1271587"/>
                  <a:chOff x="5334000" y="4703529"/>
                  <a:chExt cx="2701925" cy="1271587"/>
                </a:xfrm>
              </p:grpSpPr>
              <p:grpSp>
                <p:nvGrpSpPr>
                  <p:cNvPr id="25" name="组合 19"/>
                  <p:cNvGrpSpPr/>
                  <p:nvPr/>
                </p:nvGrpSpPr>
                <p:grpSpPr>
                  <a:xfrm>
                    <a:off x="5334000" y="4703529"/>
                    <a:ext cx="2701925" cy="1271587"/>
                    <a:chOff x="4725826" y="2846388"/>
                    <a:chExt cx="2701925" cy="1271587"/>
                  </a:xfrm>
                </p:grpSpPr>
                <p:grpSp>
                  <p:nvGrpSpPr>
                    <p:cNvPr id="27" name="그룹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5826" y="2846388"/>
                      <a:ext cx="2701925" cy="1271587"/>
                      <a:chOff x="4749800" y="2716063"/>
                      <a:chExt cx="2702512" cy="1272174"/>
                    </a:xfrm>
                  </p:grpSpPr>
                  <p:cxnSp>
                    <p:nvCxnSpPr>
                      <p:cNvPr id="29" name="직선 연결선 6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4876800" y="3486941"/>
                        <a:ext cx="2093115" cy="0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0" name="직선 연결선 6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5298488" y="2716063"/>
                        <a:ext cx="0" cy="762000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1" name="직선 연결선 6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6136688" y="2716063"/>
                        <a:ext cx="0" cy="762000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sp>
                    <p:nvSpPr>
                      <p:cNvPr id="32" name="자유형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35414" y="2867681"/>
                        <a:ext cx="834501" cy="224943"/>
                      </a:xfrm>
                      <a:custGeom>
                        <a:avLst/>
                        <a:gdLst>
                          <a:gd name="T0" fmla="*/ 0 w 834501"/>
                          <a:gd name="T1" fmla="*/ 224943 h 224943"/>
                          <a:gd name="T2" fmla="*/ 159798 w 834501"/>
                          <a:gd name="T3" fmla="*/ 3002 h 224943"/>
                          <a:gd name="T4" fmla="*/ 435006 w 834501"/>
                          <a:gd name="T5" fmla="*/ 91778 h 224943"/>
                          <a:gd name="T6" fmla="*/ 568171 w 834501"/>
                          <a:gd name="T7" fmla="*/ 20757 h 224943"/>
                          <a:gd name="T8" fmla="*/ 834501 w 834501"/>
                          <a:gd name="T9" fmla="*/ 216066 h 2249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834501" h="224943">
                            <a:moveTo>
                              <a:pt x="0" y="224943"/>
                            </a:moveTo>
                            <a:cubicBezTo>
                              <a:pt x="43648" y="125069"/>
                              <a:pt x="87297" y="25196"/>
                              <a:pt x="159798" y="3002"/>
                            </a:cubicBezTo>
                            <a:cubicBezTo>
                              <a:pt x="232299" y="-19192"/>
                              <a:pt x="366944" y="88819"/>
                              <a:pt x="435006" y="91778"/>
                            </a:cubicBezTo>
                            <a:cubicBezTo>
                              <a:pt x="503068" y="94737"/>
                              <a:pt x="501589" y="42"/>
                              <a:pt x="568171" y="20757"/>
                            </a:cubicBezTo>
                            <a:cubicBezTo>
                              <a:pt x="634754" y="41472"/>
                              <a:pt x="788633" y="180555"/>
                              <a:pt x="834501" y="216066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cxnSp>
                    <p:nvCxnSpPr>
                      <p:cNvPr id="33" name="직선 연결선 6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4876799" y="3478064"/>
                        <a:ext cx="1268767" cy="6657"/>
                      </a:xfrm>
                      <a:prstGeom prst="line">
                        <a:avLst/>
                      </a:prstGeom>
                      <a:noFill/>
                      <a:ln w="25400" algn="ctr">
                        <a:solidFill>
                          <a:srgbClr val="FF0000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sp>
                    <p:nvSpPr>
                      <p:cNvPr id="34" name="TextBox 7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264958" y="3680460"/>
                        <a:ext cx="1371600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24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ko-KR" sz="1400" b="0" dirty="0">
                            <a:cs typeface="Arial" panose="020B0604020202020204" pitchFamily="34" charset="0"/>
                          </a:rPr>
                          <a:t>Information </a:t>
                        </a:r>
                        <a:r>
                          <a:rPr lang="en-US" altLang="ko-KR" sz="1400" b="0" dirty="0" smtClean="0">
                            <a:cs typeface="Arial" panose="020B0604020202020204" pitchFamily="34" charset="0"/>
                          </a:rPr>
                          <a:t>“0”</a:t>
                        </a:r>
                        <a:endParaRPr lang="ko-KR" altLang="en-US" sz="1400" b="0" dirty="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5" name="TextBox 8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49800" y="3451002"/>
                        <a:ext cx="2702512" cy="276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24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ko-KR" sz="1200" b="0" dirty="0">
                            <a:cs typeface="Arial" panose="020B0604020202020204" pitchFamily="34" charset="0"/>
                          </a:rPr>
                          <a:t>0us    0.8us             2.4us              4us</a:t>
                        </a:r>
                        <a:endParaRPr lang="ko-KR" altLang="en-US" sz="1200" b="0" dirty="0"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28" name="직사각형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8750" y="2987877"/>
                      <a:ext cx="414940" cy="619693"/>
                    </a:xfrm>
                    <a:prstGeom prst="rect">
                      <a:avLst/>
                    </a:prstGeom>
                    <a:noFill/>
                    <a:ln w="12700" algn="ctr">
                      <a:solidFill>
                        <a:schemeClr val="tx1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latinLnBrk="0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ko-KR" altLang="en-US" sz="1200" b="0"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26" name="직선 연결선 6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53632" y="4710184"/>
                    <a:ext cx="0" cy="76164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4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5432593" y="5085012"/>
                  <a:ext cx="54639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000" b="0" dirty="0" smtClean="0"/>
                    <a:t>Blank</a:t>
                  </a:r>
                  <a:endParaRPr lang="ko-KR" altLang="en-US" sz="1000" b="0" dirty="0"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2" name="직선 연결선 18"/>
              <p:cNvCxnSpPr>
                <a:cxnSpLocks noChangeShapeType="1"/>
              </p:cNvCxnSpPr>
              <p:nvPr/>
            </p:nvCxnSpPr>
            <p:spPr bwMode="auto">
              <a:xfrm>
                <a:off x="6729462" y="5065904"/>
                <a:ext cx="0" cy="398807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6" name="직선 연결선 18"/>
            <p:cNvCxnSpPr>
              <a:cxnSpLocks noChangeShapeType="1"/>
            </p:cNvCxnSpPr>
            <p:nvPr/>
          </p:nvCxnSpPr>
          <p:spPr bwMode="auto">
            <a:xfrm>
              <a:off x="2008559" y="2503848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직선 연결선 18"/>
            <p:cNvCxnSpPr>
              <a:cxnSpLocks noChangeShapeType="1"/>
            </p:cNvCxnSpPr>
            <p:nvPr/>
          </p:nvCxnSpPr>
          <p:spPr bwMode="auto">
            <a:xfrm>
              <a:off x="7137707" y="2522561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直接连接符 30"/>
            <p:cNvCxnSpPr/>
            <p:nvPr/>
          </p:nvCxnSpPr>
          <p:spPr bwMode="auto">
            <a:xfrm>
              <a:off x="1602697" y="2902655"/>
              <a:ext cx="414940" cy="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78" name="Group 77"/>
          <p:cNvGrpSpPr/>
          <p:nvPr/>
        </p:nvGrpSpPr>
        <p:grpSpPr>
          <a:xfrm>
            <a:off x="1636138" y="4800600"/>
            <a:ext cx="6044665" cy="1374617"/>
            <a:chOff x="1636138" y="4800600"/>
            <a:chExt cx="6044665" cy="1374617"/>
          </a:xfrm>
        </p:grpSpPr>
        <p:sp>
          <p:nvSpPr>
            <p:cNvPr id="50" name="TextBox 34"/>
            <p:cNvSpPr txBox="1">
              <a:spLocks noChangeArrowheads="1"/>
            </p:cNvSpPr>
            <p:nvPr/>
          </p:nvSpPr>
          <p:spPr bwMode="auto">
            <a:xfrm>
              <a:off x="2133600" y="5867400"/>
              <a:ext cx="1371302" cy="307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>
                  <a:cs typeface="Arial" panose="020B0604020202020204" pitchFamily="34" charset="0"/>
                </a:rPr>
                <a:t>Information </a:t>
              </a:r>
              <a:r>
                <a:rPr lang="en-US" altLang="ko-KR" sz="1400" b="0" dirty="0" smtClean="0">
                  <a:cs typeface="Arial" panose="020B0604020202020204" pitchFamily="34" charset="0"/>
                </a:rPr>
                <a:t>“1”</a:t>
              </a:r>
              <a:endParaRPr lang="ko-KR" altLang="en-US" sz="1400" b="0" dirty="0">
                <a:cs typeface="Arial" panose="020B0604020202020204" pitchFamily="34" charset="0"/>
              </a:endParaRPr>
            </a:p>
          </p:txBody>
        </p:sp>
        <p:sp>
          <p:nvSpPr>
            <p:cNvPr id="51" name="TextBox 94"/>
            <p:cNvSpPr txBox="1">
              <a:spLocks noChangeArrowheads="1"/>
            </p:cNvSpPr>
            <p:nvPr/>
          </p:nvSpPr>
          <p:spPr bwMode="auto">
            <a:xfrm>
              <a:off x="1636138" y="5562600"/>
              <a:ext cx="2701925" cy="27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0" dirty="0">
                  <a:cs typeface="Arial" panose="020B0604020202020204" pitchFamily="34" charset="0"/>
                </a:rPr>
                <a:t>0us   </a:t>
              </a:r>
              <a:r>
                <a:rPr lang="en-US" altLang="ko-KR" sz="1200" b="0" dirty="0" smtClean="0">
                  <a:cs typeface="Arial" panose="020B0604020202020204" pitchFamily="34" charset="0"/>
                </a:rPr>
                <a:t>0.8us       2.0us   2.8us       4us</a:t>
              </a:r>
              <a:endParaRPr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64" name="자유형 66"/>
            <p:cNvSpPr>
              <a:spLocks/>
            </p:cNvSpPr>
            <p:nvPr/>
          </p:nvSpPr>
          <p:spPr bwMode="auto">
            <a:xfrm>
              <a:off x="6561826" y="4978878"/>
              <a:ext cx="609600" cy="224839"/>
            </a:xfrm>
            <a:custGeom>
              <a:avLst/>
              <a:gdLst>
                <a:gd name="T0" fmla="*/ 0 w 834501"/>
                <a:gd name="T1" fmla="*/ 224943 h 224943"/>
                <a:gd name="T2" fmla="*/ 159798 w 834501"/>
                <a:gd name="T3" fmla="*/ 3002 h 224943"/>
                <a:gd name="T4" fmla="*/ 435006 w 834501"/>
                <a:gd name="T5" fmla="*/ 91778 h 224943"/>
                <a:gd name="T6" fmla="*/ 568171 w 834501"/>
                <a:gd name="T7" fmla="*/ 20757 h 224943"/>
                <a:gd name="T8" fmla="*/ 834501 w 834501"/>
                <a:gd name="T9" fmla="*/ 216066 h 224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4501" h="224943">
                  <a:moveTo>
                    <a:pt x="0" y="224943"/>
                  </a:moveTo>
                  <a:cubicBezTo>
                    <a:pt x="43648" y="125069"/>
                    <a:pt x="87297" y="25196"/>
                    <a:pt x="159798" y="3002"/>
                  </a:cubicBezTo>
                  <a:cubicBezTo>
                    <a:pt x="232299" y="-19192"/>
                    <a:pt x="366944" y="88819"/>
                    <a:pt x="435006" y="91778"/>
                  </a:cubicBezTo>
                  <a:cubicBezTo>
                    <a:pt x="503068" y="94737"/>
                    <a:pt x="501589" y="42"/>
                    <a:pt x="568171" y="20757"/>
                  </a:cubicBezTo>
                  <a:cubicBezTo>
                    <a:pt x="634754" y="41472"/>
                    <a:pt x="788633" y="180555"/>
                    <a:pt x="834501" y="216066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TextBox 74"/>
            <p:cNvSpPr txBox="1">
              <a:spLocks noChangeArrowheads="1"/>
            </p:cNvSpPr>
            <p:nvPr/>
          </p:nvSpPr>
          <p:spPr bwMode="auto">
            <a:xfrm>
              <a:off x="5562600" y="5834448"/>
              <a:ext cx="1371302" cy="30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>
                  <a:cs typeface="Arial" panose="020B0604020202020204" pitchFamily="34" charset="0"/>
                </a:rPr>
                <a:t>Information </a:t>
              </a:r>
              <a:r>
                <a:rPr lang="en-US" altLang="ko-KR" sz="1400" b="0" dirty="0" smtClean="0">
                  <a:cs typeface="Arial" panose="020B0604020202020204" pitchFamily="34" charset="0"/>
                </a:rPr>
                <a:t>“0”</a:t>
              </a:r>
              <a:endParaRPr lang="ko-KR" altLang="en-US" sz="1400" b="0" dirty="0">
                <a:cs typeface="Arial" panose="020B0604020202020204" pitchFamily="34" charset="0"/>
              </a:endParaRPr>
            </a:p>
          </p:txBody>
        </p:sp>
        <p:cxnSp>
          <p:nvCxnSpPr>
            <p:cNvPr id="43" name="직선 연결선 7"/>
            <p:cNvCxnSpPr>
              <a:cxnSpLocks noChangeShapeType="1"/>
            </p:cNvCxnSpPr>
            <p:nvPr/>
          </p:nvCxnSpPr>
          <p:spPr bwMode="auto">
            <a:xfrm>
              <a:off x="5185448" y="5573607"/>
              <a:ext cx="1961480" cy="1332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직선 연결선 9"/>
            <p:cNvCxnSpPr>
              <a:cxnSpLocks noChangeShapeType="1"/>
            </p:cNvCxnSpPr>
            <p:nvPr/>
          </p:nvCxnSpPr>
          <p:spPr bwMode="auto">
            <a:xfrm flipV="1">
              <a:off x="5511571" y="4815955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직선 연결선 10"/>
            <p:cNvCxnSpPr>
              <a:cxnSpLocks noChangeShapeType="1"/>
            </p:cNvCxnSpPr>
            <p:nvPr/>
          </p:nvCxnSpPr>
          <p:spPr bwMode="auto">
            <a:xfrm flipV="1">
              <a:off x="6176048" y="4815955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Box 33"/>
            <p:cNvSpPr txBox="1">
              <a:spLocks noChangeArrowheads="1"/>
            </p:cNvSpPr>
            <p:nvPr/>
          </p:nvSpPr>
          <p:spPr bwMode="auto">
            <a:xfrm>
              <a:off x="5093961" y="5204186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sp>
          <p:nvSpPr>
            <p:cNvPr id="41" name="직사각형 23"/>
            <p:cNvSpPr>
              <a:spLocks noChangeArrowheads="1"/>
            </p:cNvSpPr>
            <p:nvPr/>
          </p:nvSpPr>
          <p:spPr bwMode="auto">
            <a:xfrm>
              <a:off x="5176821" y="4984030"/>
              <a:ext cx="341237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cxnSp>
          <p:nvCxnSpPr>
            <p:cNvPr id="42" name="직선 연결선 64"/>
            <p:cNvCxnSpPr>
              <a:cxnSpLocks noChangeShapeType="1"/>
            </p:cNvCxnSpPr>
            <p:nvPr/>
          </p:nvCxnSpPr>
          <p:spPr bwMode="auto">
            <a:xfrm flipV="1">
              <a:off x="7162800" y="4823362"/>
              <a:ext cx="0" cy="76164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直接连接符 30"/>
            <p:cNvCxnSpPr/>
            <p:nvPr/>
          </p:nvCxnSpPr>
          <p:spPr bwMode="auto">
            <a:xfrm>
              <a:off x="5185448" y="5573607"/>
              <a:ext cx="341237" cy="114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1" name="직선 연결선 10"/>
            <p:cNvCxnSpPr>
              <a:cxnSpLocks noChangeShapeType="1"/>
            </p:cNvCxnSpPr>
            <p:nvPr/>
          </p:nvCxnSpPr>
          <p:spPr bwMode="auto">
            <a:xfrm flipV="1">
              <a:off x="6574300" y="4811607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" name="직사각형 23"/>
            <p:cNvSpPr>
              <a:spLocks noChangeArrowheads="1"/>
            </p:cNvSpPr>
            <p:nvPr/>
          </p:nvSpPr>
          <p:spPr bwMode="auto">
            <a:xfrm>
              <a:off x="6180826" y="4969645"/>
              <a:ext cx="381000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76" name="TextBox 33"/>
            <p:cNvSpPr txBox="1">
              <a:spLocks noChangeArrowheads="1"/>
            </p:cNvSpPr>
            <p:nvPr/>
          </p:nvSpPr>
          <p:spPr bwMode="auto">
            <a:xfrm>
              <a:off x="6111293" y="5195560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cxnSp>
          <p:nvCxnSpPr>
            <p:cNvPr id="79" name="직선 연결선 7"/>
            <p:cNvCxnSpPr>
              <a:cxnSpLocks noChangeShapeType="1"/>
            </p:cNvCxnSpPr>
            <p:nvPr/>
          </p:nvCxnSpPr>
          <p:spPr bwMode="auto">
            <a:xfrm>
              <a:off x="1828800" y="5562600"/>
              <a:ext cx="1961480" cy="1332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직선 연결선 9"/>
            <p:cNvCxnSpPr>
              <a:cxnSpLocks noChangeShapeType="1"/>
            </p:cNvCxnSpPr>
            <p:nvPr/>
          </p:nvCxnSpPr>
          <p:spPr bwMode="auto">
            <a:xfrm flipV="1">
              <a:off x="2154923" y="4804948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직선 연결선 10"/>
            <p:cNvCxnSpPr>
              <a:cxnSpLocks noChangeShapeType="1"/>
            </p:cNvCxnSpPr>
            <p:nvPr/>
          </p:nvCxnSpPr>
          <p:spPr bwMode="auto">
            <a:xfrm flipV="1">
              <a:off x="2819400" y="4804948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" name="자유형 12"/>
            <p:cNvSpPr>
              <a:spLocks/>
            </p:cNvSpPr>
            <p:nvPr/>
          </p:nvSpPr>
          <p:spPr bwMode="auto">
            <a:xfrm>
              <a:off x="2160842" y="4956586"/>
              <a:ext cx="658558" cy="224972"/>
            </a:xfrm>
            <a:custGeom>
              <a:avLst/>
              <a:gdLst>
                <a:gd name="T0" fmla="*/ 0 w 834501"/>
                <a:gd name="T1" fmla="*/ 224943 h 224943"/>
                <a:gd name="T2" fmla="*/ 159798 w 834501"/>
                <a:gd name="T3" fmla="*/ 3002 h 224943"/>
                <a:gd name="T4" fmla="*/ 435006 w 834501"/>
                <a:gd name="T5" fmla="*/ 91778 h 224943"/>
                <a:gd name="T6" fmla="*/ 568171 w 834501"/>
                <a:gd name="T7" fmla="*/ 20757 h 224943"/>
                <a:gd name="T8" fmla="*/ 834501 w 834501"/>
                <a:gd name="T9" fmla="*/ 216066 h 224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4501" h="224943">
                  <a:moveTo>
                    <a:pt x="0" y="224943"/>
                  </a:moveTo>
                  <a:cubicBezTo>
                    <a:pt x="43648" y="125069"/>
                    <a:pt x="87297" y="25196"/>
                    <a:pt x="159798" y="3002"/>
                  </a:cubicBezTo>
                  <a:cubicBezTo>
                    <a:pt x="232299" y="-19192"/>
                    <a:pt x="366944" y="88819"/>
                    <a:pt x="435006" y="91778"/>
                  </a:cubicBezTo>
                  <a:cubicBezTo>
                    <a:pt x="503068" y="94737"/>
                    <a:pt x="501589" y="42"/>
                    <a:pt x="568171" y="20757"/>
                  </a:cubicBezTo>
                  <a:cubicBezTo>
                    <a:pt x="634754" y="41472"/>
                    <a:pt x="788633" y="180555"/>
                    <a:pt x="834501" y="216066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83" name="직선 연결선 15"/>
            <p:cNvCxnSpPr>
              <a:cxnSpLocks noChangeShapeType="1"/>
            </p:cNvCxnSpPr>
            <p:nvPr/>
          </p:nvCxnSpPr>
          <p:spPr bwMode="auto">
            <a:xfrm>
              <a:off x="2819400" y="5562600"/>
              <a:ext cx="986752" cy="13326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직선 연결선 18"/>
            <p:cNvCxnSpPr>
              <a:cxnSpLocks noChangeShapeType="1"/>
            </p:cNvCxnSpPr>
            <p:nvPr/>
          </p:nvCxnSpPr>
          <p:spPr bwMode="auto">
            <a:xfrm>
              <a:off x="2819400" y="5172680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TextBox 33"/>
            <p:cNvSpPr txBox="1">
              <a:spLocks noChangeArrowheads="1"/>
            </p:cNvSpPr>
            <p:nvPr/>
          </p:nvSpPr>
          <p:spPr bwMode="auto">
            <a:xfrm>
              <a:off x="1737313" y="5193179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sp>
          <p:nvSpPr>
            <p:cNvPr id="86" name="직사각형 23"/>
            <p:cNvSpPr>
              <a:spLocks noChangeArrowheads="1"/>
            </p:cNvSpPr>
            <p:nvPr/>
          </p:nvSpPr>
          <p:spPr bwMode="auto">
            <a:xfrm>
              <a:off x="1828799" y="4973023"/>
              <a:ext cx="341237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cxnSp>
          <p:nvCxnSpPr>
            <p:cNvPr id="87" name="직선 연결선 64"/>
            <p:cNvCxnSpPr>
              <a:cxnSpLocks noChangeShapeType="1"/>
            </p:cNvCxnSpPr>
            <p:nvPr/>
          </p:nvCxnSpPr>
          <p:spPr bwMode="auto">
            <a:xfrm flipV="1">
              <a:off x="3806152" y="4812355"/>
              <a:ext cx="0" cy="76164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직선 연결선 18"/>
            <p:cNvCxnSpPr>
              <a:cxnSpLocks noChangeShapeType="1"/>
            </p:cNvCxnSpPr>
            <p:nvPr/>
          </p:nvCxnSpPr>
          <p:spPr bwMode="auto">
            <a:xfrm>
              <a:off x="2160959" y="5175196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直接连接符 30"/>
            <p:cNvCxnSpPr/>
            <p:nvPr/>
          </p:nvCxnSpPr>
          <p:spPr bwMode="auto">
            <a:xfrm>
              <a:off x="1828800" y="5562600"/>
              <a:ext cx="341237" cy="114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직선 연결선 10"/>
            <p:cNvCxnSpPr>
              <a:cxnSpLocks noChangeShapeType="1"/>
            </p:cNvCxnSpPr>
            <p:nvPr/>
          </p:nvCxnSpPr>
          <p:spPr bwMode="auto">
            <a:xfrm flipV="1">
              <a:off x="3217652" y="4800600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1" name="직사각형 23"/>
            <p:cNvSpPr>
              <a:spLocks noChangeArrowheads="1"/>
            </p:cNvSpPr>
            <p:nvPr/>
          </p:nvSpPr>
          <p:spPr bwMode="auto">
            <a:xfrm>
              <a:off x="2828027" y="4961626"/>
              <a:ext cx="381000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92" name="TextBox 33"/>
            <p:cNvSpPr txBox="1">
              <a:spLocks noChangeArrowheads="1"/>
            </p:cNvSpPr>
            <p:nvPr/>
          </p:nvSpPr>
          <p:spPr bwMode="auto">
            <a:xfrm>
              <a:off x="2754645" y="5181600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cxnSp>
          <p:nvCxnSpPr>
            <p:cNvPr id="94" name="직선 연결선 18"/>
            <p:cNvCxnSpPr>
              <a:cxnSpLocks noChangeShapeType="1"/>
            </p:cNvCxnSpPr>
            <p:nvPr/>
          </p:nvCxnSpPr>
          <p:spPr bwMode="auto">
            <a:xfrm>
              <a:off x="6569018" y="5198852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直接连接符 30"/>
            <p:cNvCxnSpPr/>
            <p:nvPr/>
          </p:nvCxnSpPr>
          <p:spPr bwMode="auto">
            <a:xfrm>
              <a:off x="6172200" y="5562600"/>
              <a:ext cx="392993" cy="114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7" name="직선 연결선 18"/>
            <p:cNvCxnSpPr>
              <a:cxnSpLocks noChangeShapeType="1"/>
            </p:cNvCxnSpPr>
            <p:nvPr/>
          </p:nvCxnSpPr>
          <p:spPr bwMode="auto">
            <a:xfrm>
              <a:off x="7162800" y="5198852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직선 연결선 15"/>
            <p:cNvCxnSpPr>
              <a:cxnSpLocks noChangeShapeType="1"/>
            </p:cNvCxnSpPr>
            <p:nvPr/>
          </p:nvCxnSpPr>
          <p:spPr bwMode="auto">
            <a:xfrm>
              <a:off x="5486400" y="5562600"/>
              <a:ext cx="1062952" cy="13326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TextBox 94"/>
            <p:cNvSpPr txBox="1">
              <a:spLocks noChangeArrowheads="1"/>
            </p:cNvSpPr>
            <p:nvPr/>
          </p:nvSpPr>
          <p:spPr bwMode="auto">
            <a:xfrm>
              <a:off x="4978878" y="5545348"/>
              <a:ext cx="2701925" cy="27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0" dirty="0">
                  <a:cs typeface="Arial" panose="020B0604020202020204" pitchFamily="34" charset="0"/>
                </a:rPr>
                <a:t>0us   </a:t>
              </a:r>
              <a:r>
                <a:rPr lang="en-US" altLang="ko-KR" sz="1200" b="0" dirty="0" smtClean="0">
                  <a:cs typeface="Arial" panose="020B0604020202020204" pitchFamily="34" charset="0"/>
                </a:rPr>
                <a:t>0.8us       2.0us   2.8us       4us</a:t>
              </a:r>
              <a:endParaRPr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77374" y="5138470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</a:t>
              </a:r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285226" y="5148530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OFF</a:t>
              </a:r>
              <a:endParaRPr 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638800" y="5181600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OFF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629400" y="5181600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WFC IV</a:t>
            </a:r>
            <a:r>
              <a:rPr lang="en-US" altLang="zh-CN" sz="2000" dirty="0" smtClean="0"/>
              <a:t>: </a:t>
            </a:r>
            <a:r>
              <a:rPr lang="en-US" altLang="zh-CN" dirty="0" smtClean="0"/>
              <a:t>A </a:t>
            </a:r>
            <a:r>
              <a:rPr lang="en-US" altLang="zh-CN" i="1" dirty="0" smtClean="0"/>
              <a:t>blank energy GI </a:t>
            </a:r>
            <a:r>
              <a:rPr lang="en-US" altLang="zh-CN" dirty="0" smtClean="0"/>
              <a:t>with 0.4us duration is placed before each of the 1.6us ON and OFF portion in a Symbol. The GI is removed at RX before performing symbol detection.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5</a:t>
            </a:fld>
            <a:endParaRPr lang="en-US" altLang="ko-KR"/>
          </a:p>
        </p:txBody>
      </p:sp>
      <p:grpSp>
        <p:nvGrpSpPr>
          <p:cNvPr id="7" name="Group 6"/>
          <p:cNvGrpSpPr/>
          <p:nvPr/>
        </p:nvGrpSpPr>
        <p:grpSpPr>
          <a:xfrm>
            <a:off x="1600200" y="3124200"/>
            <a:ext cx="6044665" cy="1374617"/>
            <a:chOff x="1636138" y="4800600"/>
            <a:chExt cx="6044665" cy="1374617"/>
          </a:xfrm>
        </p:grpSpPr>
        <p:sp>
          <p:nvSpPr>
            <p:cNvPr id="8" name="TextBox 34"/>
            <p:cNvSpPr txBox="1">
              <a:spLocks noChangeArrowheads="1"/>
            </p:cNvSpPr>
            <p:nvPr/>
          </p:nvSpPr>
          <p:spPr bwMode="auto">
            <a:xfrm>
              <a:off x="2133600" y="5867400"/>
              <a:ext cx="1371302" cy="307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>
                  <a:cs typeface="Arial" panose="020B0604020202020204" pitchFamily="34" charset="0"/>
                </a:rPr>
                <a:t>Information </a:t>
              </a:r>
              <a:r>
                <a:rPr lang="en-US" altLang="ko-KR" sz="1400" b="0" dirty="0" smtClean="0">
                  <a:cs typeface="Arial" panose="020B0604020202020204" pitchFamily="34" charset="0"/>
                </a:rPr>
                <a:t>“1”</a:t>
              </a:r>
              <a:endParaRPr lang="ko-KR" altLang="en-US" sz="1400" b="0" dirty="0">
                <a:cs typeface="Arial" panose="020B0604020202020204" pitchFamily="34" charset="0"/>
              </a:endParaRPr>
            </a:p>
          </p:txBody>
        </p:sp>
        <p:sp>
          <p:nvSpPr>
            <p:cNvPr id="9" name="TextBox 94"/>
            <p:cNvSpPr txBox="1">
              <a:spLocks noChangeArrowheads="1"/>
            </p:cNvSpPr>
            <p:nvPr/>
          </p:nvSpPr>
          <p:spPr bwMode="auto">
            <a:xfrm>
              <a:off x="1636138" y="5562600"/>
              <a:ext cx="2701925" cy="27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0" dirty="0">
                  <a:cs typeface="Arial" panose="020B0604020202020204" pitchFamily="34" charset="0"/>
                </a:rPr>
                <a:t>0us   </a:t>
              </a:r>
              <a:r>
                <a:rPr lang="en-US" altLang="ko-KR" sz="1200" b="0" dirty="0" smtClean="0">
                  <a:cs typeface="Arial" panose="020B0604020202020204" pitchFamily="34" charset="0"/>
                </a:rPr>
                <a:t>0.4us       2.0us   2.4us       4us</a:t>
              </a:r>
              <a:endParaRPr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10" name="자유형 66"/>
            <p:cNvSpPr>
              <a:spLocks/>
            </p:cNvSpPr>
            <p:nvPr/>
          </p:nvSpPr>
          <p:spPr bwMode="auto">
            <a:xfrm>
              <a:off x="6561826" y="4978878"/>
              <a:ext cx="609600" cy="224839"/>
            </a:xfrm>
            <a:custGeom>
              <a:avLst/>
              <a:gdLst>
                <a:gd name="T0" fmla="*/ 0 w 834501"/>
                <a:gd name="T1" fmla="*/ 224943 h 224943"/>
                <a:gd name="T2" fmla="*/ 159798 w 834501"/>
                <a:gd name="T3" fmla="*/ 3002 h 224943"/>
                <a:gd name="T4" fmla="*/ 435006 w 834501"/>
                <a:gd name="T5" fmla="*/ 91778 h 224943"/>
                <a:gd name="T6" fmla="*/ 568171 w 834501"/>
                <a:gd name="T7" fmla="*/ 20757 h 224943"/>
                <a:gd name="T8" fmla="*/ 834501 w 834501"/>
                <a:gd name="T9" fmla="*/ 216066 h 224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4501" h="224943">
                  <a:moveTo>
                    <a:pt x="0" y="224943"/>
                  </a:moveTo>
                  <a:cubicBezTo>
                    <a:pt x="43648" y="125069"/>
                    <a:pt x="87297" y="25196"/>
                    <a:pt x="159798" y="3002"/>
                  </a:cubicBezTo>
                  <a:cubicBezTo>
                    <a:pt x="232299" y="-19192"/>
                    <a:pt x="366944" y="88819"/>
                    <a:pt x="435006" y="91778"/>
                  </a:cubicBezTo>
                  <a:cubicBezTo>
                    <a:pt x="503068" y="94737"/>
                    <a:pt x="501589" y="42"/>
                    <a:pt x="568171" y="20757"/>
                  </a:cubicBezTo>
                  <a:cubicBezTo>
                    <a:pt x="634754" y="41472"/>
                    <a:pt x="788633" y="180555"/>
                    <a:pt x="834501" y="216066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xtBox 74"/>
            <p:cNvSpPr txBox="1">
              <a:spLocks noChangeArrowheads="1"/>
            </p:cNvSpPr>
            <p:nvPr/>
          </p:nvSpPr>
          <p:spPr bwMode="auto">
            <a:xfrm>
              <a:off x="5562600" y="5834448"/>
              <a:ext cx="1371302" cy="30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>
                  <a:cs typeface="Arial" panose="020B0604020202020204" pitchFamily="34" charset="0"/>
                </a:rPr>
                <a:t>Information </a:t>
              </a:r>
              <a:r>
                <a:rPr lang="en-US" altLang="ko-KR" sz="1400" b="0" dirty="0" smtClean="0">
                  <a:cs typeface="Arial" panose="020B0604020202020204" pitchFamily="34" charset="0"/>
                </a:rPr>
                <a:t>“0”</a:t>
              </a:r>
              <a:endParaRPr lang="ko-KR" altLang="en-US" sz="1400" b="0" dirty="0">
                <a:cs typeface="Arial" panose="020B0604020202020204" pitchFamily="34" charset="0"/>
              </a:endParaRPr>
            </a:p>
          </p:txBody>
        </p:sp>
        <p:cxnSp>
          <p:nvCxnSpPr>
            <p:cNvPr id="12" name="직선 연결선 7"/>
            <p:cNvCxnSpPr>
              <a:cxnSpLocks noChangeShapeType="1"/>
            </p:cNvCxnSpPr>
            <p:nvPr/>
          </p:nvCxnSpPr>
          <p:spPr bwMode="auto">
            <a:xfrm>
              <a:off x="5185448" y="5573607"/>
              <a:ext cx="1961480" cy="1332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직선 연결선 9"/>
            <p:cNvCxnSpPr>
              <a:cxnSpLocks noChangeShapeType="1"/>
            </p:cNvCxnSpPr>
            <p:nvPr/>
          </p:nvCxnSpPr>
          <p:spPr bwMode="auto">
            <a:xfrm flipV="1">
              <a:off x="5511571" y="4815955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직선 연결선 10"/>
            <p:cNvCxnSpPr>
              <a:cxnSpLocks noChangeShapeType="1"/>
            </p:cNvCxnSpPr>
            <p:nvPr/>
          </p:nvCxnSpPr>
          <p:spPr bwMode="auto">
            <a:xfrm flipV="1">
              <a:off x="6176048" y="4815955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33"/>
            <p:cNvSpPr txBox="1">
              <a:spLocks noChangeArrowheads="1"/>
            </p:cNvSpPr>
            <p:nvPr/>
          </p:nvSpPr>
          <p:spPr bwMode="auto">
            <a:xfrm>
              <a:off x="5093961" y="5204186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sp>
          <p:nvSpPr>
            <p:cNvPr id="16" name="직사각형 23"/>
            <p:cNvSpPr>
              <a:spLocks noChangeArrowheads="1"/>
            </p:cNvSpPr>
            <p:nvPr/>
          </p:nvSpPr>
          <p:spPr bwMode="auto">
            <a:xfrm>
              <a:off x="5176821" y="4984030"/>
              <a:ext cx="341237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cxnSp>
          <p:nvCxnSpPr>
            <p:cNvPr id="17" name="직선 연결선 64"/>
            <p:cNvCxnSpPr>
              <a:cxnSpLocks noChangeShapeType="1"/>
            </p:cNvCxnSpPr>
            <p:nvPr/>
          </p:nvCxnSpPr>
          <p:spPr bwMode="auto">
            <a:xfrm flipV="1">
              <a:off x="7162800" y="4823362"/>
              <a:ext cx="0" cy="76164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连接符 30"/>
            <p:cNvCxnSpPr/>
            <p:nvPr/>
          </p:nvCxnSpPr>
          <p:spPr bwMode="auto">
            <a:xfrm>
              <a:off x="5185448" y="5573607"/>
              <a:ext cx="341237" cy="114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직선 연결선 10"/>
            <p:cNvCxnSpPr>
              <a:cxnSpLocks noChangeShapeType="1"/>
            </p:cNvCxnSpPr>
            <p:nvPr/>
          </p:nvCxnSpPr>
          <p:spPr bwMode="auto">
            <a:xfrm flipV="1">
              <a:off x="6574300" y="4811607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직사각형 23"/>
            <p:cNvSpPr>
              <a:spLocks noChangeArrowheads="1"/>
            </p:cNvSpPr>
            <p:nvPr/>
          </p:nvSpPr>
          <p:spPr bwMode="auto">
            <a:xfrm>
              <a:off x="6180826" y="4969645"/>
              <a:ext cx="381000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21" name="TextBox 33"/>
            <p:cNvSpPr txBox="1">
              <a:spLocks noChangeArrowheads="1"/>
            </p:cNvSpPr>
            <p:nvPr/>
          </p:nvSpPr>
          <p:spPr bwMode="auto">
            <a:xfrm>
              <a:off x="6111293" y="5195560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cxnSp>
          <p:nvCxnSpPr>
            <p:cNvPr id="22" name="직선 연결선 7"/>
            <p:cNvCxnSpPr>
              <a:cxnSpLocks noChangeShapeType="1"/>
            </p:cNvCxnSpPr>
            <p:nvPr/>
          </p:nvCxnSpPr>
          <p:spPr bwMode="auto">
            <a:xfrm>
              <a:off x="1828800" y="5562600"/>
              <a:ext cx="1961480" cy="1332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직선 연결선 9"/>
            <p:cNvCxnSpPr>
              <a:cxnSpLocks noChangeShapeType="1"/>
            </p:cNvCxnSpPr>
            <p:nvPr/>
          </p:nvCxnSpPr>
          <p:spPr bwMode="auto">
            <a:xfrm flipV="1">
              <a:off x="2154923" y="4804948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연결선 10"/>
            <p:cNvCxnSpPr>
              <a:cxnSpLocks noChangeShapeType="1"/>
            </p:cNvCxnSpPr>
            <p:nvPr/>
          </p:nvCxnSpPr>
          <p:spPr bwMode="auto">
            <a:xfrm flipV="1">
              <a:off x="2819400" y="4804948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자유형 12"/>
            <p:cNvSpPr>
              <a:spLocks/>
            </p:cNvSpPr>
            <p:nvPr/>
          </p:nvSpPr>
          <p:spPr bwMode="auto">
            <a:xfrm>
              <a:off x="2160842" y="4956586"/>
              <a:ext cx="658558" cy="224972"/>
            </a:xfrm>
            <a:custGeom>
              <a:avLst/>
              <a:gdLst>
                <a:gd name="T0" fmla="*/ 0 w 834501"/>
                <a:gd name="T1" fmla="*/ 224943 h 224943"/>
                <a:gd name="T2" fmla="*/ 159798 w 834501"/>
                <a:gd name="T3" fmla="*/ 3002 h 224943"/>
                <a:gd name="T4" fmla="*/ 435006 w 834501"/>
                <a:gd name="T5" fmla="*/ 91778 h 224943"/>
                <a:gd name="T6" fmla="*/ 568171 w 834501"/>
                <a:gd name="T7" fmla="*/ 20757 h 224943"/>
                <a:gd name="T8" fmla="*/ 834501 w 834501"/>
                <a:gd name="T9" fmla="*/ 216066 h 224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4501" h="224943">
                  <a:moveTo>
                    <a:pt x="0" y="224943"/>
                  </a:moveTo>
                  <a:cubicBezTo>
                    <a:pt x="43648" y="125069"/>
                    <a:pt x="87297" y="25196"/>
                    <a:pt x="159798" y="3002"/>
                  </a:cubicBezTo>
                  <a:cubicBezTo>
                    <a:pt x="232299" y="-19192"/>
                    <a:pt x="366944" y="88819"/>
                    <a:pt x="435006" y="91778"/>
                  </a:cubicBezTo>
                  <a:cubicBezTo>
                    <a:pt x="503068" y="94737"/>
                    <a:pt x="501589" y="42"/>
                    <a:pt x="568171" y="20757"/>
                  </a:cubicBezTo>
                  <a:cubicBezTo>
                    <a:pt x="634754" y="41472"/>
                    <a:pt x="788633" y="180555"/>
                    <a:pt x="834501" y="216066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6" name="직선 연결선 15"/>
            <p:cNvCxnSpPr>
              <a:cxnSpLocks noChangeShapeType="1"/>
            </p:cNvCxnSpPr>
            <p:nvPr/>
          </p:nvCxnSpPr>
          <p:spPr bwMode="auto">
            <a:xfrm>
              <a:off x="2819400" y="5562600"/>
              <a:ext cx="986752" cy="13326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직선 연결선 18"/>
            <p:cNvCxnSpPr>
              <a:cxnSpLocks noChangeShapeType="1"/>
            </p:cNvCxnSpPr>
            <p:nvPr/>
          </p:nvCxnSpPr>
          <p:spPr bwMode="auto">
            <a:xfrm>
              <a:off x="2819400" y="5172680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Box 33"/>
            <p:cNvSpPr txBox="1">
              <a:spLocks noChangeArrowheads="1"/>
            </p:cNvSpPr>
            <p:nvPr/>
          </p:nvSpPr>
          <p:spPr bwMode="auto">
            <a:xfrm>
              <a:off x="1737313" y="5193179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sp>
          <p:nvSpPr>
            <p:cNvPr id="29" name="직사각형 23"/>
            <p:cNvSpPr>
              <a:spLocks noChangeArrowheads="1"/>
            </p:cNvSpPr>
            <p:nvPr/>
          </p:nvSpPr>
          <p:spPr bwMode="auto">
            <a:xfrm>
              <a:off x="1828799" y="4973023"/>
              <a:ext cx="341237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cxnSp>
          <p:nvCxnSpPr>
            <p:cNvPr id="30" name="직선 연결선 64"/>
            <p:cNvCxnSpPr>
              <a:cxnSpLocks noChangeShapeType="1"/>
            </p:cNvCxnSpPr>
            <p:nvPr/>
          </p:nvCxnSpPr>
          <p:spPr bwMode="auto">
            <a:xfrm flipV="1">
              <a:off x="3806152" y="4812355"/>
              <a:ext cx="0" cy="76164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직선 연결선 18"/>
            <p:cNvCxnSpPr>
              <a:cxnSpLocks noChangeShapeType="1"/>
            </p:cNvCxnSpPr>
            <p:nvPr/>
          </p:nvCxnSpPr>
          <p:spPr bwMode="auto">
            <a:xfrm>
              <a:off x="2160959" y="5175196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直接连接符 30"/>
            <p:cNvCxnSpPr/>
            <p:nvPr/>
          </p:nvCxnSpPr>
          <p:spPr bwMode="auto">
            <a:xfrm>
              <a:off x="1828800" y="5562600"/>
              <a:ext cx="341237" cy="114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직선 연결선 10"/>
            <p:cNvCxnSpPr>
              <a:cxnSpLocks noChangeShapeType="1"/>
            </p:cNvCxnSpPr>
            <p:nvPr/>
          </p:nvCxnSpPr>
          <p:spPr bwMode="auto">
            <a:xfrm flipV="1">
              <a:off x="3217652" y="4800600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직사각형 23"/>
            <p:cNvSpPr>
              <a:spLocks noChangeArrowheads="1"/>
            </p:cNvSpPr>
            <p:nvPr/>
          </p:nvSpPr>
          <p:spPr bwMode="auto">
            <a:xfrm>
              <a:off x="2828027" y="4961626"/>
              <a:ext cx="381000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35" name="TextBox 33"/>
            <p:cNvSpPr txBox="1">
              <a:spLocks noChangeArrowheads="1"/>
            </p:cNvSpPr>
            <p:nvPr/>
          </p:nvSpPr>
          <p:spPr bwMode="auto">
            <a:xfrm>
              <a:off x="2754645" y="5181600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cxnSp>
          <p:nvCxnSpPr>
            <p:cNvPr id="36" name="직선 연결선 18"/>
            <p:cNvCxnSpPr>
              <a:cxnSpLocks noChangeShapeType="1"/>
            </p:cNvCxnSpPr>
            <p:nvPr/>
          </p:nvCxnSpPr>
          <p:spPr bwMode="auto">
            <a:xfrm>
              <a:off x="6569018" y="5198852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直接连接符 30"/>
            <p:cNvCxnSpPr/>
            <p:nvPr/>
          </p:nvCxnSpPr>
          <p:spPr bwMode="auto">
            <a:xfrm>
              <a:off x="6172200" y="5562600"/>
              <a:ext cx="392993" cy="114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직선 연결선 18"/>
            <p:cNvCxnSpPr>
              <a:cxnSpLocks noChangeShapeType="1"/>
            </p:cNvCxnSpPr>
            <p:nvPr/>
          </p:nvCxnSpPr>
          <p:spPr bwMode="auto">
            <a:xfrm>
              <a:off x="7162800" y="5198852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직선 연결선 15"/>
            <p:cNvCxnSpPr>
              <a:cxnSpLocks noChangeShapeType="1"/>
            </p:cNvCxnSpPr>
            <p:nvPr/>
          </p:nvCxnSpPr>
          <p:spPr bwMode="auto">
            <a:xfrm>
              <a:off x="5486400" y="5562600"/>
              <a:ext cx="1062952" cy="13326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TextBox 94"/>
            <p:cNvSpPr txBox="1">
              <a:spLocks noChangeArrowheads="1"/>
            </p:cNvSpPr>
            <p:nvPr/>
          </p:nvSpPr>
          <p:spPr bwMode="auto">
            <a:xfrm>
              <a:off x="4978878" y="5545348"/>
              <a:ext cx="2701925" cy="27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0" dirty="0">
                  <a:cs typeface="Arial" panose="020B0604020202020204" pitchFamily="34" charset="0"/>
                </a:rPr>
                <a:t>0us   </a:t>
              </a:r>
              <a:r>
                <a:rPr lang="en-US" altLang="ko-KR" sz="1200" b="0" dirty="0" smtClean="0">
                  <a:cs typeface="Arial" panose="020B0604020202020204" pitchFamily="34" charset="0"/>
                </a:rPr>
                <a:t>0.4us       2.0us   2.4us       4us</a:t>
              </a:r>
              <a:endParaRPr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77374" y="5138470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85226" y="5148530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OFF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38800" y="5181600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OFF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29400" y="5181600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Allocation to the different WFC:</a:t>
            </a:r>
            <a:br>
              <a:rPr lang="en-US" dirty="0" smtClean="0"/>
            </a:br>
            <a:r>
              <a:rPr lang="en-US" sz="2000" b="0" dirty="0" smtClean="0"/>
              <a:t>TX power is constrained with the PSD Limit by the regulation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Equal symbol energy is assumed for WFC I, II, III and IV</a:t>
            </a:r>
          </a:p>
          <a:p>
            <a:pPr lvl="1"/>
            <a:r>
              <a:rPr lang="en-US" sz="1800" dirty="0" smtClean="0"/>
              <a:t>TX power is boosted per each </a:t>
            </a:r>
            <a:r>
              <a:rPr lang="en-US" sz="1800" b="1" i="1" dirty="0" err="1" smtClean="0"/>
              <a:t>i</a:t>
            </a:r>
            <a:r>
              <a:rPr lang="en-US" sz="1800" dirty="0" smtClean="0"/>
              <a:t>  (In-Phase ) and </a:t>
            </a:r>
            <a:r>
              <a:rPr lang="en-US" sz="1800" b="1" i="1" dirty="0" smtClean="0"/>
              <a:t>q </a:t>
            </a:r>
            <a:r>
              <a:rPr lang="en-US" sz="1800" dirty="0" smtClean="0"/>
              <a:t>(</a:t>
            </a:r>
            <a:r>
              <a:rPr lang="en-US" sz="1800" dirty="0" err="1" smtClean="0"/>
              <a:t>Quadrature</a:t>
            </a:r>
            <a:r>
              <a:rPr lang="en-US" sz="1800" dirty="0" smtClean="0"/>
              <a:t>-Phase)  sample by                               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E.g., for WFC I, II, III, and IV, the following power boost per each </a:t>
            </a:r>
            <a:r>
              <a:rPr lang="en-US" sz="1800" b="1" i="1" dirty="0" err="1" smtClean="0"/>
              <a:t>i</a:t>
            </a:r>
            <a:r>
              <a:rPr lang="en-US" sz="1800" b="1" i="1" dirty="0" smtClean="0"/>
              <a:t> </a:t>
            </a:r>
            <a:r>
              <a:rPr lang="en-US" sz="1800" dirty="0" smtClean="0"/>
              <a:t>and </a:t>
            </a:r>
            <a:r>
              <a:rPr lang="en-US" sz="1800" b="1" i="1" dirty="0" smtClean="0"/>
              <a:t>q </a:t>
            </a:r>
            <a:r>
              <a:rPr lang="en-US" sz="1800" dirty="0" smtClean="0"/>
              <a:t>samples</a:t>
            </a:r>
            <a:r>
              <a:rPr lang="en-US" sz="1800" b="1" i="1" dirty="0" smtClean="0"/>
              <a:t> </a:t>
            </a:r>
            <a:r>
              <a:rPr lang="en-US" sz="1800" dirty="0" smtClean="0"/>
              <a:t>need to be applied</a:t>
            </a:r>
            <a:r>
              <a:rPr lang="en-US" sz="1800" b="1" i="1" dirty="0" smtClean="0"/>
              <a:t> </a:t>
            </a:r>
            <a:r>
              <a:rPr lang="en-US" sz="1800" dirty="0" smtClean="0"/>
              <a:t>  </a:t>
            </a:r>
          </a:p>
          <a:p>
            <a:pPr lvl="1">
              <a:buNone/>
            </a:pPr>
            <a:r>
              <a:rPr lang="en-US" sz="1800" dirty="0" smtClean="0"/>
              <a:t>	</a:t>
            </a:r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where 2, 2.5, 3.33 correspond to 4us/2us, 4us/1.6us, 4us/1.2us, respectively.</a:t>
            </a:r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6</a:t>
            </a:fld>
            <a:endParaRPr lang="en-US" altLang="ko-KR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581400" y="4419600"/>
          <a:ext cx="2185736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3" imgW="1384200" imgH="241200" progId="Equation.3">
                  <p:embed/>
                </p:oleObj>
              </mc:Choice>
              <mc:Fallback>
                <p:oleObj name="Equation" r:id="rId3" imgW="138420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19600"/>
                        <a:ext cx="2185736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43200" y="2590800"/>
          <a:ext cx="3011101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5" imgW="1536480" imgH="469800" progId="Equation.3">
                  <p:embed/>
                </p:oleObj>
              </mc:Choice>
              <mc:Fallback>
                <p:oleObj name="Equation" r:id="rId5" imgW="153648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90800"/>
                        <a:ext cx="3011101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914400"/>
          </a:xfrm>
        </p:spPr>
        <p:txBody>
          <a:bodyPr/>
          <a:lstStyle/>
          <a:p>
            <a:r>
              <a:rPr lang="en-US" dirty="0" smtClean="0"/>
              <a:t>Simulation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181600"/>
          </a:xfrm>
        </p:spPr>
        <p:txBody>
          <a:bodyPr/>
          <a:lstStyle/>
          <a:p>
            <a:r>
              <a:rPr lang="en-US" sz="1800" dirty="0" smtClean="0"/>
              <a:t>20 MHz sampling rate based</a:t>
            </a:r>
          </a:p>
          <a:p>
            <a:r>
              <a:rPr lang="en-US" sz="1800" dirty="0" smtClean="0"/>
              <a:t>Packet size, 100 bits, and Data rate, 250 Kbps </a:t>
            </a:r>
            <a:r>
              <a:rPr lang="en-US" sz="1800" dirty="0" err="1" smtClean="0"/>
              <a:t>vs</a:t>
            </a:r>
            <a:r>
              <a:rPr lang="en-US" sz="1800" dirty="0" smtClean="0"/>
              <a:t> 62.5 Kbps</a:t>
            </a:r>
          </a:p>
          <a:p>
            <a:r>
              <a:rPr lang="en-US" sz="1800" dirty="0" smtClean="0"/>
              <a:t>When TX power is limited by the PSD regulation</a:t>
            </a:r>
          </a:p>
          <a:p>
            <a:pPr lvl="1"/>
            <a:r>
              <a:rPr lang="en-US" sz="1200" dirty="0" smtClean="0"/>
              <a:t>Power allocation in previous slide applies</a:t>
            </a:r>
          </a:p>
          <a:p>
            <a:r>
              <a:rPr lang="en-US" sz="1800" dirty="0" smtClean="0"/>
              <a:t>AWGN</a:t>
            </a:r>
          </a:p>
          <a:p>
            <a:pPr lvl="1"/>
            <a:r>
              <a:rPr lang="en-US" sz="1200" dirty="0" smtClean="0"/>
              <a:t>20 MHz signal is added with AWGN</a:t>
            </a:r>
          </a:p>
          <a:p>
            <a:pPr lvl="1"/>
            <a:r>
              <a:rPr lang="en-US" sz="1200" dirty="0" smtClean="0"/>
              <a:t>4 Tap FIR LPF at the RX is applied @ 4 MHz BW and  20 MHz sampling rate</a:t>
            </a:r>
          </a:p>
          <a:p>
            <a:r>
              <a:rPr lang="en-US" sz="1800" dirty="0" smtClean="0"/>
              <a:t>Chan D</a:t>
            </a:r>
          </a:p>
          <a:p>
            <a:pPr lvl="1"/>
            <a:r>
              <a:rPr lang="en-US" sz="1200" dirty="0" smtClean="0"/>
              <a:t>Over-sampled to 100 MHz and TX filter applied @ 4MHz BW and 100 MHz Sampling rate for the rejection of aliases</a:t>
            </a:r>
          </a:p>
          <a:p>
            <a:pPr lvl="1"/>
            <a:r>
              <a:rPr lang="en-US" sz="1200" dirty="0" smtClean="0"/>
              <a:t> After Chan D is applied, AWGN is added </a:t>
            </a:r>
          </a:p>
          <a:p>
            <a:pPr lvl="1"/>
            <a:r>
              <a:rPr lang="en-US" sz="1200" dirty="0" smtClean="0"/>
              <a:t> Down-convert the signal (Noise added and Channel passed) to 20 MHz sampling rate based signal (filtering @ 4MHz BW and 100 MHz Sampling rate and then decimate it to 20 MHz) </a:t>
            </a:r>
          </a:p>
          <a:p>
            <a:pPr lvl="1"/>
            <a:r>
              <a:rPr lang="en-US" sz="1200" dirty="0" smtClean="0"/>
              <a:t>(Down-convert the signal and Noise separately to compute the 20 MHz BW based SNR)</a:t>
            </a:r>
          </a:p>
          <a:p>
            <a:pPr lvl="1"/>
            <a:r>
              <a:rPr lang="en-US" sz="1200" dirty="0" smtClean="0"/>
              <a:t>4 Tap FIR LPF at the RX is applied @ 4 MHz BW and  20 MHz sampling rate</a:t>
            </a:r>
          </a:p>
          <a:p>
            <a:r>
              <a:rPr lang="en-US" sz="1800" dirty="0" smtClean="0"/>
              <a:t>Timing error considered</a:t>
            </a:r>
          </a:p>
          <a:p>
            <a:pPr lvl="1"/>
            <a:r>
              <a:rPr lang="en-US" sz="1200" i="1" dirty="0" smtClean="0"/>
              <a:t>‘k</a:t>
            </a:r>
            <a:r>
              <a:rPr lang="en-US" sz="1200" dirty="0" smtClean="0"/>
              <a:t> samples delayed’ means the detection window is </a:t>
            </a:r>
            <a:r>
              <a:rPr lang="en-US" sz="1200" i="1" dirty="0" smtClean="0"/>
              <a:t>k</a:t>
            </a:r>
            <a:r>
              <a:rPr lang="en-US" sz="1200" dirty="0" smtClean="0"/>
              <a:t> samples more delayed than the actual symbol boundary </a:t>
            </a:r>
          </a:p>
          <a:p>
            <a:pPr lvl="1"/>
            <a:r>
              <a:rPr lang="en-US" sz="1200" i="1" dirty="0" smtClean="0"/>
              <a:t>‘k</a:t>
            </a:r>
            <a:r>
              <a:rPr lang="en-US" sz="1200" dirty="0" smtClean="0"/>
              <a:t> samples advanced’ means the detection window is </a:t>
            </a:r>
            <a:r>
              <a:rPr lang="en-US" sz="1200" i="1" dirty="0" smtClean="0"/>
              <a:t>k</a:t>
            </a:r>
            <a:r>
              <a:rPr lang="en-US" sz="1200" dirty="0" smtClean="0"/>
              <a:t> samples ahead of the actual symbol boundary</a:t>
            </a:r>
          </a:p>
          <a:p>
            <a:r>
              <a:rPr lang="en-US" sz="1600" dirty="0" smtClean="0"/>
              <a:t>SNR is measured after the RX filtering is done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z="2800" dirty="0" smtClean="0"/>
              <a:t>Simulation setting for 62.5 Kbps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486400"/>
            <a:ext cx="7772400" cy="7620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1800" dirty="0" smtClean="0"/>
              <a:t>TX power is boosted per each </a:t>
            </a:r>
            <a:r>
              <a:rPr lang="en-US" sz="1800" b="1" i="1" dirty="0" err="1" smtClean="0"/>
              <a:t>i</a:t>
            </a:r>
            <a:r>
              <a:rPr lang="en-US" sz="1800" dirty="0" smtClean="0"/>
              <a:t>  (In-Phase ) and </a:t>
            </a:r>
            <a:r>
              <a:rPr lang="en-US" sz="1800" b="1" i="1" dirty="0" smtClean="0"/>
              <a:t>q </a:t>
            </a:r>
            <a:r>
              <a:rPr lang="en-US" sz="1800" dirty="0" smtClean="0"/>
              <a:t>(Quad-Phase)  sample by 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sz="1800" b="0" dirty="0" smtClean="0"/>
              <a:t>, respectively for WFC I and WFC III.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8</a:t>
            </a:fld>
            <a:endParaRPr lang="en-US" altLang="ko-KR"/>
          </a:p>
        </p:txBody>
      </p:sp>
      <p:grpSp>
        <p:nvGrpSpPr>
          <p:cNvPr id="39" name="Group 38"/>
          <p:cNvGrpSpPr/>
          <p:nvPr/>
        </p:nvGrpSpPr>
        <p:grpSpPr>
          <a:xfrm>
            <a:off x="1447800" y="1926543"/>
            <a:ext cx="6242050" cy="1273857"/>
            <a:chOff x="1447800" y="1602692"/>
            <a:chExt cx="6242050" cy="1273857"/>
          </a:xfrm>
        </p:grpSpPr>
        <p:grpSp>
          <p:nvGrpSpPr>
            <p:cNvPr id="8" name="组合 40"/>
            <p:cNvGrpSpPr/>
            <p:nvPr/>
          </p:nvGrpSpPr>
          <p:grpSpPr>
            <a:xfrm>
              <a:off x="4987925" y="1602692"/>
              <a:ext cx="2701925" cy="1272339"/>
              <a:chOff x="3563888" y="1523596"/>
              <a:chExt cx="2701925" cy="1272339"/>
            </a:xfrm>
          </p:grpSpPr>
          <p:grpSp>
            <p:nvGrpSpPr>
              <p:cNvPr id="27" name="그룹 138"/>
              <p:cNvGrpSpPr>
                <a:grpSpLocks/>
              </p:cNvGrpSpPr>
              <p:nvPr/>
            </p:nvGrpSpPr>
            <p:grpSpPr bwMode="auto">
              <a:xfrm>
                <a:off x="3563888" y="1523596"/>
                <a:ext cx="2701925" cy="1272339"/>
                <a:chOff x="1524000" y="2716063"/>
                <a:chExt cx="2702512" cy="1272174"/>
              </a:xfrm>
            </p:grpSpPr>
            <p:cxnSp>
              <p:nvCxnSpPr>
                <p:cNvPr id="29" name="직선 연결선 7"/>
                <p:cNvCxnSpPr>
                  <a:cxnSpLocks noChangeShapeType="1"/>
                </p:cNvCxnSpPr>
                <p:nvPr/>
              </p:nvCxnSpPr>
              <p:spPr bwMode="auto">
                <a:xfrm>
                  <a:off x="1676400" y="3486941"/>
                  <a:ext cx="20574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직선 연결선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980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" name="직선 연결선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9362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2" name="자유형 12"/>
                <p:cNvSpPr>
                  <a:spLocks/>
                </p:cNvSpPr>
                <p:nvPr/>
              </p:nvSpPr>
              <p:spPr bwMode="auto">
                <a:xfrm>
                  <a:off x="2104008" y="2867681"/>
                  <a:ext cx="834501" cy="224943"/>
                </a:xfrm>
                <a:custGeom>
                  <a:avLst/>
                  <a:gdLst>
                    <a:gd name="T0" fmla="*/ 0 w 834501"/>
                    <a:gd name="T1" fmla="*/ 224943 h 224943"/>
                    <a:gd name="T2" fmla="*/ 159798 w 834501"/>
                    <a:gd name="T3" fmla="*/ 3002 h 224943"/>
                    <a:gd name="T4" fmla="*/ 435006 w 834501"/>
                    <a:gd name="T5" fmla="*/ 91778 h 224943"/>
                    <a:gd name="T6" fmla="*/ 568171 w 834501"/>
                    <a:gd name="T7" fmla="*/ 20757 h 224943"/>
                    <a:gd name="T8" fmla="*/ 834501 w 834501"/>
                    <a:gd name="T9" fmla="*/ 216066 h 2249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4501" h="224943">
                      <a:moveTo>
                        <a:pt x="0" y="224943"/>
                      </a:moveTo>
                      <a:cubicBezTo>
                        <a:pt x="43648" y="125069"/>
                        <a:pt x="87297" y="25196"/>
                        <a:pt x="159798" y="3002"/>
                      </a:cubicBezTo>
                      <a:cubicBezTo>
                        <a:pt x="232299" y="-19192"/>
                        <a:pt x="366944" y="88819"/>
                        <a:pt x="435006" y="91778"/>
                      </a:cubicBezTo>
                      <a:cubicBezTo>
                        <a:pt x="503068" y="94737"/>
                        <a:pt x="501589" y="42"/>
                        <a:pt x="568171" y="20757"/>
                      </a:cubicBezTo>
                      <a:cubicBezTo>
                        <a:pt x="634754" y="41472"/>
                        <a:pt x="788633" y="180555"/>
                        <a:pt x="834501" y="216066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cxnSp>
              <p:nvCxnSpPr>
                <p:cNvPr id="33" name="직선 연결선 15"/>
                <p:cNvCxnSpPr>
                  <a:cxnSpLocks noChangeShapeType="1"/>
                </p:cNvCxnSpPr>
                <p:nvPr/>
              </p:nvCxnSpPr>
              <p:spPr bwMode="auto">
                <a:xfrm>
                  <a:off x="2938509" y="3486941"/>
                  <a:ext cx="811166" cy="0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" name="직선 연결선 18"/>
                <p:cNvCxnSpPr>
                  <a:cxnSpLocks noChangeShapeType="1"/>
                  <a:stCxn id="32" idx="4"/>
                </p:cNvCxnSpPr>
                <p:nvPr/>
              </p:nvCxnSpPr>
              <p:spPr bwMode="auto">
                <a:xfrm>
                  <a:off x="2938509" y="3083747"/>
                  <a:ext cx="0" cy="398755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5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2169062" y="3680460"/>
                  <a:ext cx="13716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400" b="0" dirty="0">
                      <a:cs typeface="Arial" panose="020B0604020202020204" pitchFamily="34" charset="0"/>
                    </a:rPr>
                    <a:t>Information </a:t>
                  </a:r>
                  <a:r>
                    <a:rPr lang="en-US" altLang="ko-KR" sz="1400" b="0" dirty="0" smtClean="0">
                      <a:cs typeface="Arial" panose="020B0604020202020204" pitchFamily="34" charset="0"/>
                    </a:rPr>
                    <a:t>“1”</a:t>
                  </a:r>
                  <a:endParaRPr lang="ko-KR" altLang="en-US" sz="1400" b="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1524000" y="3456424"/>
                  <a:ext cx="270251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200" b="0" dirty="0">
                      <a:cs typeface="Arial" panose="020B0604020202020204" pitchFamily="34" charset="0"/>
                    </a:rPr>
                    <a:t> </a:t>
                  </a:r>
                  <a:r>
                    <a:rPr lang="en-US" altLang="ko-KR" sz="1200" b="0" dirty="0" smtClean="0">
                      <a:cs typeface="Arial" panose="020B0604020202020204" pitchFamily="34" charset="0"/>
                    </a:rPr>
                    <a:t>         0us                4us               8us</a:t>
                  </a:r>
                  <a:endParaRPr lang="ko-KR" altLang="en-US" sz="1200" b="0" dirty="0"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8" name="직선 연결선 64"/>
              <p:cNvCxnSpPr>
                <a:cxnSpLocks noChangeShapeType="1"/>
              </p:cNvCxnSpPr>
              <p:nvPr/>
            </p:nvCxnSpPr>
            <p:spPr bwMode="auto">
              <a:xfrm flipV="1">
                <a:off x="5789080" y="1532926"/>
                <a:ext cx="0" cy="76164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" name="组合 51"/>
            <p:cNvGrpSpPr/>
            <p:nvPr/>
          </p:nvGrpSpPr>
          <p:grpSpPr>
            <a:xfrm>
              <a:off x="1447800" y="1604962"/>
              <a:ext cx="2701925" cy="1271587"/>
              <a:chOff x="3624906" y="3129406"/>
              <a:chExt cx="2701925" cy="1271587"/>
            </a:xfrm>
          </p:grpSpPr>
          <p:grpSp>
            <p:nvGrpSpPr>
              <p:cNvPr id="17" name="그룹 139"/>
              <p:cNvGrpSpPr>
                <a:grpSpLocks/>
              </p:cNvGrpSpPr>
              <p:nvPr/>
            </p:nvGrpSpPr>
            <p:grpSpPr bwMode="auto">
              <a:xfrm>
                <a:off x="3624906" y="3129406"/>
                <a:ext cx="2701925" cy="1271587"/>
                <a:chOff x="4749800" y="2716063"/>
                <a:chExt cx="2702512" cy="1272174"/>
              </a:xfrm>
            </p:grpSpPr>
            <p:cxnSp>
              <p:nvCxnSpPr>
                <p:cNvPr id="20" name="직선 연결선 63"/>
                <p:cNvCxnSpPr>
                  <a:cxnSpLocks noChangeShapeType="1"/>
                </p:cNvCxnSpPr>
                <p:nvPr/>
              </p:nvCxnSpPr>
              <p:spPr bwMode="auto">
                <a:xfrm>
                  <a:off x="4876800" y="3486941"/>
                  <a:ext cx="2093115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" name="직선 연결선 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984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" name="직선 연결선 65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366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" name="자유형 66"/>
                <p:cNvSpPr>
                  <a:spLocks/>
                </p:cNvSpPr>
                <p:nvPr/>
              </p:nvSpPr>
              <p:spPr bwMode="auto">
                <a:xfrm>
                  <a:off x="6135414" y="2867681"/>
                  <a:ext cx="834501" cy="224943"/>
                </a:xfrm>
                <a:custGeom>
                  <a:avLst/>
                  <a:gdLst>
                    <a:gd name="T0" fmla="*/ 0 w 834501"/>
                    <a:gd name="T1" fmla="*/ 224943 h 224943"/>
                    <a:gd name="T2" fmla="*/ 159798 w 834501"/>
                    <a:gd name="T3" fmla="*/ 3002 h 224943"/>
                    <a:gd name="T4" fmla="*/ 435006 w 834501"/>
                    <a:gd name="T5" fmla="*/ 91778 h 224943"/>
                    <a:gd name="T6" fmla="*/ 568171 w 834501"/>
                    <a:gd name="T7" fmla="*/ 20757 h 224943"/>
                    <a:gd name="T8" fmla="*/ 834501 w 834501"/>
                    <a:gd name="T9" fmla="*/ 216066 h 2249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4501" h="224943">
                      <a:moveTo>
                        <a:pt x="0" y="224943"/>
                      </a:moveTo>
                      <a:cubicBezTo>
                        <a:pt x="43648" y="125069"/>
                        <a:pt x="87297" y="25196"/>
                        <a:pt x="159798" y="3002"/>
                      </a:cubicBezTo>
                      <a:cubicBezTo>
                        <a:pt x="232299" y="-19192"/>
                        <a:pt x="366944" y="88819"/>
                        <a:pt x="435006" y="91778"/>
                      </a:cubicBezTo>
                      <a:cubicBezTo>
                        <a:pt x="503068" y="94737"/>
                        <a:pt x="501589" y="42"/>
                        <a:pt x="568171" y="20757"/>
                      </a:cubicBezTo>
                      <a:cubicBezTo>
                        <a:pt x="634754" y="41472"/>
                        <a:pt x="788633" y="180555"/>
                        <a:pt x="834501" y="216066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cxnSp>
              <p:nvCxnSpPr>
                <p:cNvPr id="24" name="직선 연결선 68"/>
                <p:cNvCxnSpPr>
                  <a:cxnSpLocks noChangeShapeType="1"/>
                </p:cNvCxnSpPr>
                <p:nvPr/>
              </p:nvCxnSpPr>
              <p:spPr bwMode="auto">
                <a:xfrm>
                  <a:off x="5298488" y="3478063"/>
                  <a:ext cx="847077" cy="1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5264958" y="3680460"/>
                  <a:ext cx="13716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400" b="0" dirty="0">
                      <a:cs typeface="Arial" panose="020B0604020202020204" pitchFamily="34" charset="0"/>
                    </a:rPr>
                    <a:t>Information </a:t>
                  </a:r>
                  <a:r>
                    <a:rPr lang="en-US" altLang="ko-KR" sz="1400" b="0" dirty="0" smtClean="0">
                      <a:cs typeface="Arial" panose="020B0604020202020204" pitchFamily="34" charset="0"/>
                    </a:rPr>
                    <a:t>“0”</a:t>
                  </a:r>
                  <a:endParaRPr lang="ko-KR" altLang="en-US" sz="1400" b="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4749800" y="3454591"/>
                  <a:ext cx="270251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200" b="0" dirty="0" smtClean="0">
                      <a:cs typeface="Arial" panose="020B0604020202020204" pitchFamily="34" charset="0"/>
                    </a:rPr>
                    <a:t>         0us                 4us               8us</a:t>
                  </a:r>
                  <a:endParaRPr lang="ko-KR" altLang="en-US" sz="1200" b="0" dirty="0"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8" name="직선 연결선 18"/>
              <p:cNvCxnSpPr>
                <a:cxnSpLocks noChangeShapeType="1"/>
              </p:cNvCxnSpPr>
              <p:nvPr/>
            </p:nvCxnSpPr>
            <p:spPr bwMode="auto">
              <a:xfrm>
                <a:off x="5020368" y="3486593"/>
                <a:ext cx="0" cy="398807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직선 연결선 64"/>
              <p:cNvCxnSpPr>
                <a:cxnSpLocks noChangeShapeType="1"/>
              </p:cNvCxnSpPr>
              <p:nvPr/>
            </p:nvCxnSpPr>
            <p:spPr bwMode="auto">
              <a:xfrm flipV="1">
                <a:off x="5844538" y="3138280"/>
                <a:ext cx="0" cy="76164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5" name="직선 연결선 18"/>
            <p:cNvCxnSpPr>
              <a:cxnSpLocks noChangeShapeType="1"/>
            </p:cNvCxnSpPr>
            <p:nvPr/>
          </p:nvCxnSpPr>
          <p:spPr bwMode="auto">
            <a:xfrm>
              <a:off x="5561888" y="1985689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직선 연결선 18"/>
            <p:cNvCxnSpPr>
              <a:cxnSpLocks noChangeShapeType="1"/>
            </p:cNvCxnSpPr>
            <p:nvPr/>
          </p:nvCxnSpPr>
          <p:spPr bwMode="auto">
            <a:xfrm>
              <a:off x="3667432" y="1967803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" name="TextBox 36"/>
          <p:cNvSpPr txBox="1"/>
          <p:nvPr/>
        </p:nvSpPr>
        <p:spPr>
          <a:xfrm>
            <a:off x="684052" y="1371600"/>
            <a:ext cx="543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WFC I: BCC applied with the following WFC [3]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908" y="3429000"/>
            <a:ext cx="524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WFC III: BCC applied with the following WFC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636138" y="3962400"/>
            <a:ext cx="6044665" cy="1374617"/>
            <a:chOff x="1636138" y="3810000"/>
            <a:chExt cx="6044665" cy="1374617"/>
          </a:xfrm>
        </p:grpSpPr>
        <p:sp>
          <p:nvSpPr>
            <p:cNvPr id="41" name="TextBox 34"/>
            <p:cNvSpPr txBox="1">
              <a:spLocks noChangeArrowheads="1"/>
            </p:cNvSpPr>
            <p:nvPr/>
          </p:nvSpPr>
          <p:spPr bwMode="auto">
            <a:xfrm>
              <a:off x="2133600" y="4876800"/>
              <a:ext cx="1371302" cy="307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>
                  <a:cs typeface="Arial" panose="020B0604020202020204" pitchFamily="34" charset="0"/>
                </a:rPr>
                <a:t>Information </a:t>
              </a:r>
              <a:r>
                <a:rPr lang="en-US" altLang="ko-KR" sz="1400" b="0" dirty="0" smtClean="0">
                  <a:cs typeface="Arial" panose="020B0604020202020204" pitchFamily="34" charset="0"/>
                </a:rPr>
                <a:t>“1”</a:t>
              </a:r>
              <a:endParaRPr lang="ko-KR" altLang="en-US" sz="1400" b="0" dirty="0">
                <a:cs typeface="Arial" panose="020B0604020202020204" pitchFamily="34" charset="0"/>
              </a:endParaRPr>
            </a:p>
          </p:txBody>
        </p:sp>
        <p:sp>
          <p:nvSpPr>
            <p:cNvPr id="42" name="TextBox 94"/>
            <p:cNvSpPr txBox="1">
              <a:spLocks noChangeArrowheads="1"/>
            </p:cNvSpPr>
            <p:nvPr/>
          </p:nvSpPr>
          <p:spPr bwMode="auto">
            <a:xfrm>
              <a:off x="1636138" y="4572000"/>
              <a:ext cx="2701925" cy="27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0" dirty="0">
                  <a:cs typeface="Arial" panose="020B0604020202020204" pitchFamily="34" charset="0"/>
                </a:rPr>
                <a:t>0us   </a:t>
              </a:r>
              <a:r>
                <a:rPr lang="en-US" altLang="ko-KR" sz="1200" b="0" dirty="0" smtClean="0">
                  <a:cs typeface="Arial" panose="020B0604020202020204" pitchFamily="34" charset="0"/>
                </a:rPr>
                <a:t>0.8us       4.0us   4.8us       8us</a:t>
              </a:r>
              <a:endParaRPr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43" name="자유형 66"/>
            <p:cNvSpPr>
              <a:spLocks/>
            </p:cNvSpPr>
            <p:nvPr/>
          </p:nvSpPr>
          <p:spPr bwMode="auto">
            <a:xfrm>
              <a:off x="6561826" y="3988278"/>
              <a:ext cx="609600" cy="224839"/>
            </a:xfrm>
            <a:custGeom>
              <a:avLst/>
              <a:gdLst>
                <a:gd name="T0" fmla="*/ 0 w 834501"/>
                <a:gd name="T1" fmla="*/ 224943 h 224943"/>
                <a:gd name="T2" fmla="*/ 159798 w 834501"/>
                <a:gd name="T3" fmla="*/ 3002 h 224943"/>
                <a:gd name="T4" fmla="*/ 435006 w 834501"/>
                <a:gd name="T5" fmla="*/ 91778 h 224943"/>
                <a:gd name="T6" fmla="*/ 568171 w 834501"/>
                <a:gd name="T7" fmla="*/ 20757 h 224943"/>
                <a:gd name="T8" fmla="*/ 834501 w 834501"/>
                <a:gd name="T9" fmla="*/ 216066 h 224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4501" h="224943">
                  <a:moveTo>
                    <a:pt x="0" y="224943"/>
                  </a:moveTo>
                  <a:cubicBezTo>
                    <a:pt x="43648" y="125069"/>
                    <a:pt x="87297" y="25196"/>
                    <a:pt x="159798" y="3002"/>
                  </a:cubicBezTo>
                  <a:cubicBezTo>
                    <a:pt x="232299" y="-19192"/>
                    <a:pt x="366944" y="88819"/>
                    <a:pt x="435006" y="91778"/>
                  </a:cubicBezTo>
                  <a:cubicBezTo>
                    <a:pt x="503068" y="94737"/>
                    <a:pt x="501589" y="42"/>
                    <a:pt x="568171" y="20757"/>
                  </a:cubicBezTo>
                  <a:cubicBezTo>
                    <a:pt x="634754" y="41472"/>
                    <a:pt x="788633" y="180555"/>
                    <a:pt x="834501" y="216066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TextBox 74"/>
            <p:cNvSpPr txBox="1">
              <a:spLocks noChangeArrowheads="1"/>
            </p:cNvSpPr>
            <p:nvPr/>
          </p:nvSpPr>
          <p:spPr bwMode="auto">
            <a:xfrm>
              <a:off x="5562600" y="4843848"/>
              <a:ext cx="1371302" cy="30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>
                  <a:cs typeface="Arial" panose="020B0604020202020204" pitchFamily="34" charset="0"/>
                </a:rPr>
                <a:t>Information </a:t>
              </a:r>
              <a:r>
                <a:rPr lang="en-US" altLang="ko-KR" sz="1400" b="0" dirty="0" smtClean="0">
                  <a:cs typeface="Arial" panose="020B0604020202020204" pitchFamily="34" charset="0"/>
                </a:rPr>
                <a:t>“0”</a:t>
              </a:r>
              <a:endParaRPr lang="ko-KR" altLang="en-US" sz="1400" b="0" dirty="0">
                <a:cs typeface="Arial" panose="020B0604020202020204" pitchFamily="34" charset="0"/>
              </a:endParaRPr>
            </a:p>
          </p:txBody>
        </p:sp>
        <p:cxnSp>
          <p:nvCxnSpPr>
            <p:cNvPr id="45" name="직선 연결선 7"/>
            <p:cNvCxnSpPr>
              <a:cxnSpLocks noChangeShapeType="1"/>
            </p:cNvCxnSpPr>
            <p:nvPr/>
          </p:nvCxnSpPr>
          <p:spPr bwMode="auto">
            <a:xfrm>
              <a:off x="5185448" y="4583007"/>
              <a:ext cx="1961480" cy="1332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직선 연결선 9"/>
            <p:cNvCxnSpPr>
              <a:cxnSpLocks noChangeShapeType="1"/>
            </p:cNvCxnSpPr>
            <p:nvPr/>
          </p:nvCxnSpPr>
          <p:spPr bwMode="auto">
            <a:xfrm flipV="1">
              <a:off x="5511571" y="3825355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직선 연결선 10"/>
            <p:cNvCxnSpPr>
              <a:cxnSpLocks noChangeShapeType="1"/>
            </p:cNvCxnSpPr>
            <p:nvPr/>
          </p:nvCxnSpPr>
          <p:spPr bwMode="auto">
            <a:xfrm flipV="1">
              <a:off x="6176048" y="3825355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TextBox 33"/>
            <p:cNvSpPr txBox="1">
              <a:spLocks noChangeArrowheads="1"/>
            </p:cNvSpPr>
            <p:nvPr/>
          </p:nvSpPr>
          <p:spPr bwMode="auto">
            <a:xfrm>
              <a:off x="5093961" y="4213586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sp>
          <p:nvSpPr>
            <p:cNvPr id="49" name="직사각형 23"/>
            <p:cNvSpPr>
              <a:spLocks noChangeArrowheads="1"/>
            </p:cNvSpPr>
            <p:nvPr/>
          </p:nvSpPr>
          <p:spPr bwMode="auto">
            <a:xfrm>
              <a:off x="5176821" y="3993430"/>
              <a:ext cx="341237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cxnSp>
          <p:nvCxnSpPr>
            <p:cNvPr id="50" name="직선 연결선 64"/>
            <p:cNvCxnSpPr>
              <a:cxnSpLocks noChangeShapeType="1"/>
            </p:cNvCxnSpPr>
            <p:nvPr/>
          </p:nvCxnSpPr>
          <p:spPr bwMode="auto">
            <a:xfrm flipV="1">
              <a:off x="7162800" y="3832762"/>
              <a:ext cx="0" cy="76164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直接连接符 30"/>
            <p:cNvCxnSpPr/>
            <p:nvPr/>
          </p:nvCxnSpPr>
          <p:spPr bwMode="auto">
            <a:xfrm>
              <a:off x="5185448" y="4583007"/>
              <a:ext cx="341237" cy="114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직선 연결선 10"/>
            <p:cNvCxnSpPr>
              <a:cxnSpLocks noChangeShapeType="1"/>
            </p:cNvCxnSpPr>
            <p:nvPr/>
          </p:nvCxnSpPr>
          <p:spPr bwMode="auto">
            <a:xfrm flipV="1">
              <a:off x="6574300" y="3821007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직사각형 23"/>
            <p:cNvSpPr>
              <a:spLocks noChangeArrowheads="1"/>
            </p:cNvSpPr>
            <p:nvPr/>
          </p:nvSpPr>
          <p:spPr bwMode="auto">
            <a:xfrm>
              <a:off x="6180826" y="3979045"/>
              <a:ext cx="381000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54" name="TextBox 33"/>
            <p:cNvSpPr txBox="1">
              <a:spLocks noChangeArrowheads="1"/>
            </p:cNvSpPr>
            <p:nvPr/>
          </p:nvSpPr>
          <p:spPr bwMode="auto">
            <a:xfrm>
              <a:off x="6111293" y="4204960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cxnSp>
          <p:nvCxnSpPr>
            <p:cNvPr id="55" name="직선 연결선 7"/>
            <p:cNvCxnSpPr>
              <a:cxnSpLocks noChangeShapeType="1"/>
            </p:cNvCxnSpPr>
            <p:nvPr/>
          </p:nvCxnSpPr>
          <p:spPr bwMode="auto">
            <a:xfrm>
              <a:off x="1828800" y="4572000"/>
              <a:ext cx="1961480" cy="1332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직선 연결선 9"/>
            <p:cNvCxnSpPr>
              <a:cxnSpLocks noChangeShapeType="1"/>
            </p:cNvCxnSpPr>
            <p:nvPr/>
          </p:nvCxnSpPr>
          <p:spPr bwMode="auto">
            <a:xfrm flipV="1">
              <a:off x="2154923" y="3814348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직선 연결선 10"/>
            <p:cNvCxnSpPr>
              <a:cxnSpLocks noChangeShapeType="1"/>
            </p:cNvCxnSpPr>
            <p:nvPr/>
          </p:nvCxnSpPr>
          <p:spPr bwMode="auto">
            <a:xfrm flipV="1">
              <a:off x="2819400" y="3814348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자유형 12"/>
            <p:cNvSpPr>
              <a:spLocks/>
            </p:cNvSpPr>
            <p:nvPr/>
          </p:nvSpPr>
          <p:spPr bwMode="auto">
            <a:xfrm>
              <a:off x="2160842" y="3965986"/>
              <a:ext cx="658558" cy="224972"/>
            </a:xfrm>
            <a:custGeom>
              <a:avLst/>
              <a:gdLst>
                <a:gd name="T0" fmla="*/ 0 w 834501"/>
                <a:gd name="T1" fmla="*/ 224943 h 224943"/>
                <a:gd name="T2" fmla="*/ 159798 w 834501"/>
                <a:gd name="T3" fmla="*/ 3002 h 224943"/>
                <a:gd name="T4" fmla="*/ 435006 w 834501"/>
                <a:gd name="T5" fmla="*/ 91778 h 224943"/>
                <a:gd name="T6" fmla="*/ 568171 w 834501"/>
                <a:gd name="T7" fmla="*/ 20757 h 224943"/>
                <a:gd name="T8" fmla="*/ 834501 w 834501"/>
                <a:gd name="T9" fmla="*/ 216066 h 224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4501" h="224943">
                  <a:moveTo>
                    <a:pt x="0" y="224943"/>
                  </a:moveTo>
                  <a:cubicBezTo>
                    <a:pt x="43648" y="125069"/>
                    <a:pt x="87297" y="25196"/>
                    <a:pt x="159798" y="3002"/>
                  </a:cubicBezTo>
                  <a:cubicBezTo>
                    <a:pt x="232299" y="-19192"/>
                    <a:pt x="366944" y="88819"/>
                    <a:pt x="435006" y="91778"/>
                  </a:cubicBezTo>
                  <a:cubicBezTo>
                    <a:pt x="503068" y="94737"/>
                    <a:pt x="501589" y="42"/>
                    <a:pt x="568171" y="20757"/>
                  </a:cubicBezTo>
                  <a:cubicBezTo>
                    <a:pt x="634754" y="41472"/>
                    <a:pt x="788633" y="180555"/>
                    <a:pt x="834501" y="216066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59" name="직선 연결선 15"/>
            <p:cNvCxnSpPr>
              <a:cxnSpLocks noChangeShapeType="1"/>
            </p:cNvCxnSpPr>
            <p:nvPr/>
          </p:nvCxnSpPr>
          <p:spPr bwMode="auto">
            <a:xfrm>
              <a:off x="2819400" y="4572000"/>
              <a:ext cx="986752" cy="13326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직선 연결선 18"/>
            <p:cNvCxnSpPr>
              <a:cxnSpLocks noChangeShapeType="1"/>
            </p:cNvCxnSpPr>
            <p:nvPr/>
          </p:nvCxnSpPr>
          <p:spPr bwMode="auto">
            <a:xfrm>
              <a:off x="2819400" y="4182080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TextBox 33"/>
            <p:cNvSpPr txBox="1">
              <a:spLocks noChangeArrowheads="1"/>
            </p:cNvSpPr>
            <p:nvPr/>
          </p:nvSpPr>
          <p:spPr bwMode="auto">
            <a:xfrm>
              <a:off x="1737313" y="4202579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sp>
          <p:nvSpPr>
            <p:cNvPr id="62" name="직사각형 23"/>
            <p:cNvSpPr>
              <a:spLocks noChangeArrowheads="1"/>
            </p:cNvSpPr>
            <p:nvPr/>
          </p:nvSpPr>
          <p:spPr bwMode="auto">
            <a:xfrm>
              <a:off x="1828799" y="3982423"/>
              <a:ext cx="341237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cxnSp>
          <p:nvCxnSpPr>
            <p:cNvPr id="63" name="직선 연결선 64"/>
            <p:cNvCxnSpPr>
              <a:cxnSpLocks noChangeShapeType="1"/>
            </p:cNvCxnSpPr>
            <p:nvPr/>
          </p:nvCxnSpPr>
          <p:spPr bwMode="auto">
            <a:xfrm flipV="1">
              <a:off x="3806152" y="3821755"/>
              <a:ext cx="0" cy="76164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직선 연결선 18"/>
            <p:cNvCxnSpPr>
              <a:cxnSpLocks noChangeShapeType="1"/>
            </p:cNvCxnSpPr>
            <p:nvPr/>
          </p:nvCxnSpPr>
          <p:spPr bwMode="auto">
            <a:xfrm>
              <a:off x="2160959" y="4184596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直接连接符 30"/>
            <p:cNvCxnSpPr/>
            <p:nvPr/>
          </p:nvCxnSpPr>
          <p:spPr bwMode="auto">
            <a:xfrm>
              <a:off x="1828800" y="4572000"/>
              <a:ext cx="341237" cy="114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6" name="직선 연결선 10"/>
            <p:cNvCxnSpPr>
              <a:cxnSpLocks noChangeShapeType="1"/>
            </p:cNvCxnSpPr>
            <p:nvPr/>
          </p:nvCxnSpPr>
          <p:spPr bwMode="auto">
            <a:xfrm flipV="1">
              <a:off x="3217652" y="3810000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직사각형 23"/>
            <p:cNvSpPr>
              <a:spLocks noChangeArrowheads="1"/>
            </p:cNvSpPr>
            <p:nvPr/>
          </p:nvSpPr>
          <p:spPr bwMode="auto">
            <a:xfrm>
              <a:off x="2828027" y="3971026"/>
              <a:ext cx="381000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68" name="TextBox 33"/>
            <p:cNvSpPr txBox="1">
              <a:spLocks noChangeArrowheads="1"/>
            </p:cNvSpPr>
            <p:nvPr/>
          </p:nvSpPr>
          <p:spPr bwMode="auto">
            <a:xfrm>
              <a:off x="2754645" y="4191000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cxnSp>
          <p:nvCxnSpPr>
            <p:cNvPr id="69" name="직선 연결선 18"/>
            <p:cNvCxnSpPr>
              <a:cxnSpLocks noChangeShapeType="1"/>
            </p:cNvCxnSpPr>
            <p:nvPr/>
          </p:nvCxnSpPr>
          <p:spPr bwMode="auto">
            <a:xfrm>
              <a:off x="6569018" y="4208252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直接连接符 30"/>
            <p:cNvCxnSpPr/>
            <p:nvPr/>
          </p:nvCxnSpPr>
          <p:spPr bwMode="auto">
            <a:xfrm>
              <a:off x="6172200" y="4572000"/>
              <a:ext cx="392993" cy="114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1" name="직선 연결선 18"/>
            <p:cNvCxnSpPr>
              <a:cxnSpLocks noChangeShapeType="1"/>
            </p:cNvCxnSpPr>
            <p:nvPr/>
          </p:nvCxnSpPr>
          <p:spPr bwMode="auto">
            <a:xfrm>
              <a:off x="7162800" y="4208252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직선 연결선 15"/>
            <p:cNvCxnSpPr>
              <a:cxnSpLocks noChangeShapeType="1"/>
            </p:cNvCxnSpPr>
            <p:nvPr/>
          </p:nvCxnSpPr>
          <p:spPr bwMode="auto">
            <a:xfrm>
              <a:off x="5486400" y="4572000"/>
              <a:ext cx="1062952" cy="13326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" name="TextBox 94"/>
            <p:cNvSpPr txBox="1">
              <a:spLocks noChangeArrowheads="1"/>
            </p:cNvSpPr>
            <p:nvPr/>
          </p:nvSpPr>
          <p:spPr bwMode="auto">
            <a:xfrm>
              <a:off x="4978878" y="4554748"/>
              <a:ext cx="2701925" cy="27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0" dirty="0">
                  <a:cs typeface="Arial" panose="020B0604020202020204" pitchFamily="34" charset="0"/>
                </a:rPr>
                <a:t>0us   </a:t>
              </a:r>
              <a:r>
                <a:rPr lang="en-US" altLang="ko-KR" sz="1200" b="0" dirty="0" smtClean="0">
                  <a:cs typeface="Arial" panose="020B0604020202020204" pitchFamily="34" charset="0"/>
                </a:rPr>
                <a:t>0.8us       4.0us   4.8us       8us</a:t>
              </a:r>
              <a:endParaRPr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77374" y="4147870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85226" y="4157930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OFF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638800" y="4191000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OFF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629400" y="4191000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</a:t>
              </a:r>
              <a:endParaRPr lang="en-US" dirty="0"/>
            </a:p>
          </p:txBody>
        </p:sp>
      </p:grp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066800" y="5943600"/>
          <a:ext cx="762000" cy="308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3" imgW="596880" imgH="241200" progId="Equation.3">
                  <p:embed/>
                </p:oleObj>
              </mc:Choice>
              <mc:Fallback>
                <p:oleObj name="Equation" r:id="rId3" imgW="5968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943600"/>
                        <a:ext cx="762000" cy="308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914400"/>
          </a:xfrm>
        </p:spPr>
        <p:txBody>
          <a:bodyPr/>
          <a:lstStyle/>
          <a:p>
            <a:r>
              <a:rPr lang="en-US" altLang="zh-CN" sz="2200" dirty="0" smtClean="0"/>
              <a:t>Performance of different WFC with No Timing Errors over AWGN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9</a:t>
            </a:fld>
            <a:endParaRPr lang="en-US" altLang="ko-KR"/>
          </a:p>
        </p:txBody>
      </p:sp>
      <p:pic>
        <p:nvPicPr>
          <p:cNvPr id="8" name="Content Placeholder 7" descr="awgn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382000" cy="45720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146021</TotalTime>
  <Words>1921</Words>
  <Application>Microsoft Office PowerPoint</Application>
  <PresentationFormat>On-screen Show (4:3)</PresentationFormat>
  <Paragraphs>313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 Unicode MS</vt:lpstr>
      <vt:lpstr>Gulim</vt:lpstr>
      <vt:lpstr>Gulim</vt:lpstr>
      <vt:lpstr>맑은 고딕</vt:lpstr>
      <vt:lpstr>MS Gothic</vt:lpstr>
      <vt:lpstr>Arial</vt:lpstr>
      <vt:lpstr>Times New Roman</vt:lpstr>
      <vt:lpstr>Wingdings</vt:lpstr>
      <vt:lpstr>802-11-Submission</vt:lpstr>
      <vt:lpstr>Equation</vt:lpstr>
      <vt:lpstr>Blank GI choices under Timing Errors</vt:lpstr>
      <vt:lpstr>Background</vt:lpstr>
      <vt:lpstr>Four Waveform Coding Designs</vt:lpstr>
      <vt:lpstr>PowerPoint Presentation</vt:lpstr>
      <vt:lpstr>PowerPoint Presentation</vt:lpstr>
      <vt:lpstr>Power Allocation to the different WFC: TX power is constrained with the PSD Limit by the regulation</vt:lpstr>
      <vt:lpstr>Simulation </vt:lpstr>
      <vt:lpstr>Simulation setting for 62.5 Kbps</vt:lpstr>
      <vt:lpstr>Performance of different WFC with No Timing Errors over AWGN</vt:lpstr>
      <vt:lpstr>Performance of different WFC with 5 samples delayed over AWGN</vt:lpstr>
      <vt:lpstr>Performance of different WFC with 10 samples delayed over AWGN</vt:lpstr>
      <vt:lpstr>Performance of different WFC with No Timing Errors over Chan D</vt:lpstr>
      <vt:lpstr>Performance of different WFC with 5 samples delayed over Chan D</vt:lpstr>
      <vt:lpstr>Performance of different WFC with 10 samples delayed over Chan D</vt:lpstr>
      <vt:lpstr>PSD Limit by the Regulation and Data rates</vt:lpstr>
      <vt:lpstr>Performance of different WFC over Chan D for 62.5 Kbps (BCC-VA)</vt:lpstr>
      <vt:lpstr>WUR Capabilities Element</vt:lpstr>
      <vt:lpstr>Conclusion</vt:lpstr>
      <vt:lpstr>Reference</vt:lpstr>
      <vt:lpstr>Appendix</vt:lpstr>
      <vt:lpstr>WFC I - AWGN</vt:lpstr>
      <vt:lpstr>WFC II – AWGN</vt:lpstr>
      <vt:lpstr>WFC III – AWGN</vt:lpstr>
      <vt:lpstr>WFC IV – AWGN</vt:lpstr>
      <vt:lpstr>WFC I – Chan D</vt:lpstr>
      <vt:lpstr>WFC II – Chan D</vt:lpstr>
      <vt:lpstr>WFC III – Chan D</vt:lpstr>
      <vt:lpstr>WFC IV – Chan D</vt:lpstr>
    </vt:vector>
  </TitlesOfParts>
  <Company>LG Electronics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Information update procedure</dc:title>
  <dc:creator>Giwon Park</dc:creator>
  <cp:lastModifiedBy>Junghoon Suh</cp:lastModifiedBy>
  <cp:revision>2926</cp:revision>
  <cp:lastPrinted>2016-07-18T07:45:05Z</cp:lastPrinted>
  <dcterms:created xsi:type="dcterms:W3CDTF">2007-05-21T21:00:37Z</dcterms:created>
  <dcterms:modified xsi:type="dcterms:W3CDTF">2017-09-13T03:19:14Z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1504644702</vt:lpwstr>
  </property>
</Properties>
</file>