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56" r:id="rId5"/>
    <p:sldId id="329" r:id="rId6"/>
    <p:sldId id="276" r:id="rId7"/>
    <p:sldId id="324" r:id="rId8"/>
    <p:sldId id="273" r:id="rId9"/>
    <p:sldId id="325" r:id="rId10"/>
    <p:sldId id="299" r:id="rId11"/>
    <p:sldId id="309" r:id="rId12"/>
    <p:sldId id="317" r:id="rId13"/>
    <p:sldId id="306" r:id="rId14"/>
    <p:sldId id="307" r:id="rId15"/>
    <p:sldId id="318" r:id="rId16"/>
    <p:sldId id="314" r:id="rId17"/>
    <p:sldId id="319" r:id="rId18"/>
    <p:sldId id="320" r:id="rId19"/>
    <p:sldId id="321" r:id="rId20"/>
    <p:sldId id="313" r:id="rId21"/>
    <p:sldId id="312" r:id="rId22"/>
    <p:sldId id="322" r:id="rId23"/>
    <p:sldId id="326" r:id="rId24"/>
    <p:sldId id="328" r:id="rId25"/>
    <p:sldId id="327" r:id="rId26"/>
    <p:sldId id="311" r:id="rId27"/>
    <p:sldId id="284" r:id="rId28"/>
    <p:sldId id="305"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8"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64" d="100"/>
          <a:sy n="64" d="100"/>
        </p:scale>
        <p:origin x="720" y="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802.11-15/1388r2</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2015</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802.11-yy/1388r2</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587648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9727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5222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88372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10905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10195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03085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83021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53035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519826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802.11-yy/1388r2</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2590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434059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381650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849158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469483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5812125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028500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503385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696491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755938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802.11-15/1388r2</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485153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2017</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2017</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2017</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802.11-17/1388r2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On AP Power Saving Usage Model</a:t>
            </a:r>
            <a:endParaRPr lang="en-GB" sz="2800"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2017-09-10</a:t>
            </a:r>
          </a:p>
        </p:txBody>
      </p:sp>
      <p:graphicFrame>
        <p:nvGraphicFramePr>
          <p:cNvPr id="3075" name="Object 3"/>
          <p:cNvGraphicFramePr>
            <a:graphicFrameLocks noChangeAspect="1"/>
          </p:cNvGraphicFramePr>
          <p:nvPr>
            <p:extLst>
              <p:ext uri="{D42A27DB-BD31-4B8C-83A1-F6EECF244321}">
                <p14:modId xmlns:p14="http://schemas.microsoft.com/office/powerpoint/2010/main" val="3722586945"/>
              </p:ext>
            </p:extLst>
          </p:nvPr>
        </p:nvGraphicFramePr>
        <p:xfrm>
          <a:off x="1035050" y="2489200"/>
          <a:ext cx="7507288" cy="4003550"/>
        </p:xfrm>
        <a:graphic>
          <a:graphicData uri="http://schemas.openxmlformats.org/presentationml/2006/ole">
            <mc:AlternateContent xmlns:mc="http://schemas.openxmlformats.org/markup-compatibility/2006">
              <mc:Choice xmlns:v="urn:schemas-microsoft-com:vml" Requires="v">
                <p:oleObj spid="_x0000_s3361" name="Document" r:id="rId4" imgW="8240744" imgH="4403157" progId="Word.Document.8">
                  <p:embed/>
                </p:oleObj>
              </mc:Choice>
              <mc:Fallback>
                <p:oleObj name="Document" r:id="rId4" imgW="8240744" imgH="4403157" progId="Word.Document.8">
                  <p:embed/>
                  <p:pic>
                    <p:nvPicPr>
                      <p:cNvPr id="0" name="Picture 3"/>
                      <p:cNvPicPr>
                        <a:picLocks noChangeAspect="1" noChangeArrowheads="1"/>
                      </p:cNvPicPr>
                      <p:nvPr/>
                    </p:nvPicPr>
                    <p:blipFill>
                      <a:blip r:embed="rId5"/>
                      <a:srcRect/>
                      <a:stretch>
                        <a:fillRect/>
                      </a:stretch>
                    </p:blipFill>
                    <p:spPr bwMode="auto">
                      <a:xfrm>
                        <a:off x="1035050" y="2489200"/>
                        <a:ext cx="7507288" cy="4003550"/>
                      </a:xfrm>
                      <a:prstGeom prst="rect">
                        <a:avLst/>
                      </a:prstGeom>
                      <a:noFill/>
                      <a:extLst/>
                    </p:spPr>
                  </p:pic>
                </p:oleObj>
              </mc:Fallback>
            </mc:AlternateContent>
          </a:graphicData>
        </a:graphic>
      </p:graphicFrame>
      <p:sp>
        <p:nvSpPr>
          <p:cNvPr id="3076" name="Rectangle 4"/>
          <p:cNvSpPr>
            <a:spLocks noChangeArrowheads="1"/>
          </p:cNvSpPr>
          <p:nvPr/>
        </p:nvSpPr>
        <p:spPr bwMode="auto">
          <a:xfrm>
            <a:off x="696912" y="208849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(4)</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4: AP’s PCR is always off except when being woken up or sending beacons</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is off except when</a:t>
            </a:r>
            <a:r>
              <a:rPr lang="en-US" dirty="0"/>
              <a:t>: 1)Transmitting beacon; 2)When woken up by a STA; AP’s WUR is always on except when PCR is on</a:t>
            </a:r>
          </a:p>
          <a:p>
            <a:pPr lvl="1">
              <a:buFont typeface="Arial" panose="020B0604020202020204" pitchFamily="34" charset="0"/>
              <a:buChar char="•"/>
            </a:pPr>
            <a:r>
              <a:rPr lang="en-US" b="1" dirty="0"/>
              <a:t>STA behavior</a:t>
            </a:r>
            <a:r>
              <a:rPr lang="en-US" dirty="0"/>
              <a:t>: When having data, always send a WUP to wake up AP before continuing on with PCR packet exchanges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rotWithShape="1">
          <a:blip r:embed="rId3"/>
          <a:srcRect r="28694" b="47291"/>
          <a:stretch/>
        </p:blipFill>
        <p:spPr>
          <a:xfrm>
            <a:off x="1045748" y="4110844"/>
            <a:ext cx="7198660" cy="2243810"/>
          </a:xfrm>
          <a:prstGeom prst="rect">
            <a:avLst/>
          </a:prstGeom>
        </p:spPr>
      </p:pic>
    </p:spTree>
    <p:extLst>
      <p:ext uri="{BB962C8B-B14F-4D97-AF65-F5344CB8AC3E}">
        <p14:creationId xmlns:p14="http://schemas.microsoft.com/office/powerpoint/2010/main" val="183510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(1/2)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err="1"/>
              <a:t>Matlab</a:t>
            </a:r>
            <a:r>
              <a:rPr lang="en-US" dirty="0"/>
              <a:t> Simulations</a:t>
            </a:r>
          </a:p>
          <a:p>
            <a:pPr lvl="1">
              <a:buFont typeface="Arial" panose="020B0604020202020204" pitchFamily="34" charset="0"/>
              <a:buChar char="•"/>
            </a:pPr>
            <a:r>
              <a:rPr lang="en-US" dirty="0"/>
              <a:t>Simulation time: 100s</a:t>
            </a:r>
          </a:p>
          <a:p>
            <a:pPr>
              <a:buFont typeface="Arial" panose="020B0604020202020204" pitchFamily="34" charset="0"/>
              <a:buChar char="•"/>
            </a:pPr>
            <a:r>
              <a:rPr lang="en-US" dirty="0"/>
              <a:t>Usage Model 3: Cattle farm:</a:t>
            </a:r>
          </a:p>
          <a:p>
            <a:pPr lvl="1">
              <a:buFont typeface="Arial" panose="020B0604020202020204" pitchFamily="34" charset="0"/>
              <a:buChar char="•"/>
            </a:pPr>
            <a:r>
              <a:rPr lang="en-US" dirty="0"/>
              <a:t>1 farmer (Mobile AP)</a:t>
            </a:r>
          </a:p>
          <a:p>
            <a:pPr lvl="1">
              <a:buFont typeface="Arial" panose="020B0604020202020204" pitchFamily="34" charset="0"/>
              <a:buChar char="•"/>
            </a:pPr>
            <a:r>
              <a:rPr lang="en-US" dirty="0"/>
              <a:t>30/50 cows (STAs)</a:t>
            </a:r>
          </a:p>
          <a:p>
            <a:pPr>
              <a:buFont typeface="Arial" panose="020B0604020202020204" pitchFamily="34" charset="0"/>
              <a:buChar char="•"/>
            </a:pPr>
            <a:r>
              <a:rPr lang="en-US" dirty="0"/>
              <a:t>Traffic Assumptions:</a:t>
            </a:r>
          </a:p>
          <a:p>
            <a:pPr lvl="1">
              <a:buFont typeface="Arial" panose="020B0604020202020204" pitchFamily="34" charset="0"/>
              <a:buChar char="•"/>
            </a:pPr>
            <a:r>
              <a:rPr lang="en-US" dirty="0"/>
              <a:t>UL data only</a:t>
            </a:r>
          </a:p>
          <a:p>
            <a:pPr lvl="1">
              <a:buFont typeface="Arial" panose="020B0604020202020204" pitchFamily="34" charset="0"/>
              <a:buChar char="•"/>
            </a:pPr>
            <a:r>
              <a:rPr lang="en-US" dirty="0"/>
              <a:t>Packet arrival interval per STA: [5:5:50] s </a:t>
            </a:r>
          </a:p>
          <a:p>
            <a:pPr lvl="1">
              <a:buFont typeface="Arial" panose="020B0604020202020204" pitchFamily="34" charset="0"/>
              <a:buChar char="•"/>
            </a:pPr>
            <a:r>
              <a:rPr lang="en-US" dirty="0"/>
              <a:t>Packet size: 32 bytes</a:t>
            </a:r>
          </a:p>
          <a:p>
            <a:pPr>
              <a:buFont typeface="Arial" panose="020B0604020202020204" pitchFamily="34" charset="0"/>
              <a:buChar char="•"/>
            </a:pPr>
            <a:r>
              <a:rPr lang="en-US" dirty="0"/>
              <a:t>AP PCR Duty cycle: </a:t>
            </a:r>
          </a:p>
          <a:p>
            <a:pPr lvl="1">
              <a:buFont typeface="Arial" panose="020B0604020202020204" pitchFamily="34" charset="0"/>
              <a:buChar char="•"/>
            </a:pPr>
            <a:r>
              <a:rPr lang="en-US" dirty="0"/>
              <a:t>[1, ½, 1/4, 0]</a:t>
            </a:r>
          </a:p>
          <a:p>
            <a:pPr>
              <a:buFont typeface="Arial" panose="020B0604020202020204" pitchFamily="34" charset="0"/>
              <a:buChar char="•"/>
            </a:pPr>
            <a:r>
              <a:rPr lang="en-US" dirty="0"/>
              <a:t>AP Power Consumptions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4004972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(2/2)</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a:blip r:embed="rId3"/>
          <a:stretch>
            <a:fillRect/>
          </a:stretch>
        </p:blipFill>
        <p:spPr>
          <a:xfrm>
            <a:off x="696912" y="1607249"/>
            <a:ext cx="3875088" cy="4544318"/>
          </a:xfrm>
          <a:prstGeom prst="rect">
            <a:avLst/>
          </a:prstGeom>
        </p:spPr>
      </p:pic>
      <p:pic>
        <p:nvPicPr>
          <p:cNvPr id="8" name="Picture 7"/>
          <p:cNvPicPr>
            <a:picLocks noChangeAspect="1"/>
          </p:cNvPicPr>
          <p:nvPr/>
        </p:nvPicPr>
        <p:blipFill>
          <a:blip r:embed="rId4"/>
          <a:stretch>
            <a:fillRect/>
          </a:stretch>
        </p:blipFill>
        <p:spPr>
          <a:xfrm>
            <a:off x="4716016" y="1607248"/>
            <a:ext cx="3953644" cy="4544318"/>
          </a:xfrm>
          <a:prstGeom prst="rect">
            <a:avLst/>
          </a:prstGeom>
        </p:spPr>
      </p:pic>
    </p:spTree>
    <p:extLst>
      <p:ext uri="{BB962C8B-B14F-4D97-AF65-F5344CB8AC3E}">
        <p14:creationId xmlns:p14="http://schemas.microsoft.com/office/powerpoint/2010/main" val="2701874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(1/4)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325160"/>
            <a:ext cx="6912768" cy="4689978"/>
          </a:xfrm>
          <a:prstGeom prst="rect">
            <a:avLst/>
          </a:prstGeom>
        </p:spPr>
      </p:pic>
    </p:spTree>
    <p:extLst>
      <p:ext uri="{BB962C8B-B14F-4D97-AF65-F5344CB8AC3E}">
        <p14:creationId xmlns:p14="http://schemas.microsoft.com/office/powerpoint/2010/main" val="2914860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(2/4)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1124744"/>
            <a:ext cx="7744916" cy="5237385"/>
          </a:xfrm>
          <a:prstGeom prst="rect">
            <a:avLst/>
          </a:prstGeom>
        </p:spPr>
      </p:pic>
    </p:spTree>
    <p:extLst>
      <p:ext uri="{BB962C8B-B14F-4D97-AF65-F5344CB8AC3E}">
        <p14:creationId xmlns:p14="http://schemas.microsoft.com/office/powerpoint/2010/main" val="293055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(3/4)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7744916" cy="4896544"/>
          </a:xfrm>
          <a:prstGeom prst="rect">
            <a:avLst/>
          </a:prstGeom>
        </p:spPr>
      </p:pic>
    </p:spTree>
    <p:extLst>
      <p:ext uri="{BB962C8B-B14F-4D97-AF65-F5344CB8AC3E}">
        <p14:creationId xmlns:p14="http://schemas.microsoft.com/office/powerpoint/2010/main" val="3258328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(4/4)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7744916" cy="4896544"/>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1124744"/>
            <a:ext cx="7632848" cy="5309393"/>
          </a:xfrm>
          <a:prstGeom prst="rect">
            <a:avLst/>
          </a:prstGeom>
        </p:spPr>
      </p:pic>
    </p:spTree>
    <p:extLst>
      <p:ext uri="{BB962C8B-B14F-4D97-AF65-F5344CB8AC3E}">
        <p14:creationId xmlns:p14="http://schemas.microsoft.com/office/powerpoint/2010/main" val="3026376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Observations</a:t>
            </a:r>
          </a:p>
        </p:txBody>
      </p:sp>
      <p:sp>
        <p:nvSpPr>
          <p:cNvPr id="3" name="Content Placeholder 2"/>
          <p:cNvSpPr>
            <a:spLocks noGrp="1"/>
          </p:cNvSpPr>
          <p:nvPr>
            <p:ph idx="1"/>
          </p:nvPr>
        </p:nvSpPr>
        <p:spPr>
          <a:xfrm>
            <a:off x="251520" y="1124744"/>
            <a:ext cx="8640960" cy="4113213"/>
          </a:xfrm>
        </p:spPr>
        <p:txBody>
          <a:bodyPr/>
          <a:lstStyle/>
          <a:p>
            <a:pPr>
              <a:buFont typeface="Arial" panose="020B0604020202020204" pitchFamily="34" charset="0"/>
              <a:buChar char="•"/>
            </a:pPr>
            <a:r>
              <a:rPr lang="en-US" dirty="0"/>
              <a:t>Impact by AP’s PCR Duty Cycle</a:t>
            </a:r>
          </a:p>
          <a:p>
            <a:pPr lvl="1">
              <a:buFont typeface="Arial" panose="020B0604020202020204" pitchFamily="34" charset="0"/>
              <a:buChar char="•"/>
            </a:pPr>
            <a:r>
              <a:rPr lang="en-US" b="1" i="1" dirty="0">
                <a:solidFill>
                  <a:srgbClr val="00B050"/>
                </a:solidFill>
              </a:rPr>
              <a:t>In all scenarios with DC &lt; 1, significant power saving is achieved</a:t>
            </a:r>
            <a:endParaRPr lang="en-US" dirty="0"/>
          </a:p>
          <a:p>
            <a:pPr lvl="2">
              <a:buFont typeface="Arial" panose="020B0604020202020204" pitchFamily="34" charset="0"/>
              <a:buChar char="•"/>
            </a:pPr>
            <a:r>
              <a:rPr lang="en-US" dirty="0"/>
              <a:t>When AP’s PCR’s DC = ½, AP’s power consumption is </a:t>
            </a:r>
            <a:r>
              <a:rPr lang="en-US" b="1" i="1" dirty="0">
                <a:solidFill>
                  <a:srgbClr val="00B050"/>
                </a:solidFill>
              </a:rPr>
              <a:t>slightly higher than 50%</a:t>
            </a:r>
            <a:r>
              <a:rPr lang="en-US" dirty="0"/>
              <a:t> of that when AP’s PCR’s DC = 1</a:t>
            </a:r>
          </a:p>
          <a:p>
            <a:pPr lvl="2">
              <a:buFont typeface="Arial" panose="020B0604020202020204" pitchFamily="34" charset="0"/>
              <a:buChar char="•"/>
            </a:pPr>
            <a:r>
              <a:rPr lang="en-US" dirty="0"/>
              <a:t>When AP’s PCR’s DC = 1/4, AP’s power consumption is </a:t>
            </a:r>
            <a:r>
              <a:rPr lang="en-US" b="1" i="1" dirty="0">
                <a:solidFill>
                  <a:srgbClr val="00B050"/>
                </a:solidFill>
              </a:rPr>
              <a:t>slightly higher than 25%</a:t>
            </a:r>
            <a:r>
              <a:rPr lang="en-US" dirty="0"/>
              <a:t> of that when AP’s PCR’s DC = 1</a:t>
            </a:r>
          </a:p>
          <a:p>
            <a:pPr lvl="2">
              <a:buFont typeface="Arial" panose="020B0604020202020204" pitchFamily="34" charset="0"/>
              <a:buChar char="•"/>
            </a:pPr>
            <a:r>
              <a:rPr lang="en-US" dirty="0"/>
              <a:t>When AP’s PCR’s DC = 0, AP’s power consumption is </a:t>
            </a:r>
            <a:r>
              <a:rPr lang="en-US" b="1" i="1" dirty="0">
                <a:solidFill>
                  <a:srgbClr val="00B050"/>
                </a:solidFill>
              </a:rPr>
              <a:t>around 1.2% - 5.2% </a:t>
            </a:r>
            <a:r>
              <a:rPr lang="en-US" dirty="0"/>
              <a:t>(depending on PCR beacon rate) of that when AP’s PCR’s DC = 1</a:t>
            </a:r>
          </a:p>
          <a:p>
            <a:pPr>
              <a:buFont typeface="Arial" panose="020B0604020202020204" pitchFamily="34" charset="0"/>
              <a:buChar char="•"/>
            </a:pPr>
            <a:r>
              <a:rPr lang="en-US" dirty="0"/>
              <a:t>Impact by Packet Arrival Rate</a:t>
            </a:r>
          </a:p>
          <a:p>
            <a:pPr lvl="1">
              <a:buFont typeface="Arial" panose="020B0604020202020204" pitchFamily="34" charset="0"/>
              <a:buChar char="•"/>
            </a:pPr>
            <a:r>
              <a:rPr lang="en-US" dirty="0"/>
              <a:t>Small impact when packet arrival interval increase 5 -&gt; 50s except when DC = 0</a:t>
            </a:r>
          </a:p>
          <a:p>
            <a:pPr>
              <a:buFont typeface="Arial" panose="020B0604020202020204" pitchFamily="34" charset="0"/>
              <a:buChar char="•"/>
            </a:pPr>
            <a:r>
              <a:rPr lang="en-US" dirty="0"/>
              <a:t>Impact by Number of STAs</a:t>
            </a:r>
          </a:p>
          <a:p>
            <a:pPr lvl="1">
              <a:buFont typeface="Arial" panose="020B0604020202020204" pitchFamily="34" charset="0"/>
              <a:buChar char="•"/>
            </a:pPr>
            <a:r>
              <a:rPr lang="en-US" dirty="0"/>
              <a:t>No significant impact when the number of STAs is increased from 30 to 50</a:t>
            </a:r>
          </a:p>
          <a:p>
            <a:pPr>
              <a:buFont typeface="Arial" panose="020B0604020202020204" pitchFamily="34" charset="0"/>
              <a:buChar char="•"/>
            </a:pPr>
            <a:r>
              <a:rPr lang="en-US" dirty="0"/>
              <a:t>Impact by PCR Beacon </a:t>
            </a:r>
            <a:r>
              <a:rPr lang="en-US" dirty="0" err="1"/>
              <a:t>Tx</a:t>
            </a:r>
            <a:r>
              <a:rPr lang="en-US" dirty="0"/>
              <a:t> Rate</a:t>
            </a:r>
          </a:p>
          <a:p>
            <a:pPr lvl="1">
              <a:buFont typeface="Arial" panose="020B0604020202020204" pitchFamily="34" charset="0"/>
              <a:buChar char="•"/>
            </a:pPr>
            <a:r>
              <a:rPr lang="en-US" dirty="0"/>
              <a:t>Only significant when AP PCR DC = 0</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4226384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770813" cy="1065213"/>
          </a:xfrm>
        </p:spPr>
        <p:txBody>
          <a:bodyPr/>
          <a:lstStyle/>
          <a:p>
            <a:r>
              <a:rPr lang="en-US" dirty="0"/>
              <a:t>When is AP Power Saving Desirable</a:t>
            </a:r>
          </a:p>
        </p:txBody>
      </p:sp>
      <p:sp>
        <p:nvSpPr>
          <p:cNvPr id="3" name="Content Placeholder 2"/>
          <p:cNvSpPr>
            <a:spLocks noGrp="1"/>
          </p:cNvSpPr>
          <p:nvPr>
            <p:ph idx="1"/>
          </p:nvPr>
        </p:nvSpPr>
        <p:spPr>
          <a:xfrm>
            <a:off x="395536" y="1764059"/>
            <a:ext cx="8424936" cy="4113213"/>
          </a:xfrm>
        </p:spPr>
        <p:txBody>
          <a:bodyPr/>
          <a:lstStyle/>
          <a:p>
            <a:pPr>
              <a:buFont typeface="Arial" panose="020B0604020202020204" pitchFamily="34" charset="0"/>
              <a:buChar char="•"/>
            </a:pPr>
            <a:r>
              <a:rPr lang="en-US" dirty="0"/>
              <a:t>When aggregated traffic in the entire network is low</a:t>
            </a:r>
          </a:p>
          <a:p>
            <a:pPr lvl="1">
              <a:buFont typeface="Arial" panose="020B0604020202020204" pitchFamily="34" charset="0"/>
              <a:buChar char="•"/>
            </a:pPr>
            <a:r>
              <a:rPr lang="en-US" dirty="0"/>
              <a:t>It is suitable for some number of </a:t>
            </a:r>
            <a:r>
              <a:rPr lang="en-US" dirty="0" err="1"/>
              <a:t>IoT</a:t>
            </a:r>
            <a:r>
              <a:rPr lang="en-US" dirty="0"/>
              <a:t> usage models and scenarios</a:t>
            </a:r>
          </a:p>
          <a:p>
            <a:pPr lvl="2">
              <a:buFont typeface="Arial" panose="020B0604020202020204" pitchFamily="34" charset="0"/>
              <a:buChar char="•"/>
            </a:pPr>
            <a:r>
              <a:rPr lang="en-US" dirty="0"/>
              <a:t>However, power saving and network lifetime may be critical in these scenarios</a:t>
            </a:r>
          </a:p>
          <a:p>
            <a:pPr>
              <a:buFont typeface="Arial" panose="020B0604020202020204" pitchFamily="34" charset="0"/>
              <a:buChar char="•"/>
            </a:pPr>
            <a:r>
              <a:rPr lang="en-US" dirty="0"/>
              <a:t>Wake up AP procedure may enable low latency while maintaining low power consumptions</a:t>
            </a:r>
          </a:p>
          <a:p>
            <a:pPr lvl="1">
              <a:buFont typeface="Arial" panose="020B0604020202020204" pitchFamily="34" charset="0"/>
              <a:buChar char="•"/>
            </a:pPr>
            <a:r>
              <a:rPr lang="en-US" dirty="0"/>
              <a:t>Latency can also be critical for some of the </a:t>
            </a:r>
            <a:r>
              <a:rPr lang="en-US" dirty="0" err="1"/>
              <a:t>IoT</a:t>
            </a:r>
            <a:r>
              <a:rPr lang="en-US" dirty="0"/>
              <a:t> scenarios where power saving is critical as well</a:t>
            </a:r>
          </a:p>
          <a:p>
            <a:pPr>
              <a:buFont typeface="Arial" panose="020B0604020202020204" pitchFamily="34" charset="0"/>
              <a:buChar char="•"/>
            </a:pPr>
            <a:r>
              <a:rPr lang="en-US" dirty="0"/>
              <a:t>It may not be appropriate if:</a:t>
            </a:r>
          </a:p>
          <a:p>
            <a:pPr lvl="1">
              <a:buFont typeface="Arial" panose="020B0604020202020204" pitchFamily="34" charset="0"/>
              <a:buChar char="•"/>
            </a:pPr>
            <a:r>
              <a:rPr lang="en-US" dirty="0"/>
              <a:t>A large number of active STAs present in the BSS</a:t>
            </a:r>
          </a:p>
          <a:p>
            <a:pPr lvl="1">
              <a:buFont typeface="Arial" panose="020B0604020202020204" pitchFamily="34" charset="0"/>
              <a:buChar char="•"/>
            </a:pPr>
            <a:r>
              <a:rPr lang="en-US" dirty="0"/>
              <a:t>Traffic load is heavy in the BSS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158236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770813" cy="1065213"/>
          </a:xfrm>
        </p:spPr>
        <p:txBody>
          <a:bodyPr/>
          <a:lstStyle/>
          <a:p>
            <a:r>
              <a:rPr lang="en-US" sz="2800" dirty="0"/>
              <a:t>Technical changes needed for AP Power Saving</a:t>
            </a:r>
          </a:p>
        </p:txBody>
      </p:sp>
      <p:sp>
        <p:nvSpPr>
          <p:cNvPr id="3" name="Content Placeholder 2"/>
          <p:cNvSpPr>
            <a:spLocks noGrp="1"/>
          </p:cNvSpPr>
          <p:nvPr>
            <p:ph idx="1"/>
          </p:nvPr>
        </p:nvSpPr>
        <p:spPr>
          <a:xfrm>
            <a:off x="395536" y="1332011"/>
            <a:ext cx="8424936" cy="4113213"/>
          </a:xfrm>
        </p:spPr>
        <p:txBody>
          <a:bodyPr/>
          <a:lstStyle/>
          <a:p>
            <a:pPr>
              <a:buFont typeface="Arial" panose="020B0604020202020204" pitchFamily="34" charset="0"/>
              <a:buChar char="•"/>
            </a:pPr>
            <a:r>
              <a:rPr lang="en-US" dirty="0"/>
              <a:t>An AP power saving mode:</a:t>
            </a:r>
          </a:p>
          <a:p>
            <a:pPr lvl="1">
              <a:buFont typeface="Arial" panose="020B0604020202020204" pitchFamily="34" charset="0"/>
              <a:buChar char="•"/>
            </a:pPr>
            <a:r>
              <a:rPr lang="en-US" dirty="0"/>
              <a:t>Only when scenario is appropriate</a:t>
            </a:r>
          </a:p>
          <a:p>
            <a:pPr lvl="2">
              <a:buFont typeface="Arial" panose="020B0604020202020204" pitchFamily="34" charset="0"/>
              <a:buChar char="•"/>
            </a:pPr>
            <a:r>
              <a:rPr lang="en-US" dirty="0"/>
              <a:t>E.g., AP delivered together with a cattle monitoring sensor network</a:t>
            </a:r>
          </a:p>
          <a:p>
            <a:pPr lvl="1">
              <a:buFont typeface="Arial" panose="020B0604020202020204" pitchFamily="34" charset="0"/>
              <a:buChar char="•"/>
            </a:pPr>
            <a:r>
              <a:rPr lang="en-US" dirty="0">
                <a:highlight>
                  <a:srgbClr val="FFFF00"/>
                </a:highlight>
              </a:rPr>
              <a:t>Only when all STAs associated with it are capable of handling AP power saving</a:t>
            </a:r>
          </a:p>
          <a:p>
            <a:pPr lvl="2">
              <a:buFont typeface="Arial" panose="020B0604020202020204" pitchFamily="34" charset="0"/>
              <a:buChar char="•"/>
            </a:pPr>
            <a:r>
              <a:rPr lang="en-US" dirty="0">
                <a:highlight>
                  <a:srgbClr val="FFFF00"/>
                </a:highlight>
              </a:rPr>
              <a:t>Indicated by capability</a:t>
            </a:r>
          </a:p>
          <a:p>
            <a:pPr>
              <a:buFont typeface="Arial" panose="020B0604020202020204" pitchFamily="34" charset="0"/>
              <a:buChar char="•"/>
            </a:pPr>
            <a:r>
              <a:rPr lang="en-US" dirty="0"/>
              <a:t>An AP power saving mode with these restrictions should not violate the PAR</a:t>
            </a:r>
          </a:p>
          <a:p>
            <a:pPr>
              <a:buFont typeface="Arial" panose="020B0604020202020204" pitchFamily="34" charset="0"/>
              <a:buChar char="•"/>
            </a:pPr>
            <a:r>
              <a:rPr lang="en-US" dirty="0"/>
              <a:t>Cost, e.g.:</a:t>
            </a:r>
          </a:p>
          <a:p>
            <a:pPr lvl="1">
              <a:buFont typeface="Arial" panose="020B0604020202020204" pitchFamily="34" charset="0"/>
              <a:buChar char="•"/>
            </a:pPr>
            <a:r>
              <a:rPr lang="en-US" dirty="0"/>
              <a:t>A low-cost WUR receiver at AP</a:t>
            </a:r>
          </a:p>
          <a:p>
            <a:pPr lvl="1">
              <a:buFont typeface="Arial" panose="020B0604020202020204" pitchFamily="34" charset="0"/>
              <a:buChar char="•"/>
            </a:pPr>
            <a:r>
              <a:rPr lang="en-US" dirty="0"/>
              <a:t>Procedure for going into power saving for APs of which all associated STAs have indicated of capable of handling AP Power Saving</a:t>
            </a:r>
          </a:p>
          <a:p>
            <a:pPr lvl="1">
              <a:buFont typeface="Arial" panose="020B0604020202020204" pitchFamily="34" charset="0"/>
              <a:buChar char="•"/>
            </a:pPr>
            <a:r>
              <a:rPr lang="en-US" dirty="0"/>
              <a:t>A wake up procedure for AP</a:t>
            </a:r>
          </a:p>
          <a:p>
            <a:pPr lvl="1">
              <a:buFont typeface="Arial" panose="020B0604020202020204" pitchFamily="34" charset="0"/>
              <a:buChar char="•"/>
            </a:pPr>
            <a:r>
              <a:rPr lang="en-US" dirty="0"/>
              <a:t>Possibly AP Discovery process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355227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60739621"/>
              </p:ext>
            </p:extLst>
          </p:nvPr>
        </p:nvGraphicFramePr>
        <p:xfrm>
          <a:off x="969963" y="1685925"/>
          <a:ext cx="7435850" cy="3954463"/>
        </p:xfrm>
        <a:graphic>
          <a:graphicData uri="http://schemas.openxmlformats.org/presentationml/2006/ole">
            <mc:AlternateContent xmlns:mc="http://schemas.openxmlformats.org/markup-compatibility/2006">
              <mc:Choice xmlns:v="urn:schemas-microsoft-com:vml" Requires="v">
                <p:oleObj spid="_x0000_s4109" name="Document" r:id="rId4" imgW="8240744" imgH="4391639" progId="Word.Document.8">
                  <p:embed/>
                </p:oleObj>
              </mc:Choice>
              <mc:Fallback>
                <p:oleObj name="Document" r:id="rId4" imgW="8240744" imgH="4391639" progId="Word.Document.8">
                  <p:embed/>
                  <p:pic>
                    <p:nvPicPr>
                      <p:cNvPr id="3075" name="Object 3"/>
                      <p:cNvPicPr>
                        <a:picLocks noChangeAspect="1" noChangeArrowheads="1"/>
                      </p:cNvPicPr>
                      <p:nvPr/>
                    </p:nvPicPr>
                    <p:blipFill>
                      <a:blip r:embed="rId5"/>
                      <a:srcRect/>
                      <a:stretch>
                        <a:fillRect/>
                      </a:stretch>
                    </p:blipFill>
                    <p:spPr bwMode="auto">
                      <a:xfrm>
                        <a:off x="969963" y="1685925"/>
                        <a:ext cx="7435850" cy="3954463"/>
                      </a:xfrm>
                      <a:prstGeom prst="rect">
                        <a:avLst/>
                      </a:prstGeom>
                      <a:noFill/>
                      <a:extLst/>
                    </p:spPr>
                  </p:pic>
                </p:oleObj>
              </mc:Fallback>
            </mc:AlternateContent>
          </a:graphicData>
        </a:graphic>
      </p:graphicFrame>
      <p:sp>
        <p:nvSpPr>
          <p:cNvPr id="3076" name="Rectangle 4"/>
          <p:cNvSpPr>
            <a:spLocks noChangeArrowheads="1"/>
          </p:cNvSpPr>
          <p:nvPr/>
        </p:nvSpPr>
        <p:spPr bwMode="auto">
          <a:xfrm>
            <a:off x="611560" y="980728"/>
            <a:ext cx="2074888" cy="326499"/>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(cont’d) :</a:t>
            </a:r>
          </a:p>
        </p:txBody>
      </p:sp>
    </p:spTree>
    <p:extLst>
      <p:ext uri="{BB962C8B-B14F-4D97-AF65-F5344CB8AC3E}">
        <p14:creationId xmlns:p14="http://schemas.microsoft.com/office/powerpoint/2010/main" val="7905772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918648" cy="1065213"/>
          </a:xfrm>
        </p:spPr>
        <p:txBody>
          <a:bodyPr/>
          <a:lstStyle/>
          <a:p>
            <a:r>
              <a:rPr lang="en-US" sz="2800" dirty="0"/>
              <a:t>11ba PAR Discussion Regarding AP Power Saving</a:t>
            </a:r>
          </a:p>
        </p:txBody>
      </p:sp>
      <p:sp>
        <p:nvSpPr>
          <p:cNvPr id="3" name="Content Placeholder 2"/>
          <p:cNvSpPr>
            <a:spLocks noGrp="1"/>
          </p:cNvSpPr>
          <p:nvPr>
            <p:ph idx="1"/>
          </p:nvPr>
        </p:nvSpPr>
        <p:spPr>
          <a:xfrm>
            <a:off x="395536" y="1332011"/>
            <a:ext cx="8424936" cy="4113213"/>
          </a:xfrm>
        </p:spPr>
        <p:txBody>
          <a:bodyPr/>
          <a:lstStyle/>
          <a:p>
            <a:pPr>
              <a:buFont typeface="Arial" panose="020B0604020202020204" pitchFamily="34" charset="0"/>
              <a:buChar char="•"/>
            </a:pPr>
            <a:r>
              <a:rPr lang="en-US" dirty="0"/>
              <a:t>802.11ba PAR states [6]:</a:t>
            </a:r>
          </a:p>
          <a:p>
            <a:pPr lvl="1">
              <a:buFont typeface="Arial" panose="020B0604020202020204" pitchFamily="34" charset="0"/>
              <a:buChar char="•"/>
            </a:pPr>
            <a:r>
              <a:rPr lang="en-US" dirty="0"/>
              <a:t>“</a:t>
            </a:r>
            <a:r>
              <a:rPr lang="en-GB" dirty="0"/>
              <a:t>The WUR is a companion radio to the primary connectivity radio and meets the same range requirement as the primary connectivity radio. The WUR devices coexist with legacy IEEE 802.11 devices in the same band. The WUR has an expected active receiver power consumption of less than one milliwatt.”</a:t>
            </a:r>
          </a:p>
          <a:p>
            <a:pPr lvl="1">
              <a:buFont typeface="Arial" panose="020B0604020202020204" pitchFamily="34" charset="0"/>
              <a:buChar char="•"/>
            </a:pPr>
            <a:r>
              <a:rPr lang="en-GB" dirty="0"/>
              <a:t>“</a:t>
            </a:r>
            <a:r>
              <a:rPr lang="en-GB" dirty="0">
                <a:highlight>
                  <a:srgbClr val="FFFF00"/>
                </a:highlight>
              </a:rPr>
              <a:t>Power efficient mechanisms need  to be used with battery-operated devices while maintaining low latency where it is required</a:t>
            </a:r>
            <a:r>
              <a:rPr lang="en-GB" dirty="0"/>
              <a:t>.”</a:t>
            </a:r>
            <a:endParaRPr lang="en-US" dirty="0"/>
          </a:p>
          <a:p>
            <a:pPr lvl="1">
              <a:buFont typeface="Arial" panose="020B0604020202020204" pitchFamily="34" charset="0"/>
              <a:buChar char="•"/>
            </a:pPr>
            <a:endParaRPr lang="en-US" dirty="0"/>
          </a:p>
          <a:p>
            <a:pPr>
              <a:buFont typeface="Arial" panose="020B0604020202020204" pitchFamily="34" charset="0"/>
              <a:buChar char="•"/>
            </a:pPr>
            <a:r>
              <a:rPr lang="en-US" dirty="0"/>
              <a:t>An mobile AP is a battery operated device and power saving mechanisms for mobile AP seems to be within the scope of the 802.11ba PAR.</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2211868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93738"/>
          </a:xfrm>
        </p:spPr>
        <p:txBody>
          <a:bodyPr/>
          <a:lstStyle/>
          <a:p>
            <a:r>
              <a:rPr lang="en-US" dirty="0"/>
              <a:t>Proposed Usage Model 3b : Outdoor Cattle Farms with AP Power Saving</a:t>
            </a: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页脚占位符 4"/>
          <p:cNvSpPr>
            <a:spLocks noGrp="1"/>
          </p:cNvSpPr>
          <p:nvPr>
            <p:ph type="ftr" idx="14"/>
          </p:nvPr>
        </p:nvSpPr>
        <p:spPr>
          <a:xfrm>
            <a:off x="5272093" y="6475413"/>
            <a:ext cx="3184520" cy="180975"/>
          </a:xfrm>
        </p:spPr>
        <p:txBody>
          <a:bodyPr/>
          <a:lstStyle/>
          <a:p>
            <a:r>
              <a:rPr lang="en-GB" altLang="zh-CN" dirty="0"/>
              <a:t>Xiaofei Wang (</a:t>
            </a:r>
            <a:r>
              <a:rPr lang="en-GB" altLang="zh-CN" dirty="0" err="1"/>
              <a:t>InterDigital</a:t>
            </a:r>
            <a:r>
              <a:rPr lang="en-GB" altLang="zh-CN" dirty="0"/>
              <a:t>)</a:t>
            </a:r>
          </a:p>
        </p:txBody>
      </p:sp>
      <p:sp>
        <p:nvSpPr>
          <p:cNvPr id="9" name="Rectangle 3"/>
          <p:cNvSpPr txBox="1">
            <a:spLocks noChangeArrowheads="1"/>
          </p:cNvSpPr>
          <p:nvPr/>
        </p:nvSpPr>
        <p:spPr bwMode="auto">
          <a:xfrm>
            <a:off x="250825" y="161349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600" b="1" u="sng" dirty="0"/>
              <a:t>Environment </a:t>
            </a:r>
          </a:p>
          <a:p>
            <a:pPr>
              <a:spcBef>
                <a:spcPct val="20000"/>
              </a:spcBef>
            </a:pPr>
            <a:r>
              <a:rPr lang="en-US" sz="1400" dirty="0"/>
              <a:t>In an outdoor cattle farms, 2 or 3 cattle farmers use their mobile phones as mobile APs. Every cow is equipped with a sensor.  To insure that mobile APs  do not needlessly waste battery power, the mobile APs may go to sleep when all sensors associated with it support AP power saving. The cattle farmers can use their mobile phones to frequently collect the temperatures/locations of the cows within the range of each mobile phone. The sensors may also wake the mobile APs to allow transmission of  emergency report to the mobile AP. The number of cows is around 50 ~ 100.</a:t>
            </a:r>
          </a:p>
          <a:p>
            <a:pPr>
              <a:spcBef>
                <a:spcPct val="20000"/>
              </a:spcBef>
            </a:pPr>
            <a:endParaRPr lang="en-US" sz="1400" dirty="0"/>
          </a:p>
          <a:p>
            <a:pPr>
              <a:spcBef>
                <a:spcPct val="20000"/>
              </a:spcBef>
            </a:pPr>
            <a:r>
              <a:rPr lang="en-US" altLang="en-US" sz="1400" b="1" u="sng" dirty="0"/>
              <a:t>Applications</a:t>
            </a:r>
          </a:p>
          <a:p>
            <a:r>
              <a:rPr lang="en-US" sz="1400" dirty="0"/>
              <a:t>Temperature/location </a:t>
            </a:r>
            <a:r>
              <a:rPr lang="en-US" altLang="en-US" sz="1400" dirty="0"/>
              <a:t>request/report</a:t>
            </a:r>
          </a:p>
          <a:p>
            <a:r>
              <a:rPr lang="en-US" altLang="en-US" sz="1400" dirty="0"/>
              <a:t>Emergency report</a:t>
            </a:r>
          </a:p>
          <a:p>
            <a:endParaRPr lang="en-US" altLang="en-US" sz="1400" dirty="0"/>
          </a:p>
          <a:p>
            <a:pPr>
              <a:spcBef>
                <a:spcPct val="20000"/>
              </a:spcBef>
            </a:pPr>
            <a:endParaRPr lang="en-US" altLang="en-US" sz="1400" dirty="0"/>
          </a:p>
          <a:p>
            <a:pPr>
              <a:spcBef>
                <a:spcPct val="20000"/>
              </a:spcBef>
            </a:pPr>
            <a:endParaRPr lang="en-US" sz="1400" dirty="0"/>
          </a:p>
        </p:txBody>
      </p:sp>
      <p:sp>
        <p:nvSpPr>
          <p:cNvPr id="18" name="Rectangle 3"/>
          <p:cNvSpPr txBox="1">
            <a:spLocks noChangeArrowheads="1"/>
          </p:cNvSpPr>
          <p:nvPr/>
        </p:nvSpPr>
        <p:spPr bwMode="auto">
          <a:xfrm>
            <a:off x="4542008" y="1716543"/>
            <a:ext cx="4297192" cy="1136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a:t>Traffic Conditions</a:t>
            </a:r>
          </a:p>
          <a:p>
            <a:pPr>
              <a:spcBef>
                <a:spcPct val="20000"/>
              </a:spcBef>
            </a:pPr>
            <a:r>
              <a:rPr lang="en-US" altLang="en-US" sz="1400" dirty="0"/>
              <a:t>Interference with low volume wake up packet transmission</a:t>
            </a:r>
          </a:p>
        </p:txBody>
      </p:sp>
      <p:pic>
        <p:nvPicPr>
          <p:cNvPr id="10" name="Picture 2" descr="“Cattle Farms”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9301" y="2946013"/>
            <a:ext cx="4419600" cy="3049524"/>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Lst>
        </p:spPr>
      </p:pic>
      <p:sp>
        <p:nvSpPr>
          <p:cNvPr id="11" name="Date Placeholder 4"/>
          <p:cNvSpPr>
            <a:spLocks noGrp="1"/>
          </p:cNvSpPr>
          <p:nvPr/>
        </p:nvSpPr>
        <p:spPr bwMode="auto">
          <a:xfrm>
            <a:off x="676183" y="2286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September 2017</a:t>
            </a:r>
            <a:endParaRPr lang="en-GB" altLang="zh-CN" dirty="0"/>
          </a:p>
        </p:txBody>
      </p:sp>
    </p:spTree>
    <p:extLst>
      <p:ext uri="{BB962C8B-B14F-4D97-AF65-F5344CB8AC3E}">
        <p14:creationId xmlns:p14="http://schemas.microsoft.com/office/powerpoint/2010/main" val="2340045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75"/>
          <p:cNvSpPr txBox="1"/>
          <p:nvPr/>
        </p:nvSpPr>
        <p:spPr>
          <a:xfrm>
            <a:off x="8097276" y="3730594"/>
            <a:ext cx="1023696" cy="738664"/>
          </a:xfrm>
          <a:prstGeom prst="rect">
            <a:avLst/>
          </a:prstGeom>
          <a:noFill/>
        </p:spPr>
        <p:txBody>
          <a:bodyPr wrap="square" rtlCol="0">
            <a:spAutoFit/>
          </a:bodyPr>
          <a:lstStyle/>
          <a:p>
            <a:r>
              <a:rPr lang="en-US" sz="1400" dirty="0">
                <a:solidFill>
                  <a:schemeClr val="tx1"/>
                </a:solidFill>
              </a:rPr>
              <a:t>Previous AP out of range</a:t>
            </a:r>
          </a:p>
        </p:txBody>
      </p:sp>
      <p:pic>
        <p:nvPicPr>
          <p:cNvPr id="23" name="Picture 4" descr="“cattle”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8923" y="4924060"/>
            <a:ext cx="1466063"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灯片编号占位符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页脚占位符 4"/>
          <p:cNvSpPr>
            <a:spLocks noGrp="1"/>
          </p:cNvSpPr>
          <p:nvPr>
            <p:ph type="ftr" idx="14"/>
          </p:nvPr>
        </p:nvSpPr>
        <p:spPr>
          <a:xfrm>
            <a:off x="5347920" y="6525344"/>
            <a:ext cx="3184520" cy="180975"/>
          </a:xfrm>
        </p:spPr>
        <p:txBody>
          <a:bodyPr/>
          <a:lstStyle/>
          <a:p>
            <a:r>
              <a:rPr lang="en-GB" altLang="zh-CN" dirty="0"/>
              <a:t>Xiaofei Wang (Interdigital)</a:t>
            </a:r>
          </a:p>
        </p:txBody>
      </p:sp>
      <p:sp>
        <p:nvSpPr>
          <p:cNvPr id="9" name="Rectangle 3"/>
          <p:cNvSpPr txBox="1">
            <a:spLocks noChangeArrowheads="1"/>
          </p:cNvSpPr>
          <p:nvPr/>
        </p:nvSpPr>
        <p:spPr bwMode="auto">
          <a:xfrm>
            <a:off x="76200" y="1436589"/>
            <a:ext cx="5001795" cy="450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600" b="1" u="sng" dirty="0"/>
              <a:t>Use Case</a:t>
            </a:r>
          </a:p>
          <a:p>
            <a:pPr>
              <a:spcAft>
                <a:spcPts val="600"/>
              </a:spcAft>
            </a:pPr>
            <a:r>
              <a:rPr lang="en-US" sz="1400" dirty="0"/>
              <a:t>When an emergency/critical event happens, a sensor will transmit a WUP to the mobile AP when the MR of the mobile AP is off. When the MR of the mobile AP is awake, the sensors will send the emergency report to the mobile AP.</a:t>
            </a:r>
          </a:p>
          <a:p>
            <a:pPr>
              <a:spcAft>
                <a:spcPts val="600"/>
              </a:spcAft>
            </a:pPr>
            <a:r>
              <a:rPr lang="en-US" sz="1400" dirty="0"/>
              <a:t>When an emergency/critical event happens, a sensor needs to discover new APs by waking up one or more APs that are known to support its association if its previous AP is out of range. When the MR of the new mobile AP is awake, the sensor conducts Association and sends the emergency report to the mobile AP.</a:t>
            </a:r>
            <a:endParaRPr lang="en-US" altLang="en-US" sz="1600" b="1" u="sng" dirty="0"/>
          </a:p>
          <a:p>
            <a:pPr>
              <a:spcBef>
                <a:spcPct val="20000"/>
              </a:spcBef>
            </a:pPr>
            <a:r>
              <a:rPr lang="en-US" altLang="en-US" sz="1600" b="1" u="sng" dirty="0"/>
              <a:t>Challenge and Requirements</a:t>
            </a:r>
          </a:p>
          <a:p>
            <a:pPr indent="-285750">
              <a:spcAft>
                <a:spcPts val="600"/>
              </a:spcAft>
            </a:pPr>
            <a:r>
              <a:rPr lang="en-US" sz="1400" dirty="0"/>
              <a:t>The WUP transmission should enable coexistence with legacy IEEE 802.11 devices operating in the same band.</a:t>
            </a:r>
          </a:p>
          <a:p>
            <a:pPr indent="-285750">
              <a:spcAft>
                <a:spcPts val="600"/>
              </a:spcAft>
            </a:pPr>
            <a:r>
              <a:rPr lang="en-US" sz="1400" dirty="0"/>
              <a:t>The supported range of the wake-up signal will be no less than the supported range of the primary IEEE 802.11 signal of at least 20MHz payload bandwidth.</a:t>
            </a:r>
          </a:p>
          <a:p>
            <a:pPr>
              <a:spcAft>
                <a:spcPts val="600"/>
              </a:spcAft>
            </a:pPr>
            <a:r>
              <a:rPr lang="en-US" sz="1400" dirty="0"/>
              <a:t>It is critical that the mobile AP be allowed to sleep or its usable battery life may not be long enough to ensure it is available when an emergency arises.</a:t>
            </a:r>
          </a:p>
          <a:p>
            <a:pPr eaLnBrk="1" hangingPunct="1">
              <a:spcBef>
                <a:spcPct val="20000"/>
              </a:spcBef>
            </a:pPr>
            <a:r>
              <a:rPr lang="en-US" altLang="zh-CN" sz="1400" dirty="0"/>
              <a:t>Needs AP power saving mechanism and AP discovery mechanisms.</a:t>
            </a:r>
            <a:endParaRPr lang="en-US" altLang="ja-JP" sz="1400" dirty="0"/>
          </a:p>
          <a:p>
            <a:pPr>
              <a:spcBef>
                <a:spcPct val="20000"/>
              </a:spcBef>
            </a:pPr>
            <a:endParaRPr lang="en-US" altLang="ja-JP" sz="1400" dirty="0"/>
          </a:p>
        </p:txBody>
      </p:sp>
      <p:sp>
        <p:nvSpPr>
          <p:cNvPr id="31" name="标题 1"/>
          <p:cNvSpPr>
            <a:spLocks noGrp="1"/>
          </p:cNvSpPr>
          <p:nvPr>
            <p:ph type="title"/>
          </p:nvPr>
        </p:nvSpPr>
        <p:spPr>
          <a:xfrm>
            <a:off x="685800" y="685801"/>
            <a:ext cx="7770813" cy="693738"/>
          </a:xfrm>
        </p:spPr>
        <p:txBody>
          <a:bodyPr/>
          <a:lstStyle/>
          <a:p>
            <a:r>
              <a:rPr lang="en-US" dirty="0"/>
              <a:t>Proposed Usage Model 3b: Outdoor Cattle Farms with AP Power Saving</a:t>
            </a:r>
          </a:p>
        </p:txBody>
      </p:sp>
      <p:pic>
        <p:nvPicPr>
          <p:cNvPr id="74"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44122" y="1563690"/>
            <a:ext cx="270369" cy="437648"/>
          </a:xfrm>
          <a:prstGeom prst="rect">
            <a:avLst/>
          </a:prstGeom>
          <a:effectLst/>
        </p:spPr>
      </p:pic>
      <p:pic>
        <p:nvPicPr>
          <p:cNvPr id="75" name="Picture 4" descr="“cattle”的图片搜索结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3459" y="2714119"/>
            <a:ext cx="1466063" cy="1080000"/>
          </a:xfrm>
          <a:prstGeom prst="rect">
            <a:avLst/>
          </a:prstGeom>
          <a:noFill/>
          <a:extLst>
            <a:ext uri="{909E8E84-426E-40DD-AFC4-6F175D3DCCD1}">
              <a14:hiddenFill xmlns:a14="http://schemas.microsoft.com/office/drawing/2010/main">
                <a:solidFill>
                  <a:srgbClr val="FFFFFF"/>
                </a:solidFill>
              </a14:hiddenFill>
            </a:ext>
          </a:extLst>
        </p:spPr>
      </p:pic>
      <p:sp>
        <p:nvSpPr>
          <p:cNvPr id="76" name="文本框 75"/>
          <p:cNvSpPr txBox="1"/>
          <p:nvPr/>
        </p:nvSpPr>
        <p:spPr>
          <a:xfrm>
            <a:off x="6535059" y="3251277"/>
            <a:ext cx="1023696" cy="523220"/>
          </a:xfrm>
          <a:prstGeom prst="rect">
            <a:avLst/>
          </a:prstGeom>
          <a:noFill/>
        </p:spPr>
        <p:txBody>
          <a:bodyPr wrap="square" rtlCol="0">
            <a:spAutoFit/>
          </a:bodyPr>
          <a:lstStyle/>
          <a:p>
            <a:r>
              <a:rPr lang="en-US" sz="1400" dirty="0">
                <a:solidFill>
                  <a:schemeClr val="tx1"/>
                </a:solidFill>
              </a:rPr>
              <a:t>Cattle with sensor</a:t>
            </a:r>
          </a:p>
        </p:txBody>
      </p:sp>
      <p:cxnSp>
        <p:nvCxnSpPr>
          <p:cNvPr id="77" name="直接箭头连接符 76"/>
          <p:cNvCxnSpPr/>
          <p:nvPr/>
        </p:nvCxnSpPr>
        <p:spPr bwMode="auto">
          <a:xfrm flipH="1" flipV="1">
            <a:off x="5865479" y="1999202"/>
            <a:ext cx="135183" cy="73866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文本框 77"/>
          <p:cNvSpPr txBox="1"/>
          <p:nvPr/>
        </p:nvSpPr>
        <p:spPr>
          <a:xfrm>
            <a:off x="6026319" y="2045099"/>
            <a:ext cx="1987143" cy="523220"/>
          </a:xfrm>
          <a:prstGeom prst="rect">
            <a:avLst/>
          </a:prstGeom>
          <a:solidFill>
            <a:srgbClr val="92D050"/>
          </a:solidFill>
        </p:spPr>
        <p:txBody>
          <a:bodyPr wrap="square" rtlCol="0">
            <a:spAutoFit/>
          </a:bodyPr>
          <a:lstStyle/>
          <a:p>
            <a:r>
              <a:rPr lang="en-US" sz="1400" dirty="0">
                <a:solidFill>
                  <a:schemeClr val="tx1"/>
                </a:solidFill>
              </a:rPr>
              <a:t>WUP to WUR, then emergency report to MR</a:t>
            </a:r>
          </a:p>
        </p:txBody>
      </p:sp>
      <p:sp>
        <p:nvSpPr>
          <p:cNvPr id="79" name="文本框 78"/>
          <p:cNvSpPr txBox="1"/>
          <p:nvPr/>
        </p:nvSpPr>
        <p:spPr>
          <a:xfrm>
            <a:off x="7095379" y="2828810"/>
            <a:ext cx="1166756" cy="338554"/>
          </a:xfrm>
          <a:prstGeom prst="rect">
            <a:avLst/>
          </a:prstGeom>
          <a:noFill/>
        </p:spPr>
        <p:txBody>
          <a:bodyPr wrap="square" rtlCol="0">
            <a:spAutoFit/>
          </a:bodyPr>
          <a:lstStyle/>
          <a:p>
            <a:r>
              <a:rPr lang="en-US" sz="1600" b="1" i="1" dirty="0">
                <a:solidFill>
                  <a:schemeClr val="tx1"/>
                </a:solidFill>
              </a:rPr>
              <a:t>Use case 1</a:t>
            </a:r>
          </a:p>
        </p:txBody>
      </p:sp>
      <p:sp>
        <p:nvSpPr>
          <p:cNvPr id="21" name="Date Placeholder 4"/>
          <p:cNvSpPr>
            <a:spLocks noGrp="1"/>
          </p:cNvSpPr>
          <p:nvPr/>
        </p:nvSpPr>
        <p:spPr bwMode="auto">
          <a:xfrm>
            <a:off x="676183" y="2286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September 2017</a:t>
            </a:r>
            <a:endParaRPr lang="en-GB" altLang="zh-CN" dirty="0"/>
          </a:p>
        </p:txBody>
      </p:sp>
      <p:pic>
        <p:nvPicPr>
          <p:cNvPr id="22"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82643" y="4257697"/>
            <a:ext cx="270369" cy="437648"/>
          </a:xfrm>
          <a:prstGeom prst="rect">
            <a:avLst/>
          </a:prstGeom>
          <a:effectLst/>
        </p:spPr>
      </p:pic>
      <p:sp>
        <p:nvSpPr>
          <p:cNvPr id="24" name="文本框 75"/>
          <p:cNvSpPr txBox="1"/>
          <p:nvPr/>
        </p:nvSpPr>
        <p:spPr>
          <a:xfrm>
            <a:off x="6643936" y="5638381"/>
            <a:ext cx="1023696" cy="523220"/>
          </a:xfrm>
          <a:prstGeom prst="rect">
            <a:avLst/>
          </a:prstGeom>
          <a:noFill/>
        </p:spPr>
        <p:txBody>
          <a:bodyPr wrap="square" rtlCol="0">
            <a:spAutoFit/>
          </a:bodyPr>
          <a:lstStyle/>
          <a:p>
            <a:r>
              <a:rPr lang="en-US" sz="1400" dirty="0">
                <a:solidFill>
                  <a:schemeClr val="tx1"/>
                </a:solidFill>
              </a:rPr>
              <a:t>Cattle with sensor</a:t>
            </a:r>
          </a:p>
        </p:txBody>
      </p:sp>
      <p:cxnSp>
        <p:nvCxnSpPr>
          <p:cNvPr id="25" name="直接箭头连接符 76"/>
          <p:cNvCxnSpPr/>
          <p:nvPr/>
        </p:nvCxnSpPr>
        <p:spPr bwMode="auto">
          <a:xfrm flipH="1" flipV="1">
            <a:off x="6404000" y="4693209"/>
            <a:ext cx="135183" cy="73866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文本框 77"/>
          <p:cNvSpPr txBox="1"/>
          <p:nvPr/>
        </p:nvSpPr>
        <p:spPr>
          <a:xfrm>
            <a:off x="6605859" y="4641327"/>
            <a:ext cx="2057825" cy="738664"/>
          </a:xfrm>
          <a:prstGeom prst="rect">
            <a:avLst/>
          </a:prstGeom>
          <a:solidFill>
            <a:srgbClr val="92D050"/>
          </a:solidFill>
        </p:spPr>
        <p:txBody>
          <a:bodyPr wrap="square" rtlCol="0">
            <a:spAutoFit/>
          </a:bodyPr>
          <a:lstStyle/>
          <a:p>
            <a:r>
              <a:rPr lang="en-US" sz="1400" dirty="0">
                <a:solidFill>
                  <a:schemeClr val="tx1"/>
                </a:solidFill>
              </a:rPr>
              <a:t>WUP to WUR, Association, and then emergency report to MR</a:t>
            </a:r>
          </a:p>
        </p:txBody>
      </p:sp>
      <p:sp>
        <p:nvSpPr>
          <p:cNvPr id="27" name="文本框 78"/>
          <p:cNvSpPr txBox="1"/>
          <p:nvPr/>
        </p:nvSpPr>
        <p:spPr>
          <a:xfrm>
            <a:off x="5618570" y="6010728"/>
            <a:ext cx="1166756" cy="338554"/>
          </a:xfrm>
          <a:prstGeom prst="rect">
            <a:avLst/>
          </a:prstGeom>
          <a:noFill/>
        </p:spPr>
        <p:txBody>
          <a:bodyPr wrap="square" rtlCol="0">
            <a:spAutoFit/>
          </a:bodyPr>
          <a:lstStyle/>
          <a:p>
            <a:r>
              <a:rPr lang="en-US" sz="1600" b="1" i="1" dirty="0">
                <a:solidFill>
                  <a:schemeClr val="tx1"/>
                </a:solidFill>
              </a:rPr>
              <a:t>Use case 2</a:t>
            </a:r>
          </a:p>
        </p:txBody>
      </p:sp>
      <p:pic>
        <p:nvPicPr>
          <p:cNvPr id="28"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878277" y="3774497"/>
            <a:ext cx="270369" cy="437648"/>
          </a:xfrm>
          <a:prstGeom prst="rect">
            <a:avLst/>
          </a:prstGeom>
          <a:effectLst/>
        </p:spPr>
      </p:pic>
    </p:spTree>
    <p:extLst>
      <p:ext uri="{BB962C8B-B14F-4D97-AF65-F5344CB8AC3E}">
        <p14:creationId xmlns:p14="http://schemas.microsoft.com/office/powerpoint/2010/main" val="4006014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Conclusions</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An AP Power Save feature may enable critical functionalities for some </a:t>
            </a:r>
            <a:r>
              <a:rPr lang="en-US" dirty="0" err="1"/>
              <a:t>IoT</a:t>
            </a:r>
            <a:r>
              <a:rPr lang="en-US" dirty="0"/>
              <a:t> scenarios</a:t>
            </a:r>
          </a:p>
          <a:p>
            <a:pPr lvl="1">
              <a:buFont typeface="Arial" panose="020B0604020202020204" pitchFamily="34" charset="0"/>
              <a:buChar char="•"/>
            </a:pPr>
            <a:r>
              <a:rPr lang="en-US" dirty="0"/>
              <a:t>Allow long period of low power operation of its BSS while maintaining low latency for APs that are operated on battery power</a:t>
            </a:r>
          </a:p>
          <a:p>
            <a:pPr>
              <a:buFont typeface="Arial" panose="020B0604020202020204" pitchFamily="34" charset="0"/>
              <a:buChar char="•"/>
            </a:pPr>
            <a:endParaRPr lang="en-US" dirty="0"/>
          </a:p>
          <a:p>
            <a:pPr>
              <a:buFont typeface="Arial" panose="020B0604020202020204" pitchFamily="34" charset="0"/>
              <a:buChar char="•"/>
            </a:pPr>
            <a:r>
              <a:rPr lang="en-US" dirty="0"/>
              <a:t>Simulation shows that AP power save provides significant energy saving benefits even with PCR DC = ½. With DC = 0, AP’s consumption could be as low as 1.2% of that when DC </a:t>
            </a:r>
            <a:r>
              <a:rPr lang="en-US"/>
              <a:t>= 1</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We have proposed an alternative AP power saving Usage Model which is limited in scope while trying to addressing concerns raised on AP power saving</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215557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September 2017</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Rectangle 1"/>
          <p:cNvSpPr txBox="1">
            <a:spLocks noChangeArrowheads="1"/>
          </p:cNvSpPr>
          <p:nvPr/>
        </p:nvSpPr>
        <p:spPr>
          <a:xfrm>
            <a:off x="685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685800" y="1700808"/>
            <a:ext cx="7772400"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11-17/0029r8, WUR Usage Model Document, July 2017</a:t>
            </a:r>
          </a:p>
          <a:p>
            <a:pPr marL="0" indent="0"/>
            <a:endParaRPr lang="en-US" sz="2000" kern="0" dirty="0"/>
          </a:p>
          <a:p>
            <a:pPr marL="0" indent="0"/>
            <a:r>
              <a:rPr lang="en-US" sz="2000" kern="0" dirty="0"/>
              <a:t>[2] 11-17/0343r3, WUR Beacon, Mar. 2017</a:t>
            </a:r>
          </a:p>
          <a:p>
            <a:pPr marL="0" indent="0"/>
            <a:endParaRPr lang="en-US" sz="2000" kern="0" dirty="0"/>
          </a:p>
          <a:p>
            <a:pPr marL="0" indent="0"/>
            <a:r>
              <a:rPr lang="en-US" sz="2000" kern="0" dirty="0"/>
              <a:t>[3] 11-17/0124r1, WUR MAC and Wakeup Frame, Jan. 2017</a:t>
            </a:r>
          </a:p>
          <a:p>
            <a:pPr marL="0" indent="0"/>
            <a:endParaRPr lang="en-US" sz="2000" kern="0" dirty="0"/>
          </a:p>
          <a:p>
            <a:pPr marL="0" indent="0"/>
            <a:r>
              <a:rPr lang="en-US" sz="2000" kern="0" dirty="0"/>
              <a:t>[4] 11-16/1400r0, Power Efficient WUR AP Discovery, Nov. 2016</a:t>
            </a:r>
          </a:p>
          <a:p>
            <a:pPr marL="0" indent="0"/>
            <a:endParaRPr lang="en-US" sz="2000" kern="0" dirty="0"/>
          </a:p>
          <a:p>
            <a:pPr marL="0" indent="0"/>
            <a:r>
              <a:rPr lang="en-US" sz="2000" kern="0" dirty="0"/>
              <a:t>[5] 11-17/982r2, More on Wake-up AP Usage Model, July 2017</a:t>
            </a:r>
          </a:p>
          <a:p>
            <a:pPr marL="0" indent="0"/>
            <a:endParaRPr lang="en-US" sz="2000" kern="0" dirty="0"/>
          </a:p>
          <a:p>
            <a:pPr marL="0" indent="0"/>
            <a:r>
              <a:rPr lang="en-US" sz="2000" kern="0" dirty="0"/>
              <a:t>[6] 11-16/1045r9, A PAR Proposal WUR SG, Nov. 2016</a:t>
            </a:r>
          </a:p>
          <a:p>
            <a:pPr marL="0" indent="0"/>
            <a:endParaRPr lang="en-US" sz="2000" kern="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Straw Poll 1</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3" name="Footer Placeholder 2"/>
          <p:cNvSpPr>
            <a:spLocks noGrp="1"/>
          </p:cNvSpPr>
          <p:nvPr>
            <p:ph type="ftr" idx="4294967295"/>
          </p:nvPr>
        </p:nvSpPr>
        <p:spPr>
          <a:xfrm>
            <a:off x="5357818" y="6475413"/>
            <a:ext cx="3184520" cy="180975"/>
          </a:xfrm>
          <a:prstGeom prst="rect">
            <a:avLst/>
          </a:prstGeom>
        </p:spPr>
        <p:txBody>
          <a:bodyPr/>
          <a:lstStyle/>
          <a:p>
            <a:r>
              <a:rPr lang="en-GB" dirty="0"/>
              <a:t>Xiaofei Wang (InterDigital)</a:t>
            </a:r>
          </a:p>
        </p:txBody>
      </p:sp>
      <p:sp>
        <p:nvSpPr>
          <p:cNvPr id="2" name="Date Placeholder 1"/>
          <p:cNvSpPr>
            <a:spLocks noGrp="1"/>
          </p:cNvSpPr>
          <p:nvPr>
            <p:ph type="dt" idx="4294967295"/>
          </p:nvPr>
        </p:nvSpPr>
        <p:spPr>
          <a:xfrm>
            <a:off x="696912" y="333375"/>
            <a:ext cx="1874823" cy="273050"/>
          </a:xfrm>
          <a:prstGeom prst="rect">
            <a:avLst/>
          </a:prstGeom>
        </p:spPr>
        <p:txBody>
          <a:bodyPr/>
          <a:lstStyle/>
          <a:p>
            <a:r>
              <a:rPr lang="en-US" dirty="0"/>
              <a:t>September 2017</a:t>
            </a:r>
            <a:endParaRPr lang="en-GB" dirty="0"/>
          </a:p>
        </p:txBody>
      </p:sp>
      <p:sp>
        <p:nvSpPr>
          <p:cNvPr id="7" name="Rectangle 2"/>
          <p:cNvSpPr txBox="1">
            <a:spLocks noGrp="1" noChangeArrowheads="1"/>
          </p:cNvSpPr>
          <p:nvPr>
            <p:ph idx="1"/>
          </p:nvPr>
        </p:nvSpPr>
        <p:spPr>
          <a:xfrm>
            <a:off x="685800" y="1628800"/>
            <a:ext cx="7770813" cy="411321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Do you agree to insert the usage model described on slide 21-22 into the 802.11ba Usage Model document as Usage Model 3b?</a:t>
            </a:r>
          </a:p>
        </p:txBody>
      </p:sp>
    </p:spTree>
    <p:extLst>
      <p:ext uri="{BB962C8B-B14F-4D97-AF65-F5344CB8AC3E}">
        <p14:creationId xmlns:p14="http://schemas.microsoft.com/office/powerpoint/2010/main" val="1311371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Straw Poll 2</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3" name="Footer Placeholder 2"/>
          <p:cNvSpPr>
            <a:spLocks noGrp="1"/>
          </p:cNvSpPr>
          <p:nvPr>
            <p:ph type="ftr" idx="4294967295"/>
          </p:nvPr>
        </p:nvSpPr>
        <p:spPr>
          <a:xfrm>
            <a:off x="5357818" y="6475413"/>
            <a:ext cx="3184520" cy="180975"/>
          </a:xfrm>
          <a:prstGeom prst="rect">
            <a:avLst/>
          </a:prstGeom>
        </p:spPr>
        <p:txBody>
          <a:bodyPr/>
          <a:lstStyle/>
          <a:p>
            <a:r>
              <a:rPr lang="en-GB" dirty="0"/>
              <a:t>Xiaofei Wang (InterDigital)</a:t>
            </a:r>
          </a:p>
        </p:txBody>
      </p:sp>
      <p:sp>
        <p:nvSpPr>
          <p:cNvPr id="2" name="Date Placeholder 1"/>
          <p:cNvSpPr>
            <a:spLocks noGrp="1"/>
          </p:cNvSpPr>
          <p:nvPr>
            <p:ph type="dt" idx="4294967295"/>
          </p:nvPr>
        </p:nvSpPr>
        <p:spPr>
          <a:xfrm>
            <a:off x="696912" y="333375"/>
            <a:ext cx="1874823" cy="273050"/>
          </a:xfrm>
          <a:prstGeom prst="rect">
            <a:avLst/>
          </a:prstGeom>
        </p:spPr>
        <p:txBody>
          <a:bodyPr/>
          <a:lstStyle/>
          <a:p>
            <a:r>
              <a:rPr lang="en-US" dirty="0"/>
              <a:t>September 2017</a:t>
            </a:r>
            <a:endParaRPr lang="en-GB" dirty="0"/>
          </a:p>
        </p:txBody>
      </p:sp>
      <p:sp>
        <p:nvSpPr>
          <p:cNvPr id="7" name="Rectangle 2"/>
          <p:cNvSpPr txBox="1">
            <a:spLocks noGrp="1" noChangeArrowheads="1"/>
          </p:cNvSpPr>
          <p:nvPr>
            <p:ph idx="1"/>
          </p:nvPr>
        </p:nvSpPr>
        <p:spPr>
          <a:xfrm>
            <a:off x="685800" y="1628800"/>
            <a:ext cx="7770813" cy="411321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Do you agree to add to the 802.11ba SFD</a:t>
            </a:r>
          </a:p>
          <a:p>
            <a:pPr lvl="1">
              <a:buFont typeface="Arial" panose="020B0604020202020204" pitchFamily="34" charset="0"/>
              <a:buChar char="•"/>
            </a:pPr>
            <a:r>
              <a:rPr lang="en-US" dirty="0"/>
              <a:t>“802.11ba shall consider an option for AP to go into power saving mode by turning off its PCR when TBD criteria are met:</a:t>
            </a:r>
          </a:p>
          <a:p>
            <a:pPr lvl="2">
              <a:buFont typeface="Arial" panose="020B0604020202020204" pitchFamily="34" charset="0"/>
              <a:buChar char="•"/>
            </a:pPr>
            <a:r>
              <a:rPr lang="en-US" dirty="0"/>
              <a:t>-e.g., when all STAs associated with the AP support AP power saving”</a:t>
            </a:r>
            <a:endParaRPr lang="en-GB" dirty="0"/>
          </a:p>
        </p:txBody>
      </p:sp>
    </p:spTree>
    <p:extLst>
      <p:ext uri="{BB962C8B-B14F-4D97-AF65-F5344CB8AC3E}">
        <p14:creationId xmlns:p14="http://schemas.microsoft.com/office/powerpoint/2010/main" val="278387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September 2017</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3</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723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the benefits of AP power saving for certain </a:t>
            </a:r>
            <a:r>
              <a:rPr lang="en-GB" kern="0" dirty="0" err="1"/>
              <a:t>IoT</a:t>
            </a:r>
            <a:r>
              <a:rPr lang="en-GB" kern="0" dirty="0"/>
              <a:t> usage scenarios based on simulation results and propose a modified AP power saving usage model.</a:t>
            </a:r>
          </a:p>
        </p:txBody>
      </p:sp>
    </p:spTree>
    <p:extLst>
      <p:ext uri="{BB962C8B-B14F-4D97-AF65-F5344CB8AC3E}">
        <p14:creationId xmlns:p14="http://schemas.microsoft.com/office/powerpoint/2010/main" val="3800146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September 2017</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4</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Overview</a:t>
            </a:r>
          </a:p>
        </p:txBody>
      </p:sp>
      <p:sp>
        <p:nvSpPr>
          <p:cNvPr id="8" name="Rectangle 2"/>
          <p:cNvSpPr txBox="1">
            <a:spLocks noChangeArrowheads="1"/>
          </p:cNvSpPr>
          <p:nvPr/>
        </p:nvSpPr>
        <p:spPr>
          <a:xfrm>
            <a:off x="723106" y="2060848"/>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Introduction</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Benefit of AP power saving</a:t>
            </a:r>
          </a:p>
          <a:p>
            <a:pPr marL="108585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Simulation results comparing a number of AP power saving scenarios</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Desirable scenarios for AP power saving</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Cost to conduct AP power saving in 11ba</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PAR coverage discussion for AP Power saving</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Proposed AP power saving usage model</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Conclusions</a:t>
            </a:r>
          </a:p>
        </p:txBody>
      </p:sp>
    </p:spTree>
    <p:extLst>
      <p:ext uri="{BB962C8B-B14F-4D97-AF65-F5344CB8AC3E}">
        <p14:creationId xmlns:p14="http://schemas.microsoft.com/office/powerpoint/2010/main" val="150407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Introduction</a:t>
            </a:r>
          </a:p>
        </p:txBody>
      </p:sp>
      <p:sp>
        <p:nvSpPr>
          <p:cNvPr id="3" name="Content Placeholder 2"/>
          <p:cNvSpPr>
            <a:spLocks noGrp="1"/>
          </p:cNvSpPr>
          <p:nvPr>
            <p:ph idx="1"/>
          </p:nvPr>
        </p:nvSpPr>
        <p:spPr>
          <a:xfrm>
            <a:off x="685800" y="1187995"/>
            <a:ext cx="7770813" cy="4113213"/>
          </a:xfrm>
        </p:spPr>
        <p:txBody>
          <a:bodyPr/>
          <a:lstStyle/>
          <a:p>
            <a:pPr>
              <a:buFont typeface="Arial" panose="020B0604020202020204" pitchFamily="34" charset="0"/>
              <a:buChar char="•"/>
            </a:pPr>
            <a:r>
              <a:rPr lang="en-US" dirty="0"/>
              <a:t>Usage Model 8 (Wake Up AP) has been discussed elaborately in the past a few meetings [1]</a:t>
            </a:r>
          </a:p>
          <a:p>
            <a:pPr lvl="1">
              <a:buFont typeface="Arial" panose="020B0604020202020204" pitchFamily="34" charset="0"/>
              <a:buChar char="•"/>
            </a:pPr>
            <a:r>
              <a:rPr lang="en-US" dirty="0"/>
              <a:t>Straw poll results from </a:t>
            </a:r>
            <a:r>
              <a:rPr lang="en-US" b="1" dirty="0"/>
              <a:t>[5]</a:t>
            </a:r>
            <a:r>
              <a:rPr lang="en-US" dirty="0"/>
              <a:t> shows that wake up AP usage model needs revision</a:t>
            </a:r>
          </a:p>
          <a:p>
            <a:pPr>
              <a:buFont typeface="Arial" panose="020B0604020202020204" pitchFamily="34" charset="0"/>
              <a:buChar char="•"/>
            </a:pPr>
            <a:r>
              <a:rPr lang="en-US" dirty="0"/>
              <a:t>There are also concerns regarding AP power saving</a:t>
            </a:r>
          </a:p>
          <a:p>
            <a:pPr lvl="1">
              <a:buFont typeface="Arial" panose="020B0604020202020204" pitchFamily="34" charset="0"/>
              <a:buChar char="•"/>
            </a:pPr>
            <a:r>
              <a:rPr lang="en-US" dirty="0"/>
              <a:t>Scope/Impact on 11ba schedule</a:t>
            </a:r>
          </a:p>
          <a:p>
            <a:pPr>
              <a:buFont typeface="Arial" panose="020B0604020202020204" pitchFamily="34" charset="0"/>
              <a:buChar char="•"/>
            </a:pPr>
            <a:r>
              <a:rPr lang="en-US" dirty="0"/>
              <a:t>In this contribution, we propose a modified usage model of mobile AP power saving as Usage Model 3b (Cattle farm with AP power saving) to provide revisions and to address the concerns raised</a:t>
            </a:r>
          </a:p>
          <a:p>
            <a:pPr lvl="1">
              <a:buFont typeface="Arial" panose="020B0604020202020204" pitchFamily="34" charset="0"/>
              <a:buChar char="•"/>
            </a:pPr>
            <a:r>
              <a:rPr lang="en-US" dirty="0"/>
              <a:t>Discuss benefits of AP power saving for certain </a:t>
            </a:r>
            <a:r>
              <a:rPr lang="en-US" dirty="0" err="1"/>
              <a:t>IoT</a:t>
            </a:r>
            <a:r>
              <a:rPr lang="en-US" dirty="0"/>
              <a:t> scenarios based on simulations results</a:t>
            </a:r>
          </a:p>
          <a:p>
            <a:pPr lvl="1">
              <a:buFont typeface="Arial" panose="020B0604020202020204" pitchFamily="34" charset="0"/>
              <a:buChar char="•"/>
            </a:pPr>
            <a:r>
              <a:rPr lang="en-US" dirty="0"/>
              <a:t>Address some of the concerns raised about AP power saving</a:t>
            </a:r>
          </a:p>
          <a:p>
            <a:pPr lvl="1">
              <a:buFont typeface="Arial" panose="020B0604020202020204" pitchFamily="34" charset="0"/>
              <a:buChar char="•"/>
            </a:pPr>
            <a:r>
              <a:rPr lang="en-US" dirty="0"/>
              <a:t>Discuss and propose to limit the scope of AP power saving</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Benefit of AP Power Saving</a:t>
            </a:r>
          </a:p>
        </p:txBody>
      </p:sp>
      <p:sp>
        <p:nvSpPr>
          <p:cNvPr id="3" name="Content Placeholder 2"/>
          <p:cNvSpPr>
            <a:spLocks noGrp="1"/>
          </p:cNvSpPr>
          <p:nvPr>
            <p:ph idx="1"/>
          </p:nvPr>
        </p:nvSpPr>
        <p:spPr>
          <a:xfrm>
            <a:off x="685800" y="1187995"/>
            <a:ext cx="7770813" cy="4113213"/>
          </a:xfrm>
        </p:spPr>
        <p:txBody>
          <a:bodyPr/>
          <a:lstStyle/>
          <a:p>
            <a:pPr>
              <a:buFont typeface="Arial" panose="020B0604020202020204" pitchFamily="34" charset="0"/>
              <a:buChar char="•"/>
            </a:pPr>
            <a:r>
              <a:rPr lang="en-US" dirty="0"/>
              <a:t>Multiple usage scenarios have been proposed that involve mobile APs[1]</a:t>
            </a:r>
          </a:p>
          <a:p>
            <a:pPr lvl="1">
              <a:buFont typeface="Arial" panose="020B0604020202020204" pitchFamily="34" charset="0"/>
              <a:buChar char="•"/>
            </a:pPr>
            <a:r>
              <a:rPr lang="en-US" dirty="0"/>
              <a:t>UM 3: Cattle farm</a:t>
            </a:r>
          </a:p>
          <a:p>
            <a:pPr lvl="1">
              <a:buFont typeface="Arial" panose="020B0604020202020204" pitchFamily="34" charset="0"/>
              <a:buChar char="•"/>
            </a:pPr>
            <a:r>
              <a:rPr lang="en-US" dirty="0"/>
              <a:t>UM 5 &amp; 6: Wearable devices</a:t>
            </a:r>
          </a:p>
          <a:p>
            <a:pPr>
              <a:buFont typeface="Arial" panose="020B0604020202020204" pitchFamily="34" charset="0"/>
              <a:buChar char="•"/>
            </a:pPr>
            <a:r>
              <a:rPr lang="en-US" dirty="0"/>
              <a:t>Power consumption is a very important issue for mobile AP, especially for some class of </a:t>
            </a:r>
            <a:r>
              <a:rPr lang="en-US" dirty="0" err="1"/>
              <a:t>IoT</a:t>
            </a:r>
            <a:r>
              <a:rPr lang="en-US" dirty="0"/>
              <a:t> devices</a:t>
            </a:r>
          </a:p>
          <a:p>
            <a:pPr lvl="1">
              <a:buFont typeface="Arial" panose="020B0604020202020204" pitchFamily="34" charset="0"/>
              <a:buChar char="•"/>
            </a:pPr>
            <a:r>
              <a:rPr lang="en-US" dirty="0"/>
              <a:t>Mobile APs could be cell phones or ad hoc deployed devices operating on batteries without power plugs</a:t>
            </a:r>
          </a:p>
          <a:p>
            <a:pPr lvl="1">
              <a:buFont typeface="Arial" panose="020B0604020202020204" pitchFamily="34" charset="0"/>
              <a:buChar char="•"/>
            </a:pPr>
            <a:r>
              <a:rPr lang="en-US" dirty="0"/>
              <a:t>Power saving prolongs network lifetime; improves user experience</a:t>
            </a:r>
          </a:p>
          <a:p>
            <a:pPr lvl="1">
              <a:buFont typeface="Arial" panose="020B0604020202020204" pitchFamily="34" charset="0"/>
              <a:buChar char="•"/>
            </a:pPr>
            <a:r>
              <a:rPr lang="en-US" dirty="0"/>
              <a:t>Other benefits: regulatory, interference, security, etc.</a:t>
            </a:r>
          </a:p>
          <a:p>
            <a:pPr>
              <a:buFont typeface="Arial" panose="020B0604020202020204" pitchFamily="34" charset="0"/>
              <a:buChar char="•"/>
            </a:pPr>
            <a:r>
              <a:rPr lang="en-US" dirty="0"/>
              <a:t>We provide simulation results on power savings for AP based on a number of scenarios shown on the following slides</a:t>
            </a:r>
          </a:p>
          <a:p>
            <a:pPr lvl="1">
              <a:buFont typeface="Arial" panose="020B0604020202020204" pitchFamily="34" charset="0"/>
              <a:buChar char="•"/>
            </a:pPr>
            <a:r>
              <a:rPr lang="en-US" dirty="0"/>
              <a:t>AP power saving with varying duty cycles for AP’s PCR</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95397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(1)</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1: AP’s PCR is always on, i.e., duty cycle 1</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dirty="0"/>
              <a:t>UL data only; </a:t>
            </a:r>
          </a:p>
          <a:p>
            <a:pPr lvl="1">
              <a:buFont typeface="Arial" panose="020B0604020202020204" pitchFamily="34" charset="0"/>
              <a:buChar char="•"/>
            </a:pPr>
            <a:r>
              <a:rPr lang="en-US" b="1" dirty="0"/>
              <a:t>STA behavior</a:t>
            </a:r>
            <a:r>
              <a:rPr lang="en-US" dirty="0"/>
              <a:t>: transmit data to AP directly when data arrives; No need for UL WUR packet from STA to AP</a:t>
            </a:r>
          </a:p>
          <a:p>
            <a:pPr lvl="1">
              <a:buFont typeface="Arial" panose="020B0604020202020204" pitchFamily="34" charset="0"/>
              <a:buChar char="•"/>
            </a:pPr>
            <a:r>
              <a:rPr lang="en-US" dirty="0"/>
              <a:t>AP power consumption is simulated</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132" name="Picture 131"/>
          <p:cNvPicPr>
            <a:picLocks noChangeAspect="1"/>
          </p:cNvPicPr>
          <p:nvPr/>
        </p:nvPicPr>
        <p:blipFill rotWithShape="1">
          <a:blip r:embed="rId3"/>
          <a:srcRect r="28586" b="25993"/>
          <a:stretch/>
        </p:blipFill>
        <p:spPr>
          <a:xfrm>
            <a:off x="771525" y="3789040"/>
            <a:ext cx="7770813" cy="2939356"/>
          </a:xfrm>
          <a:prstGeom prst="rect">
            <a:avLst/>
          </a:prstGeom>
        </p:spPr>
      </p:pic>
      <p:sp>
        <p:nvSpPr>
          <p:cNvPr id="7" name="TextBox 6"/>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282619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2: AP’s PCR is on duty cycle 1/2</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½;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
        <p:nvSpPr>
          <p:cNvPr id="8" name="TextBox 7"/>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3476539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(3)</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3: AP’s PCR is on duty cycle 1/4</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1/4;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
        <p:nvSpPr>
          <p:cNvPr id="8" name="TextBox 7"/>
          <p:cNvSpPr txBox="1"/>
          <p:nvPr/>
        </p:nvSpPr>
        <p:spPr>
          <a:xfrm>
            <a:off x="1259632" y="5949280"/>
            <a:ext cx="1191352" cy="461665"/>
          </a:xfrm>
          <a:prstGeom prst="rect">
            <a:avLst/>
          </a:prstGeom>
          <a:noFill/>
        </p:spPr>
        <p:txBody>
          <a:bodyPr wrap="none" rtlCol="0">
            <a:spAutoFit/>
          </a:bodyPr>
          <a:lstStyle/>
          <a:p>
            <a:r>
              <a:rPr lang="en-US" dirty="0">
                <a:solidFill>
                  <a:schemeClr val="tx1"/>
                </a:solidFill>
              </a:rPr>
              <a:t>Legend:</a:t>
            </a:r>
          </a:p>
        </p:txBody>
      </p:sp>
    </p:spTree>
    <p:extLst>
      <p:ext uri="{BB962C8B-B14F-4D97-AF65-F5344CB8AC3E}">
        <p14:creationId xmlns:p14="http://schemas.microsoft.com/office/powerpoint/2010/main" val="42699254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9B6FD7-A7EF-4FFA-B3AA-4E285A044B9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17036</TotalTime>
  <Words>2292</Words>
  <Application>Microsoft Office PowerPoint</Application>
  <PresentationFormat>On-screen Show (4:3)</PresentationFormat>
  <Paragraphs>377</Paragraphs>
  <Slides>26</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4" baseType="lpstr">
      <vt:lpstr>Arial Unicode MS</vt:lpstr>
      <vt:lpstr>MS Gothic</vt:lpstr>
      <vt:lpstr>MS PGothic</vt:lpstr>
      <vt:lpstr>Arial</vt:lpstr>
      <vt:lpstr>Times New Roman</vt:lpstr>
      <vt:lpstr>Office Theme</vt:lpstr>
      <vt:lpstr>Document</vt:lpstr>
      <vt:lpstr>Microsoft Word 97 - 2003 Document</vt:lpstr>
      <vt:lpstr>On AP Power Saving Usage Model</vt:lpstr>
      <vt:lpstr>PowerPoint Presentation</vt:lpstr>
      <vt:lpstr>PowerPoint Presentation</vt:lpstr>
      <vt:lpstr>PowerPoint Presentation</vt:lpstr>
      <vt:lpstr>Introduction</vt:lpstr>
      <vt:lpstr>Benefit of AP Power Saving</vt:lpstr>
      <vt:lpstr>AP Power Saving Scenarios (1)</vt:lpstr>
      <vt:lpstr>AP Power Saving Scenarios (2)</vt:lpstr>
      <vt:lpstr>AP Power Saving Scenarios (3)</vt:lpstr>
      <vt:lpstr>AP Power Saving Scenarios (4)</vt:lpstr>
      <vt:lpstr>Simulation Assumptions (1/2)</vt:lpstr>
      <vt:lpstr>Simulation Assumptions (2/2)</vt:lpstr>
      <vt:lpstr>Simulation Results (1/4)</vt:lpstr>
      <vt:lpstr>Simulation Results (2/4)</vt:lpstr>
      <vt:lpstr>Simulation Results (3/4)</vt:lpstr>
      <vt:lpstr>Simulation Results (4/4)</vt:lpstr>
      <vt:lpstr>Observations</vt:lpstr>
      <vt:lpstr>When is AP Power Saving Desirable</vt:lpstr>
      <vt:lpstr>Technical changes needed for AP Power Saving</vt:lpstr>
      <vt:lpstr>11ba PAR Discussion Regarding AP Power Saving</vt:lpstr>
      <vt:lpstr>Proposed Usage Model 3b : Outdoor Cattle Farms with AP Power Saving</vt:lpstr>
      <vt:lpstr>Proposed Usage Model 3b: Outdoor Cattle Farms with AP Power Saving</vt:lpstr>
      <vt:lpstr>Conclusions</vt:lpstr>
      <vt:lpstr>PowerPoint Presentation</vt:lpstr>
      <vt:lpstr>Straw Poll 1</vt:lpstr>
      <vt:lpstr>Straw Poll 2</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Power Saving</dc:title>
  <dc:creator>Xiaofei.Wang@InterDigital.com</dc:creator>
  <cp:lastModifiedBy>Wang, Xiaofei (Clement)</cp:lastModifiedBy>
  <cp:revision>299</cp:revision>
  <cp:lastPrinted>1601-01-01T00:00:00Z</cp:lastPrinted>
  <dcterms:created xsi:type="dcterms:W3CDTF">2014-04-14T10:59:07Z</dcterms:created>
  <dcterms:modified xsi:type="dcterms:W3CDTF">2017-09-12T06:30:44Z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