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7" r:id="rId2"/>
    <p:sldId id="270" r:id="rId3"/>
    <p:sldId id="258" r:id="rId4"/>
    <p:sldId id="259" r:id="rId5"/>
    <p:sldId id="260" r:id="rId6"/>
    <p:sldId id="261" r:id="rId7"/>
    <p:sldId id="262" r:id="rId8"/>
    <p:sldId id="263" r:id="rId9"/>
    <p:sldId id="268" r:id="rId10"/>
    <p:sldId id="265" r:id="rId11"/>
    <p:sldId id="266" r:id="rId12"/>
    <p:sldId id="269" r:id="rId13"/>
    <p:sldId id="267"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45" autoAdjust="0"/>
    <p:restoredTop sz="93214" autoAdjust="0"/>
  </p:normalViewPr>
  <p:slideViewPr>
    <p:cSldViewPr>
      <p:cViewPr>
        <p:scale>
          <a:sx n="90" d="100"/>
          <a:sy n="90" d="100"/>
        </p:scale>
        <p:origin x="1784" y="16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8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6752168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6168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1404186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smtClean="0"/>
              <a:t>Sept 2017</a:t>
            </a:r>
            <a:endParaRPr lang="en-GB" altLang="zh-CN" dirty="0"/>
          </a:p>
        </p:txBody>
      </p:sp>
      <p:sp>
        <p:nvSpPr>
          <p:cNvPr id="5" name="Footer Placeholder 4"/>
          <p:cNvSpPr>
            <a:spLocks noGrp="1"/>
          </p:cNvSpPr>
          <p:nvPr>
            <p:ph type="ftr" idx="11"/>
          </p:nvPr>
        </p:nvSpPr>
        <p:spPr/>
        <p:txBody>
          <a:bodyPr/>
          <a:lstStyle>
            <a:lvl1pPr>
              <a:defRPr/>
            </a:lvl1pPr>
          </a:lstStyle>
          <a:p>
            <a:r>
              <a:rPr lang="en-GB" dirty="0" smtClean="0"/>
              <a:t>Apple</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Guoqing Li, Apple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Jan 2017</a:t>
            </a:r>
            <a:endParaRPr lang="en-GB" dirty="0"/>
          </a:p>
        </p:txBody>
      </p:sp>
      <p:sp>
        <p:nvSpPr>
          <p:cNvPr id="5" name="Footer Placeholder 4"/>
          <p:cNvSpPr>
            <a:spLocks noGrp="1"/>
          </p:cNvSpPr>
          <p:nvPr>
            <p:ph type="ftr" idx="11"/>
          </p:nvPr>
        </p:nvSpPr>
        <p:spPr/>
        <p:txBody>
          <a:bodyPr/>
          <a:lstStyle>
            <a:lvl1pPr>
              <a:defRPr/>
            </a:lvl1pPr>
          </a:lstStyle>
          <a:p>
            <a:r>
              <a:rPr lang="en-GB" dirty="0" smtClean="0"/>
              <a:t>Ross Jian Yu.,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Jan 2017</a:t>
            </a:r>
            <a:endParaRPr lang="en-GB" dirty="0"/>
          </a:p>
        </p:txBody>
      </p:sp>
      <p:sp>
        <p:nvSpPr>
          <p:cNvPr id="6" name="Footer Placeholder 5"/>
          <p:cNvSpPr>
            <a:spLocks noGrp="1"/>
          </p:cNvSpPr>
          <p:nvPr>
            <p:ph type="ftr" idx="11"/>
          </p:nvPr>
        </p:nvSpPr>
        <p:spPr/>
        <p:txBody>
          <a:bodyPr/>
          <a:lstStyle>
            <a:lvl1pPr>
              <a:defRPr/>
            </a:lvl1pPr>
          </a:lstStyle>
          <a:p>
            <a:r>
              <a:rPr lang="en-GB" dirty="0" smtClean="0"/>
              <a:t>Ross Jian Yu, Huawei Technologies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dirty="0" smtClean="0"/>
              <a:t>Jan 2017</a:t>
            </a:r>
            <a:endParaRPr lang="en-GB" dirty="0"/>
          </a:p>
        </p:txBody>
      </p:sp>
      <p:sp>
        <p:nvSpPr>
          <p:cNvPr id="11" name="Footer Placeholder 5"/>
          <p:cNvSpPr>
            <a:spLocks noGrp="1"/>
          </p:cNvSpPr>
          <p:nvPr>
            <p:ph type="ftr" idx="11"/>
          </p:nvPr>
        </p:nvSpPr>
        <p:spPr>
          <a:xfrm>
            <a:off x="5357818" y="6475413"/>
            <a:ext cx="3184520" cy="180975"/>
          </a:xfrm>
        </p:spPr>
        <p:txBody>
          <a:bodyPr/>
          <a:lstStyle>
            <a:lvl1pPr>
              <a:defRPr/>
            </a:lvl1pPr>
          </a:lstStyle>
          <a:p>
            <a:r>
              <a:rPr lang="en-GB" dirty="0" smtClean="0"/>
              <a:t>Ross Jian Yu, Huawei Technologies</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dirty="0" smtClean="0"/>
              <a:t>Sept 2017</a:t>
            </a:r>
            <a:endParaRPr lang="en-GB" dirty="0"/>
          </a:p>
        </p:txBody>
      </p:sp>
      <p:sp>
        <p:nvSpPr>
          <p:cNvPr id="7" name="Footer Placeholder 5"/>
          <p:cNvSpPr>
            <a:spLocks noGrp="1"/>
          </p:cNvSpPr>
          <p:nvPr>
            <p:ph type="ftr" idx="11"/>
          </p:nvPr>
        </p:nvSpPr>
        <p:spPr>
          <a:xfrm>
            <a:off x="5357818" y="6475413"/>
            <a:ext cx="3184520" cy="180975"/>
          </a:xfrm>
        </p:spPr>
        <p:txBody>
          <a:bodyPr/>
          <a:lstStyle>
            <a:lvl1pPr>
              <a:defRPr/>
            </a:lvl1pPr>
          </a:lstStyle>
          <a:p>
            <a:r>
              <a:rPr lang="en-GB" altLang="zh-CN" dirty="0" smtClean="0"/>
              <a:t>Apple</a:t>
            </a:r>
          </a:p>
          <a:p>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dirty="0" smtClean="0"/>
              <a:t>Sept 2017</a:t>
            </a:r>
            <a:endParaRPr lang="en-GB" dirty="0"/>
          </a:p>
        </p:txBody>
      </p:sp>
      <p:sp>
        <p:nvSpPr>
          <p:cNvPr id="6" name="Footer Placeholder 5"/>
          <p:cNvSpPr>
            <a:spLocks noGrp="1"/>
          </p:cNvSpPr>
          <p:nvPr>
            <p:ph type="ftr" idx="11"/>
          </p:nvPr>
        </p:nvSpPr>
        <p:spPr>
          <a:xfrm>
            <a:off x="5357818" y="6475413"/>
            <a:ext cx="3184520" cy="180975"/>
          </a:xfrm>
        </p:spPr>
        <p:txBody>
          <a:bodyPr/>
          <a:lstStyle>
            <a:lvl1pPr>
              <a:defRPr/>
            </a:lvl1pPr>
          </a:lstStyle>
          <a:p>
            <a:r>
              <a:rPr lang="en-GB" altLang="zh-CN" dirty="0" smtClean="0"/>
              <a:t>Apple</a:t>
            </a:r>
            <a:endParaRPr lang="en-GB" altLang="zh-C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Nov 2016</a:t>
            </a:r>
            <a:endParaRPr lang="en-GB" altLang="zh-CN" dirty="0"/>
          </a:p>
        </p:txBody>
      </p:sp>
      <p:sp>
        <p:nvSpPr>
          <p:cNvPr id="8" name="Footer Placeholder 5"/>
          <p:cNvSpPr>
            <a:spLocks noGrp="1"/>
          </p:cNvSpPr>
          <p:nvPr>
            <p:ph type="ftr" idx="11"/>
          </p:nvPr>
        </p:nvSpPr>
        <p:spPr>
          <a:xfrm>
            <a:off x="5357818" y="6475413"/>
            <a:ext cx="3184520" cy="180975"/>
          </a:xfrm>
        </p:spPr>
        <p:txBody>
          <a:bodyPr/>
          <a:lstStyle>
            <a:lvl1pPr>
              <a:defRPr/>
            </a:lvl1pPr>
          </a:lstStyle>
          <a:p>
            <a:r>
              <a:rPr lang="en-GB" altLang="zh-CN" dirty="0" smtClean="0"/>
              <a:t>Ross Jian Yu, Huawei Technologies</a:t>
            </a:r>
            <a:endParaRPr lang="en-GB" altLang="zh-C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Nov 2016</a:t>
            </a:r>
            <a:endParaRPr lang="en-GB" altLang="zh-CN" dirty="0"/>
          </a:p>
        </p:txBody>
      </p:sp>
      <p:sp>
        <p:nvSpPr>
          <p:cNvPr id="8" name="Footer Placeholder 5"/>
          <p:cNvSpPr>
            <a:spLocks noGrp="1"/>
          </p:cNvSpPr>
          <p:nvPr>
            <p:ph type="ftr" idx="11"/>
          </p:nvPr>
        </p:nvSpPr>
        <p:spPr>
          <a:xfrm>
            <a:off x="5357818" y="6475413"/>
            <a:ext cx="3184520" cy="180975"/>
          </a:xfrm>
        </p:spPr>
        <p:txBody>
          <a:bodyPr/>
          <a:lstStyle>
            <a:lvl1pPr>
              <a:defRPr/>
            </a:lvl1pPr>
          </a:lstStyle>
          <a:p>
            <a:r>
              <a:rPr lang="en-GB" altLang="zh-CN" dirty="0" smtClean="0"/>
              <a:t>Ross Jian Yu, Huawei Technologies</a:t>
            </a:r>
            <a:endParaRPr lang="en-GB"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Guoqing Li, Apple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802.11-17/1386r7</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tiff"/><Relationship Id="rId4" Type="http://schemas.openxmlformats.org/officeDocument/2006/relationships/image" Target="../media/image2.png"/><Relationship Id="rId5"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380999" y="609600"/>
            <a:ext cx="8380413" cy="936404"/>
          </a:xfrm>
        </p:spPr>
        <p:txBody>
          <a:bodyPr/>
          <a:lstStyle/>
          <a:p>
            <a:r>
              <a:rPr lang="en-US" sz="2400" dirty="0" smtClean="0"/>
              <a:t>Examining 802.11ba Usage Models for Mainstream Devices</a:t>
            </a:r>
            <a:endParaRPr lang="en-GB" sz="2400" dirty="0"/>
          </a:p>
        </p:txBody>
      </p:sp>
      <p:sp>
        <p:nvSpPr>
          <p:cNvPr id="3074" name="Rectangle 2"/>
          <p:cNvSpPr>
            <a:spLocks noGrp="1" noChangeArrowheads="1"/>
          </p:cNvSpPr>
          <p:nvPr>
            <p:ph idx="1"/>
          </p:nvPr>
        </p:nvSpPr>
        <p:spPr>
          <a:xfrm>
            <a:off x="459581" y="1422430"/>
            <a:ext cx="7770813" cy="457200"/>
          </a:xfrm>
        </p:spPr>
        <p:txBody>
          <a:bodyPr/>
          <a:lstStyle/>
          <a:p>
            <a:pPr algn="ctr"/>
            <a:r>
              <a:rPr lang="en-GB" sz="1800" dirty="0" smtClean="0"/>
              <a:t>Date</a:t>
            </a:r>
            <a:r>
              <a:rPr lang="en-GB" sz="1800" smtClean="0"/>
              <a:t>: 2017-09-12</a:t>
            </a:r>
            <a:endParaRPr lang="en-GB" sz="1800" dirty="0"/>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14" name="Date Placeholder 4"/>
          <p:cNvSpPr>
            <a:spLocks noGrp="1"/>
          </p:cNvSpPr>
          <p:nvPr/>
        </p:nvSpPr>
        <p:spPr bwMode="auto">
          <a:xfrm>
            <a:off x="676183" y="33655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Sept 2017</a:t>
            </a:r>
            <a:endParaRPr lang="en-GB" altLang="zh-CN" dirty="0"/>
          </a:p>
        </p:txBody>
      </p:sp>
      <p:sp>
        <p:nvSpPr>
          <p:cNvPr id="15" name="Footer Placeholder 5"/>
          <p:cNvSpPr>
            <a:spLocks noGrp="1"/>
          </p:cNvSpPr>
          <p:nvPr/>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ltLang="zh-CN" dirty="0" smtClean="0"/>
              <a:t>Guoqing Li, Apple</a:t>
            </a:r>
            <a:endParaRPr lang="en-GB" altLang="zh-CN" dirty="0"/>
          </a:p>
        </p:txBody>
      </p:sp>
      <p:graphicFrame>
        <p:nvGraphicFramePr>
          <p:cNvPr id="2" name="Table 1"/>
          <p:cNvGraphicFramePr>
            <a:graphicFrameLocks noGrp="1"/>
          </p:cNvGraphicFramePr>
          <p:nvPr>
            <p:extLst>
              <p:ext uri="{D42A27DB-BD31-4B8C-83A1-F6EECF244321}">
                <p14:modId xmlns:p14="http://schemas.microsoft.com/office/powerpoint/2010/main" val="1239292128"/>
              </p:ext>
            </p:extLst>
          </p:nvPr>
        </p:nvGraphicFramePr>
        <p:xfrm>
          <a:off x="1017085" y="1981201"/>
          <a:ext cx="7108242" cy="4387424"/>
        </p:xfrm>
        <a:graphic>
          <a:graphicData uri="http://schemas.openxmlformats.org/drawingml/2006/table">
            <a:tbl>
              <a:tblPr/>
              <a:tblGrid>
                <a:gridCol w="1493452"/>
                <a:gridCol w="1511733"/>
                <a:gridCol w="1367516"/>
                <a:gridCol w="863775"/>
                <a:gridCol w="1871766"/>
              </a:tblGrid>
              <a:tr h="274214">
                <a:tc>
                  <a:txBody>
                    <a:bodyPr/>
                    <a:lstStyle/>
                    <a:p>
                      <a:pPr marL="0" marR="0">
                        <a:spcBef>
                          <a:spcPts val="0"/>
                        </a:spcBef>
                        <a:spcAft>
                          <a:spcPts val="0"/>
                        </a:spcAft>
                      </a:pPr>
                      <a:r>
                        <a:rPr lang="en-US" sz="1100" b="1" kern="0" dirty="0">
                          <a:effectLst/>
                          <a:latin typeface="Times New Roman" charset="0"/>
                        </a:rPr>
                        <a:t>Name</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Affiliations</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Address</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Phone</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dirty="0">
                          <a:effectLst/>
                          <a:latin typeface="Times New Roman" charset="0"/>
                          <a:ea typeface="宋体" charset="0"/>
                        </a:rPr>
                        <a:t>email</a:t>
                      </a:r>
                      <a:endParaRPr lang="en-US" sz="11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Guoqing li</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pPr marL="0" marR="0">
                        <a:spcBef>
                          <a:spcPts val="0"/>
                        </a:spcBef>
                        <a:spcAft>
                          <a:spcPts val="0"/>
                        </a:spcAft>
                      </a:pPr>
                      <a:r>
                        <a:rPr lang="en-US" sz="1000" dirty="0">
                          <a:effectLst/>
                          <a:latin typeface="Times New Roman" charset="0"/>
                          <a:ea typeface="宋体" charset="0"/>
                        </a:rPr>
                        <a:t>Apple</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dirty="0" err="1" smtClean="0"/>
                        <a:t>Guoqing_li@apple.com</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Oren Shani</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Chris Hartman</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Jarkko </a:t>
                      </a:r>
                      <a:r>
                        <a:rPr lang="en-US" sz="1000" dirty="0" smtClean="0">
                          <a:effectLst/>
                          <a:latin typeface="Times New Roman" charset="0"/>
                          <a:ea typeface="宋体" charset="0"/>
                        </a:rPr>
                        <a:t>Kneckt</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err="1" smtClean="0">
                          <a:effectLst/>
                          <a:latin typeface="Times New Roman" charset="0"/>
                          <a:ea typeface="宋体" charset="0"/>
                        </a:rPr>
                        <a:t>Minyoung</a:t>
                      </a:r>
                      <a:r>
                        <a:rPr lang="en-US" sz="1000" dirty="0" smtClean="0">
                          <a:effectLst/>
                          <a:latin typeface="Times New Roman" charset="0"/>
                          <a:ea typeface="宋体" charset="0"/>
                        </a:rPr>
                        <a:t> Park</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smtClean="0">
                          <a:effectLst/>
                          <a:latin typeface="Times New Roman" charset="0"/>
                          <a:ea typeface="宋体" charset="0"/>
                        </a:rPr>
                        <a:t>Samsung</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Bin Tian</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0" marR="0">
                        <a:spcBef>
                          <a:spcPts val="0"/>
                        </a:spcBef>
                        <a:spcAft>
                          <a:spcPts val="0"/>
                        </a:spcAft>
                      </a:pPr>
                      <a:r>
                        <a:rPr lang="en-US" sz="1000" dirty="0" smtClean="0">
                          <a:effectLst/>
                          <a:latin typeface="Times New Roman" charset="0"/>
                          <a:ea typeface="宋体" charset="0"/>
                        </a:rPr>
                        <a:t>Qualcomm</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Alfred </a:t>
                      </a:r>
                      <a:r>
                        <a:rPr lang="en-US" sz="1000" dirty="0" err="1" smtClean="0">
                          <a:effectLst/>
                          <a:latin typeface="Times New Roman" charset="0"/>
                          <a:ea typeface="宋体" charset="0"/>
                        </a:rPr>
                        <a:t>Asterjadhi</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pPr marL="0" marR="0">
                        <a:spcBef>
                          <a:spcPts val="0"/>
                        </a:spcBef>
                        <a:spcAft>
                          <a:spcPts val="0"/>
                        </a:spcAft>
                      </a:pPr>
                      <a:endParaRPr lang="en-US" sz="8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err="1" smtClean="0">
                          <a:effectLst/>
                          <a:latin typeface="Times New Roman" charset="0"/>
                          <a:ea typeface="宋体" charset="0"/>
                        </a:rPr>
                        <a:t>Hongyuan</a:t>
                      </a:r>
                      <a:r>
                        <a:rPr lang="en-US" sz="1000" baseline="0" dirty="0" smtClean="0">
                          <a:effectLst/>
                          <a:latin typeface="Times New Roman" charset="0"/>
                          <a:ea typeface="宋体" charset="0"/>
                        </a:rPr>
                        <a:t> Zhang</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0" marR="0">
                        <a:spcBef>
                          <a:spcPts val="0"/>
                        </a:spcBef>
                        <a:spcAft>
                          <a:spcPts val="0"/>
                        </a:spcAft>
                      </a:pPr>
                      <a:r>
                        <a:rPr lang="en-US" sz="1000" dirty="0" smtClean="0">
                          <a:effectLst/>
                          <a:latin typeface="Times New Roman" charset="0"/>
                          <a:ea typeface="宋体" charset="0"/>
                        </a:rPr>
                        <a:t>Marvell</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err="1" smtClean="0"/>
                        <a:t>Liwen</a:t>
                      </a:r>
                      <a:r>
                        <a:rPr lang="en-US" sz="1000" dirty="0" smtClean="0"/>
                        <a:t> Chu</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smtClean="0"/>
                        <a:t>Po-Kai</a:t>
                      </a:r>
                      <a:r>
                        <a:rPr lang="en-US" sz="1000" baseline="0" dirty="0" smtClean="0"/>
                        <a:t> Huang</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3">
                  <a:txBody>
                    <a:bodyPr/>
                    <a:lstStyle/>
                    <a:p>
                      <a:r>
                        <a:rPr lang="en-US" sz="1000" dirty="0" smtClean="0"/>
                        <a:t>Intel</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err="1" smtClean="0"/>
                        <a:t>Shahrnaz</a:t>
                      </a:r>
                      <a:r>
                        <a:rPr lang="en-US" sz="1000" dirty="0" smtClean="0"/>
                        <a:t> </a:t>
                      </a:r>
                      <a:r>
                        <a:rPr lang="en-US" sz="1000" dirty="0" err="1" smtClean="0"/>
                        <a:t>Azizi</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smtClean="0"/>
                        <a:t>Robert Stacey</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smtClean="0"/>
                        <a:t>Ross Yu</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dirty="0" smtClean="0"/>
                        <a:t>Huawei</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err="1" smtClean="0"/>
                        <a:t>Vinko</a:t>
                      </a:r>
                      <a:r>
                        <a:rPr lang="en-US" sz="1000" dirty="0" smtClean="0"/>
                        <a:t> </a:t>
                      </a:r>
                      <a:r>
                        <a:rPr lang="en-US" sz="1000" dirty="0" err="1" smtClean="0"/>
                        <a:t>Erceg</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dirty="0" smtClean="0"/>
                        <a:t>Broadcom</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smtClean="0"/>
                        <a:t>Bo Sun</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dirty="0" smtClean="0"/>
                        <a:t>ZTE</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6283131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Basic Requirements </a:t>
            </a:r>
            <a:endParaRPr lang="en-US" dirty="0"/>
          </a:p>
        </p:txBody>
      </p:sp>
      <p:sp>
        <p:nvSpPr>
          <p:cNvPr id="3" name="Content Placeholder 2"/>
          <p:cNvSpPr>
            <a:spLocks noGrp="1"/>
          </p:cNvSpPr>
          <p:nvPr>
            <p:ph idx="1"/>
          </p:nvPr>
        </p:nvSpPr>
        <p:spPr>
          <a:xfrm>
            <a:off x="685799" y="1860868"/>
            <a:ext cx="7770813" cy="4113213"/>
          </a:xfrm>
        </p:spPr>
        <p:txBody>
          <a:bodyPr/>
          <a:lstStyle/>
          <a:p>
            <a:pPr>
              <a:buFont typeface="Arial" charset="0"/>
              <a:buChar char="•"/>
            </a:pPr>
            <a:r>
              <a:rPr lang="en-US" sz="2000" dirty="0" smtClean="0"/>
              <a:t>802.11ba should define frame format (or one type of frame format) that allows unassociated STAs to interpret the AP’s identity</a:t>
            </a:r>
          </a:p>
          <a:p>
            <a:pPr lvl="1">
              <a:buFont typeface="Arial" charset="0"/>
              <a:buChar char="•"/>
            </a:pPr>
            <a:r>
              <a:rPr lang="en-US" sz="1800" dirty="0" smtClean="0"/>
              <a:t>The transmission frequency of such frames do not need to be frequent, 10s of seconds should be enough, since Wi-Fi devices have low mobility</a:t>
            </a:r>
          </a:p>
          <a:p>
            <a:pPr>
              <a:buFont typeface="Arial" charset="0"/>
              <a:buChar char="•"/>
            </a:pPr>
            <a:endParaRPr lang="en-US" sz="2000" dirty="0"/>
          </a:p>
          <a:p>
            <a:pPr>
              <a:buFont typeface="Arial" charset="0"/>
              <a:buChar char="•"/>
            </a:pPr>
            <a:r>
              <a:rPr lang="en-US" sz="2000" dirty="0" smtClean="0"/>
              <a:t>For frames that can be decoded by unassociated </a:t>
            </a:r>
            <a:r>
              <a:rPr lang="en-US" sz="2000" dirty="0" smtClean="0">
                <a:solidFill>
                  <a:schemeClr val="tx1"/>
                </a:solidFill>
              </a:rPr>
              <a:t>STAs</a:t>
            </a:r>
            <a:r>
              <a:rPr lang="en-US" sz="2000" dirty="0" smtClean="0"/>
              <a:t>, the AP’s identifier should have very low collision probability</a:t>
            </a:r>
          </a:p>
          <a:p>
            <a:pPr>
              <a:buFont typeface="Arial" charset="0"/>
              <a:buChar char="•"/>
            </a:pPr>
            <a:endParaRPr lang="en-US" sz="2000" dirty="0" smtClean="0"/>
          </a:p>
          <a:p>
            <a:pPr>
              <a:buFont typeface="Arial" charset="0"/>
              <a:buChar char="•"/>
            </a:pPr>
            <a:r>
              <a:rPr lang="en-US" sz="2000" dirty="0" smtClean="0"/>
              <a:t>When these two basic requirements are met, WUR is ready to be used to solve the AP re-discovery problem while saving more power on main radio passive scan</a:t>
            </a:r>
            <a:endParaRPr lang="en-US" sz="2000" dirty="0"/>
          </a:p>
          <a:p>
            <a:pPr>
              <a:buFont typeface="Arial" charset="0"/>
              <a:buChar char="•"/>
            </a:pPr>
            <a:endParaRPr lang="en-US" sz="2000" dirty="0"/>
          </a:p>
          <a:p>
            <a:pPr>
              <a:buFont typeface="Arial" charset="0"/>
              <a:buChar char="•"/>
            </a:pPr>
            <a:endParaRPr lang="en-US" sz="2000" dirty="0" smtClean="0"/>
          </a:p>
          <a:p>
            <a:pPr>
              <a:buFont typeface="Arial" charset="0"/>
              <a:buChar char="•"/>
            </a:pPr>
            <a:endParaRPr lang="en-US" sz="2000" dirty="0"/>
          </a:p>
          <a:p>
            <a:pPr>
              <a:buFont typeface="Arial" charset="0"/>
              <a:buChar char="•"/>
            </a:pP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smtClean="0"/>
              <a:t>Guoqing Li, 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7674625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Strawpoll</a:t>
            </a:r>
            <a:endParaRPr lang="en-US" dirty="0"/>
          </a:p>
        </p:txBody>
      </p:sp>
      <p:sp>
        <p:nvSpPr>
          <p:cNvPr id="3" name="Content Placeholder 2"/>
          <p:cNvSpPr>
            <a:spLocks noGrp="1"/>
          </p:cNvSpPr>
          <p:nvPr>
            <p:ph idx="1"/>
          </p:nvPr>
        </p:nvSpPr>
        <p:spPr/>
        <p:txBody>
          <a:bodyPr/>
          <a:lstStyle/>
          <a:p>
            <a:pPr>
              <a:buFont typeface="Arial" charset="0"/>
              <a:buChar char="•"/>
            </a:pPr>
            <a:r>
              <a:rPr lang="en-US" dirty="0" smtClean="0"/>
              <a:t>Do you agree to include page 9 into 802.11ba usage model document?</a:t>
            </a:r>
          </a:p>
          <a:p>
            <a:pPr lvl="1">
              <a:buFont typeface="Arial" charset="0"/>
              <a:buChar char="•"/>
            </a:pPr>
            <a:r>
              <a:rPr lang="en-US" dirty="0" smtClean="0"/>
              <a:t>Yes</a:t>
            </a:r>
          </a:p>
          <a:p>
            <a:pPr lvl="1">
              <a:buFont typeface="Arial" charset="0"/>
              <a:buChar char="•"/>
            </a:pPr>
            <a:r>
              <a:rPr lang="en-US" dirty="0" smtClean="0"/>
              <a:t>No</a:t>
            </a:r>
          </a:p>
          <a:p>
            <a:pPr lvl="1">
              <a:buFont typeface="Arial" charset="0"/>
              <a:buChar char="•"/>
            </a:pPr>
            <a:r>
              <a:rPr lang="en-US" dirty="0" smtClean="0"/>
              <a:t>Abs</a:t>
            </a:r>
          </a:p>
          <a:p>
            <a:pPr>
              <a:buFont typeface="Arial" charset="0"/>
              <a:buChar char="•"/>
            </a:pPr>
            <a:endParaRPr lang="en-US" dirty="0"/>
          </a:p>
          <a:p>
            <a:pPr>
              <a:buFont typeface="Arial" charset="0"/>
              <a:buChar char="•"/>
            </a:pPr>
            <a:endParaRPr lang="en-US" dirty="0"/>
          </a:p>
          <a:p>
            <a:pPr>
              <a:buFont typeface="Arial" charset="0"/>
              <a:buChar char="•"/>
            </a:pPr>
            <a:endParaRPr lang="en-US" dirty="0" smtClean="0"/>
          </a:p>
          <a:p>
            <a:pPr>
              <a:buFont typeface="Arial" charset="0"/>
              <a:buChar char="•"/>
            </a:pPr>
            <a:endParaRPr lang="en-US" dirty="0"/>
          </a:p>
          <a:p>
            <a:pPr>
              <a:buFont typeface="Arial"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smtClean="0"/>
              <a:t>Guoqing Li, 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7493061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Strawpoll</a:t>
            </a:r>
            <a:endParaRPr lang="en-US" dirty="0"/>
          </a:p>
        </p:txBody>
      </p:sp>
      <p:sp>
        <p:nvSpPr>
          <p:cNvPr id="3" name="Content Placeholder 2"/>
          <p:cNvSpPr>
            <a:spLocks noGrp="1"/>
          </p:cNvSpPr>
          <p:nvPr>
            <p:ph idx="1"/>
          </p:nvPr>
        </p:nvSpPr>
        <p:spPr/>
        <p:txBody>
          <a:bodyPr/>
          <a:lstStyle/>
          <a:p>
            <a:pPr>
              <a:buFont typeface="Arial" charset="0"/>
              <a:buChar char="•"/>
            </a:pPr>
            <a:r>
              <a:rPr lang="en-US" dirty="0" smtClean="0"/>
              <a:t>Do you agree to define a type of WUR frame that can be decoded by unassociated STAs? </a:t>
            </a:r>
          </a:p>
          <a:p>
            <a:pPr lvl="1">
              <a:buFont typeface="Arial" charset="0"/>
              <a:buChar char="•"/>
            </a:pPr>
            <a:r>
              <a:rPr lang="en-US" dirty="0" smtClean="0"/>
              <a:t>Yes</a:t>
            </a:r>
          </a:p>
          <a:p>
            <a:pPr lvl="1">
              <a:buFont typeface="Arial" charset="0"/>
              <a:buChar char="•"/>
            </a:pPr>
            <a:r>
              <a:rPr lang="en-US" dirty="0" smtClean="0"/>
              <a:t>No</a:t>
            </a:r>
          </a:p>
          <a:p>
            <a:pPr lvl="1">
              <a:buFont typeface="Arial" charset="0"/>
              <a:buChar char="•"/>
            </a:pPr>
            <a:r>
              <a:rPr lang="en-US" dirty="0" smtClean="0"/>
              <a:t>Abs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smtClean="0"/>
              <a:t>Guoqing Li, 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2681047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Reference</a:t>
            </a:r>
            <a:endParaRPr lang="en-US" dirty="0"/>
          </a:p>
        </p:txBody>
      </p:sp>
      <p:sp>
        <p:nvSpPr>
          <p:cNvPr id="3" name="内容占位符 2"/>
          <p:cNvSpPr>
            <a:spLocks noGrp="1"/>
          </p:cNvSpPr>
          <p:nvPr>
            <p:ph idx="1"/>
          </p:nvPr>
        </p:nvSpPr>
        <p:spPr/>
        <p:txBody>
          <a:bodyPr/>
          <a:lstStyle/>
          <a:p>
            <a:pPr marL="457200" indent="-457200">
              <a:buFont typeface="Arial" charset="0"/>
              <a:buChar char="•"/>
            </a:pPr>
            <a:r>
              <a:rPr lang="en-US" sz="2000" dirty="0" smtClean="0"/>
              <a:t>[1] 11-17-0029-07-00ba-wur-usage-model-document</a:t>
            </a:r>
          </a:p>
          <a:p>
            <a:pPr marL="457200" indent="-457200">
              <a:buFont typeface="Arial" charset="0"/>
              <a:buChar char="•"/>
            </a:pPr>
            <a:r>
              <a:rPr lang="en-US" sz="2000" dirty="0" smtClean="0"/>
              <a:t>[</a:t>
            </a:r>
            <a:r>
              <a:rPr lang="en-US" sz="2000" dirty="0"/>
              <a:t>2] </a:t>
            </a:r>
            <a:r>
              <a:rPr lang="en-US" sz="2000" dirty="0" smtClean="0"/>
              <a:t>11-14-0980-10-00ax-simulation-scenarios</a:t>
            </a:r>
          </a:p>
          <a:p>
            <a:pPr marL="457200" indent="-457200">
              <a:buFont typeface="Arial" charset="0"/>
              <a:buChar char="•"/>
            </a:pPr>
            <a:r>
              <a:rPr lang="en-US" sz="2000" dirty="0" smtClean="0"/>
              <a:t>[3] http</a:t>
            </a:r>
            <a:r>
              <a:rPr lang="en-US" sz="2000" dirty="0"/>
              <a:t>://</a:t>
            </a:r>
            <a:r>
              <a:rPr lang="en-US" sz="2000" dirty="0" err="1"/>
              <a:t>www.pocket-lint.com</a:t>
            </a:r>
            <a:r>
              <a:rPr lang="en-US" sz="2000" dirty="0"/>
              <a:t>/news/133069-15-smartphones-with-3-000mah-batteries-or-larger-made-to-last-longer</a:t>
            </a:r>
          </a:p>
          <a:p>
            <a:pPr marL="457200" indent="-457200">
              <a:buFont typeface="Arial" charset="0"/>
              <a:buChar char="•"/>
            </a:pPr>
            <a:endParaRPr lang="en-US" sz="2000" dirty="0" smtClean="0"/>
          </a:p>
          <a:p>
            <a:pPr marL="457200" indent="-457200">
              <a:buAutoNum type="arabicPeriod"/>
            </a:pPr>
            <a:endParaRPr lang="en-US" sz="2000" dirty="0" smtClean="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页脚占位符 4"/>
          <p:cNvSpPr>
            <a:spLocks noGrp="1"/>
          </p:cNvSpPr>
          <p:nvPr>
            <p:ph type="ftr" idx="14"/>
          </p:nvPr>
        </p:nvSpPr>
        <p:spPr/>
        <p:txBody>
          <a:bodyPr/>
          <a:lstStyle/>
          <a:p>
            <a:r>
              <a:rPr lang="en-GB" altLang="zh-CN" smtClean="0"/>
              <a:t>Guoqing Li, Apple</a:t>
            </a:r>
            <a:endParaRPr lang="en-GB" altLang="zh-CN" dirty="0"/>
          </a:p>
        </p:txBody>
      </p:sp>
      <p:sp>
        <p:nvSpPr>
          <p:cNvPr id="7" name="Date Placeholder 4"/>
          <p:cNvSpPr>
            <a:spLocks noGrp="1"/>
          </p:cNvSpPr>
          <p:nvPr/>
        </p:nvSpPr>
        <p:spPr bwMode="auto">
          <a:xfrm>
            <a:off x="676183" y="33655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Sept 2017</a:t>
            </a:r>
            <a:endParaRPr lang="en-GB" altLang="zh-CN" dirty="0"/>
          </a:p>
        </p:txBody>
      </p:sp>
    </p:spTree>
    <p:extLst>
      <p:ext uri="{BB962C8B-B14F-4D97-AF65-F5344CB8AC3E}">
        <p14:creationId xmlns:p14="http://schemas.microsoft.com/office/powerpoint/2010/main" val="15375036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986713691"/>
              </p:ext>
            </p:extLst>
          </p:nvPr>
        </p:nvGraphicFramePr>
        <p:xfrm>
          <a:off x="685800" y="1981200"/>
          <a:ext cx="7108242" cy="1645284"/>
        </p:xfrm>
        <a:graphic>
          <a:graphicData uri="http://schemas.openxmlformats.org/drawingml/2006/table">
            <a:tbl>
              <a:tblPr/>
              <a:tblGrid>
                <a:gridCol w="1493452"/>
                <a:gridCol w="1511733"/>
                <a:gridCol w="1367516"/>
                <a:gridCol w="863775"/>
                <a:gridCol w="1871766"/>
              </a:tblGrid>
              <a:tr h="274214">
                <a:tc>
                  <a:txBody>
                    <a:bodyPr/>
                    <a:lstStyle/>
                    <a:p>
                      <a:pPr marL="0" marR="0">
                        <a:spcBef>
                          <a:spcPts val="0"/>
                        </a:spcBef>
                        <a:spcAft>
                          <a:spcPts val="0"/>
                        </a:spcAft>
                      </a:pPr>
                      <a:r>
                        <a:rPr lang="en-US" sz="1100" b="1" kern="0" dirty="0">
                          <a:effectLst/>
                          <a:latin typeface="Times New Roman" charset="0"/>
                        </a:rPr>
                        <a:t>Name</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Affiliations</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Address</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Phone</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dirty="0">
                          <a:effectLst/>
                          <a:latin typeface="Times New Roman" charset="0"/>
                          <a:ea typeface="宋体" charset="0"/>
                        </a:rPr>
                        <a:t>email</a:t>
                      </a:r>
                      <a:endParaRPr lang="en-US" sz="11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James Yee</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3">
                  <a:txBody>
                    <a:bodyPr/>
                    <a:lstStyle/>
                    <a:p>
                      <a:pPr marL="0" marR="0">
                        <a:spcBef>
                          <a:spcPts val="0"/>
                        </a:spcBef>
                        <a:spcAft>
                          <a:spcPts val="0"/>
                        </a:spcAft>
                      </a:pPr>
                      <a:r>
                        <a:rPr lang="en-US" sz="1000" dirty="0" err="1" smtClean="0">
                          <a:effectLst/>
                          <a:latin typeface="Times New Roman" charset="0"/>
                          <a:ea typeface="宋体" charset="0"/>
                        </a:rPr>
                        <a:t>MediaTek</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err="1" smtClean="0">
                          <a:effectLst/>
                          <a:latin typeface="Times New Roman" charset="0"/>
                          <a:ea typeface="宋体" charset="0"/>
                        </a:rPr>
                        <a:t>Chaochun</a:t>
                      </a:r>
                      <a:r>
                        <a:rPr lang="en-US" sz="1000" dirty="0" smtClean="0">
                          <a:effectLst/>
                          <a:latin typeface="Times New Roman" charset="0"/>
                          <a:ea typeface="宋体" charset="0"/>
                        </a:rPr>
                        <a:t> Wang</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James Wang</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err="1" smtClean="0">
                          <a:effectLst/>
                          <a:latin typeface="Times New Roman" charset="0"/>
                          <a:ea typeface="宋体" charset="0"/>
                        </a:rPr>
                        <a:t>Kiseon</a:t>
                      </a:r>
                      <a:r>
                        <a:rPr lang="en-US" sz="1000" baseline="0" dirty="0" smtClean="0">
                          <a:effectLst/>
                          <a:latin typeface="Times New Roman" charset="0"/>
                          <a:ea typeface="宋体" charset="0"/>
                        </a:rPr>
                        <a:t> </a:t>
                      </a:r>
                      <a:r>
                        <a:rPr lang="en-US" sz="1000" baseline="0" dirty="0" err="1" smtClean="0">
                          <a:effectLst/>
                          <a:latin typeface="Times New Roman" charset="0"/>
                          <a:ea typeface="宋体" charset="0"/>
                        </a:rPr>
                        <a:t>Ryu</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ko-KR" sz="10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Jeongki</a:t>
                      </a: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pPr marL="0" marR="0">
                        <a:spcBef>
                          <a:spcPts val="0"/>
                        </a:spcBef>
                        <a:spcAft>
                          <a:spcPts val="0"/>
                        </a:spcAft>
                      </a:pP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Guoqing Li, 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561558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685799" y="1751013"/>
            <a:ext cx="7770813" cy="4497387"/>
          </a:xfrm>
        </p:spPr>
        <p:txBody>
          <a:bodyPr/>
          <a:lstStyle/>
          <a:p>
            <a:pPr>
              <a:buFont typeface="Arial" charset="0"/>
              <a:buChar char="•"/>
            </a:pPr>
            <a:r>
              <a:rPr lang="en-US" sz="1800" dirty="0" smtClean="0"/>
              <a:t>Most of the use cases described in </a:t>
            </a:r>
            <a:r>
              <a:rPr lang="en-US" sz="1600" dirty="0" smtClean="0"/>
              <a:t>802.11ba</a:t>
            </a:r>
            <a:r>
              <a:rPr lang="en-US" sz="1800" dirty="0" smtClean="0"/>
              <a:t> Usage model document [1] are targeting </a:t>
            </a:r>
            <a:r>
              <a:rPr lang="en-US" sz="1800" dirty="0" err="1" smtClean="0"/>
              <a:t>IoT</a:t>
            </a:r>
            <a:r>
              <a:rPr lang="en-US" sz="1800" dirty="0"/>
              <a:t> </a:t>
            </a:r>
            <a:r>
              <a:rPr lang="en-US" sz="1800" dirty="0" smtClean="0"/>
              <a:t>market, and we think that current design in 802.11ba will benefit such </a:t>
            </a:r>
            <a:r>
              <a:rPr lang="en-US" sz="1800" dirty="0" err="1" smtClean="0"/>
              <a:t>IoT</a:t>
            </a:r>
            <a:r>
              <a:rPr lang="en-US" sz="1800" dirty="0" smtClean="0"/>
              <a:t> devices</a:t>
            </a:r>
          </a:p>
          <a:p>
            <a:pPr>
              <a:buFont typeface="Arial" charset="0"/>
              <a:buChar char="•"/>
            </a:pPr>
            <a:endParaRPr lang="en-US" sz="600" dirty="0"/>
          </a:p>
          <a:p>
            <a:pPr>
              <a:buFont typeface="Arial" charset="0"/>
              <a:buChar char="•"/>
            </a:pPr>
            <a:r>
              <a:rPr lang="en-US" sz="1800" dirty="0" smtClean="0"/>
              <a:t>However, we </a:t>
            </a:r>
            <a:r>
              <a:rPr lang="en-US" sz="1800" dirty="0"/>
              <a:t>believe </a:t>
            </a:r>
            <a:r>
              <a:rPr lang="en-US" sz="1800" dirty="0" smtClean="0"/>
              <a:t>that, </a:t>
            </a:r>
            <a:r>
              <a:rPr lang="en-US" sz="1800" dirty="0"/>
              <a:t>to make 802.11ba a </a:t>
            </a:r>
            <a:r>
              <a:rPr lang="en-US" sz="1800" dirty="0" smtClean="0"/>
              <a:t>truly </a:t>
            </a:r>
            <a:r>
              <a:rPr lang="en-US" sz="1800" dirty="0"/>
              <a:t>successful standard, </a:t>
            </a:r>
            <a:r>
              <a:rPr lang="en-US" sz="1800" dirty="0" smtClean="0"/>
              <a:t>it needs to bring significant benefit for mainstream devices to adopt it as well</a:t>
            </a:r>
          </a:p>
          <a:p>
            <a:pPr lvl="1">
              <a:buFont typeface="Arial" charset="0"/>
              <a:buChar char="•"/>
            </a:pPr>
            <a:r>
              <a:rPr lang="en-US" sz="1400" dirty="0" smtClean="0"/>
              <a:t>Note that 802.11ba </a:t>
            </a:r>
            <a:r>
              <a:rPr lang="en-US" sz="1400" dirty="0"/>
              <a:t>is a new radio for </a:t>
            </a:r>
            <a:r>
              <a:rPr lang="en-US" sz="1400" dirty="0" smtClean="0"/>
              <a:t>mainstream </a:t>
            </a:r>
            <a:r>
              <a:rPr lang="en-US" sz="1400" dirty="0"/>
              <a:t>devices. Integrating such a new radio takes huge amount of effort on HW integration, SW integration, </a:t>
            </a:r>
            <a:r>
              <a:rPr lang="en-US" sz="1400" dirty="0" smtClean="0"/>
              <a:t>new co-existence management and connection management, </a:t>
            </a:r>
            <a:r>
              <a:rPr lang="en-US" sz="1400" dirty="0"/>
              <a:t>intensive H</a:t>
            </a:r>
            <a:r>
              <a:rPr lang="en-US" sz="1400" dirty="0" smtClean="0"/>
              <a:t>W/SW testing </a:t>
            </a:r>
            <a:r>
              <a:rPr lang="en-US" sz="1400" dirty="0"/>
              <a:t>etc.</a:t>
            </a:r>
          </a:p>
          <a:p>
            <a:pPr lvl="1">
              <a:buFont typeface="Arial" charset="0"/>
              <a:buChar char="•"/>
            </a:pPr>
            <a:r>
              <a:rPr lang="en-US" sz="1400" dirty="0"/>
              <a:t>Therefore, the benefits brought by 802.11ba </a:t>
            </a:r>
            <a:r>
              <a:rPr lang="en-US" sz="1400" dirty="0" smtClean="0"/>
              <a:t>have </a:t>
            </a:r>
            <a:r>
              <a:rPr lang="en-US" sz="1400" dirty="0"/>
              <a:t>to be </a:t>
            </a:r>
            <a:r>
              <a:rPr lang="en-US" sz="1400" dirty="0" smtClean="0"/>
              <a:t>significant enough in </a:t>
            </a:r>
            <a:r>
              <a:rPr lang="en-US" sz="1400" dirty="0"/>
              <a:t>order to be adopted by mainstream </a:t>
            </a:r>
            <a:r>
              <a:rPr lang="en-US" sz="1400" dirty="0" smtClean="0"/>
              <a:t>devices</a:t>
            </a:r>
          </a:p>
          <a:p>
            <a:pPr>
              <a:buFont typeface="Arial" charset="0"/>
              <a:buChar char="•"/>
            </a:pPr>
            <a:endParaRPr lang="en-US" sz="900" dirty="0" smtClean="0"/>
          </a:p>
          <a:p>
            <a:pPr>
              <a:buFont typeface="Arial" charset="0"/>
              <a:buChar char="•"/>
            </a:pPr>
            <a:r>
              <a:rPr lang="en-US" sz="1800" dirty="0" smtClean="0"/>
              <a:t>This contribution examines the benefits and issues of using 802.11ba on mainstream devices such as smart phones, and proposes new use cases that can be (almost) readily enabled by 802.11ba which can </a:t>
            </a:r>
            <a:r>
              <a:rPr lang="en-US" altLang="zh-CN" sz="1800" dirty="0" smtClean="0"/>
              <a:t>bring more significant benefits for</a:t>
            </a:r>
            <a:r>
              <a:rPr lang="en-US" sz="1800" dirty="0" smtClean="0"/>
              <a:t> mainstream devices</a:t>
            </a:r>
          </a:p>
          <a:p>
            <a:pPr>
              <a:buFont typeface="Arial" charset="0"/>
              <a:buChar char="•"/>
            </a:pPr>
            <a:endParaRPr lang="en-US" sz="6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Guoqing Li, 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8584815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r>
              <a:rPr lang="en-GB" dirty="0" smtClean="0"/>
              <a:t>Introduction</a:t>
            </a:r>
            <a:endParaRPr lang="en-GB" dirty="0"/>
          </a:p>
        </p:txBody>
      </p:sp>
      <p:sp>
        <p:nvSpPr>
          <p:cNvPr id="4098" name="Rectangle 2"/>
          <p:cNvSpPr>
            <a:spLocks noGrp="1" noChangeArrowheads="1"/>
          </p:cNvSpPr>
          <p:nvPr>
            <p:ph idx="1"/>
          </p:nvPr>
        </p:nvSpPr>
        <p:spPr>
          <a:xfrm>
            <a:off x="491350" y="1633765"/>
            <a:ext cx="8006568" cy="2308523"/>
          </a:xfrm>
        </p:spPr>
        <p:txBody>
          <a:bodyPr/>
          <a:lstStyle/>
          <a:p>
            <a:pPr marL="685800">
              <a:buFont typeface="Arial" panose="020B0604020202020204" pitchFamily="34" charset="0"/>
              <a:buChar char="•"/>
            </a:pPr>
            <a:r>
              <a:rPr lang="en-US" sz="2000" dirty="0" smtClean="0"/>
              <a:t>802.11ba is targeting at saving Wi-Fi power consumption during the no-real-traffic period without sacrificing the delay performance when real traffic arrives</a:t>
            </a:r>
          </a:p>
          <a:p>
            <a:pPr marL="685800">
              <a:buFont typeface="Arial" panose="020B0604020202020204" pitchFamily="34" charset="0"/>
              <a:buChar char="•"/>
            </a:pPr>
            <a:r>
              <a:rPr lang="en-US" sz="2000" dirty="0" smtClean="0"/>
              <a:t>The power saving mainly comes from two factors:</a:t>
            </a:r>
          </a:p>
          <a:p>
            <a:pPr marL="1085850" lvl="1">
              <a:buFont typeface="Arial" panose="020B0604020202020204" pitchFamily="34" charset="0"/>
              <a:buChar char="•"/>
            </a:pPr>
            <a:r>
              <a:rPr lang="en-US" sz="1600" dirty="0" smtClean="0">
                <a:solidFill>
                  <a:schemeClr val="tx1"/>
                </a:solidFill>
              </a:rPr>
              <a:t>Beacon reception during Idle period</a:t>
            </a:r>
          </a:p>
          <a:p>
            <a:pPr marL="1085850" lvl="1">
              <a:buFont typeface="Arial" panose="020B0604020202020204" pitchFamily="34" charset="0"/>
              <a:buChar char="•"/>
            </a:pPr>
            <a:r>
              <a:rPr lang="en-US" sz="1600" dirty="0" smtClean="0"/>
              <a:t>Wi-Fi main radio may be put to deep sleep mode or turned off completely</a:t>
            </a:r>
          </a:p>
          <a:p>
            <a:pPr indent="0"/>
            <a:endParaRPr lang="en-US" dirty="0" smtClean="0"/>
          </a:p>
          <a:p>
            <a:pPr marL="685800">
              <a:buFont typeface="Arial" panose="020B0604020202020204" pitchFamily="34" charset="0"/>
              <a:buChar char="•"/>
            </a:pPr>
            <a:endParaRPr lang="en-US" sz="2000" dirty="0"/>
          </a:p>
          <a:p>
            <a:pPr marL="685800">
              <a:buFont typeface="Arial" panose="020B0604020202020204" pitchFamily="34" charset="0"/>
              <a:buChar char="•"/>
            </a:pPr>
            <a:endParaRPr lang="en-US" sz="2000" dirty="0" smtClean="0"/>
          </a:p>
          <a:p>
            <a:pPr marL="685800">
              <a:buFont typeface="Arial" panose="020B0604020202020204" pitchFamily="34" charset="0"/>
              <a:buChar char="•"/>
            </a:pPr>
            <a:endParaRPr lang="en-US" sz="2000" dirty="0"/>
          </a:p>
        </p:txBody>
      </p:sp>
      <p:sp>
        <p:nvSpPr>
          <p:cNvPr id="8" name="Date Placeholder 4"/>
          <p:cNvSpPr>
            <a:spLocks noGrp="1"/>
          </p:cNvSpPr>
          <p:nvPr/>
        </p:nvSpPr>
        <p:spPr bwMode="auto">
          <a:xfrm>
            <a:off x="685800" y="297657"/>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Sept 2017</a:t>
            </a:r>
            <a:endParaRPr lang="en-GB" altLang="zh-CN" dirty="0"/>
          </a:p>
        </p:txBody>
      </p:sp>
      <p:sp>
        <p:nvSpPr>
          <p:cNvPr id="9" name="Slide Number Placeholder 3"/>
          <p:cNvSpPr txBox="1">
            <a:spLocks/>
          </p:cNvSpPr>
          <p:nvPr/>
        </p:nvSpPr>
        <p:spPr bwMode="auto">
          <a:xfrm>
            <a:off x="4494634" y="6488586"/>
            <a:ext cx="530225" cy="1825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ko-KR" smtClean="0"/>
              <a:t>Slide </a:t>
            </a:r>
            <a:fld id="{78CBCF7A-1E0D-49A7-8A4E-07EEBC7D2FAE}" type="slidenum">
              <a:rPr lang="en-US" altLang="ko-KR" smtClean="0"/>
              <a:pPr>
                <a:defRPr/>
              </a:pPr>
              <a:t>4</a:t>
            </a:fld>
            <a:endParaRPr lang="en-US" altLang="ko-KR"/>
          </a:p>
        </p:txBody>
      </p:sp>
      <p:sp>
        <p:nvSpPr>
          <p:cNvPr id="10" name="Rounded Rectangle 9"/>
          <p:cNvSpPr/>
          <p:nvPr/>
        </p:nvSpPr>
        <p:spPr bwMode="auto">
          <a:xfrm>
            <a:off x="304800" y="5410200"/>
            <a:ext cx="8686800" cy="1260948"/>
          </a:xfrm>
          <a:prstGeom prst="roundRect">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2" name="Rounded Rectangle 11"/>
          <p:cNvSpPr/>
          <p:nvPr/>
        </p:nvSpPr>
        <p:spPr bwMode="auto">
          <a:xfrm>
            <a:off x="343359" y="3904812"/>
            <a:ext cx="8514202" cy="1152149"/>
          </a:xfrm>
          <a:prstGeom prst="roundRect">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13" name="Straight Arrow Connector 12"/>
          <p:cNvCxnSpPr/>
          <p:nvPr/>
        </p:nvCxnSpPr>
        <p:spPr bwMode="auto">
          <a:xfrm flipV="1">
            <a:off x="1380174" y="4853474"/>
            <a:ext cx="7431441" cy="98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4" name="Rectangle 13"/>
          <p:cNvSpPr/>
          <p:nvPr/>
        </p:nvSpPr>
        <p:spPr bwMode="auto">
          <a:xfrm>
            <a:off x="1493015" y="4270506"/>
            <a:ext cx="457200" cy="58548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ectangle 14"/>
          <p:cNvSpPr/>
          <p:nvPr/>
        </p:nvSpPr>
        <p:spPr bwMode="auto">
          <a:xfrm>
            <a:off x="5435351" y="4297210"/>
            <a:ext cx="457200" cy="56760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Rectangle 15"/>
          <p:cNvSpPr/>
          <p:nvPr/>
        </p:nvSpPr>
        <p:spPr bwMode="auto">
          <a:xfrm>
            <a:off x="1950215" y="4673254"/>
            <a:ext cx="3471700" cy="155547"/>
          </a:xfrm>
          <a:prstGeom prst="rect">
            <a:avLst/>
          </a:prstGeom>
          <a:solidFill>
            <a:schemeClr val="bg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7" name="Rectangle 16"/>
          <p:cNvSpPr/>
          <p:nvPr/>
        </p:nvSpPr>
        <p:spPr bwMode="auto">
          <a:xfrm>
            <a:off x="5891135" y="4623997"/>
            <a:ext cx="2335306" cy="211265"/>
          </a:xfrm>
          <a:prstGeom prst="rect">
            <a:avLst/>
          </a:prstGeom>
          <a:solidFill>
            <a:schemeClr val="bg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18" name="Straight Arrow Connector 17"/>
          <p:cNvCxnSpPr/>
          <p:nvPr/>
        </p:nvCxnSpPr>
        <p:spPr bwMode="auto">
          <a:xfrm>
            <a:off x="1285895" y="5966154"/>
            <a:ext cx="7696200" cy="3371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9" name="Rectangle 18"/>
          <p:cNvSpPr/>
          <p:nvPr/>
        </p:nvSpPr>
        <p:spPr bwMode="auto">
          <a:xfrm>
            <a:off x="1590695" y="5843251"/>
            <a:ext cx="7010400" cy="123792"/>
          </a:xfrm>
          <a:prstGeom prst="rect">
            <a:avLst/>
          </a:prstGeom>
          <a:solidFill>
            <a:schemeClr val="bg2">
              <a:lumMod val="40000"/>
              <a:lumOff val="60000"/>
            </a:schemeClr>
          </a:solidFill>
          <a:ln w="12700" cap="flat" cmpd="sng" algn="ctr">
            <a:solidFill>
              <a:schemeClr val="accent3">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20" name="Straight Arrow Connector 19"/>
          <p:cNvCxnSpPr/>
          <p:nvPr/>
        </p:nvCxnSpPr>
        <p:spPr bwMode="auto">
          <a:xfrm>
            <a:off x="1226664" y="6510392"/>
            <a:ext cx="76962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1" name="Rectangle 20"/>
          <p:cNvSpPr/>
          <p:nvPr/>
        </p:nvSpPr>
        <p:spPr bwMode="auto">
          <a:xfrm>
            <a:off x="1531464" y="6407666"/>
            <a:ext cx="7010400" cy="102725"/>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3" name="TextBox 22"/>
          <p:cNvSpPr txBox="1"/>
          <p:nvPr/>
        </p:nvSpPr>
        <p:spPr>
          <a:xfrm>
            <a:off x="314899" y="4473960"/>
            <a:ext cx="978153" cy="307777"/>
          </a:xfrm>
          <a:prstGeom prst="rect">
            <a:avLst/>
          </a:prstGeom>
          <a:noFill/>
        </p:spPr>
        <p:txBody>
          <a:bodyPr wrap="none" rtlCol="0">
            <a:spAutoFit/>
          </a:bodyPr>
          <a:lstStyle/>
          <a:p>
            <a:r>
              <a:rPr lang="en-US" sz="1400" dirty="0" smtClean="0">
                <a:solidFill>
                  <a:schemeClr val="tx1"/>
                </a:solidFill>
              </a:rPr>
              <a:t>Main radio</a:t>
            </a:r>
            <a:endParaRPr lang="en-US" sz="1400" dirty="0">
              <a:solidFill>
                <a:schemeClr val="tx1"/>
              </a:solidFill>
            </a:endParaRPr>
          </a:p>
        </p:txBody>
      </p:sp>
      <p:sp>
        <p:nvSpPr>
          <p:cNvPr id="24" name="TextBox 23"/>
          <p:cNvSpPr txBox="1"/>
          <p:nvPr/>
        </p:nvSpPr>
        <p:spPr>
          <a:xfrm>
            <a:off x="277206" y="5728513"/>
            <a:ext cx="978153" cy="307777"/>
          </a:xfrm>
          <a:prstGeom prst="rect">
            <a:avLst/>
          </a:prstGeom>
          <a:noFill/>
        </p:spPr>
        <p:txBody>
          <a:bodyPr wrap="none" rtlCol="0">
            <a:spAutoFit/>
          </a:bodyPr>
          <a:lstStyle/>
          <a:p>
            <a:r>
              <a:rPr lang="en-US" sz="1400" dirty="0" smtClean="0">
                <a:solidFill>
                  <a:schemeClr val="tx1"/>
                </a:solidFill>
              </a:rPr>
              <a:t>Main radio</a:t>
            </a:r>
            <a:endParaRPr lang="en-US" sz="1400" dirty="0">
              <a:solidFill>
                <a:schemeClr val="tx1"/>
              </a:solidFill>
            </a:endParaRPr>
          </a:p>
        </p:txBody>
      </p:sp>
      <p:sp>
        <p:nvSpPr>
          <p:cNvPr id="25" name="TextBox 24"/>
          <p:cNvSpPr txBox="1"/>
          <p:nvPr/>
        </p:nvSpPr>
        <p:spPr>
          <a:xfrm>
            <a:off x="505481" y="6206989"/>
            <a:ext cx="527452" cy="307777"/>
          </a:xfrm>
          <a:prstGeom prst="rect">
            <a:avLst/>
          </a:prstGeom>
          <a:noFill/>
        </p:spPr>
        <p:txBody>
          <a:bodyPr wrap="none" rtlCol="0">
            <a:spAutoFit/>
          </a:bodyPr>
          <a:lstStyle/>
          <a:p>
            <a:r>
              <a:rPr lang="en-US" sz="1400" dirty="0" smtClean="0">
                <a:solidFill>
                  <a:schemeClr val="tx1"/>
                </a:solidFill>
              </a:rPr>
              <a:t>11ba</a:t>
            </a:r>
            <a:endParaRPr lang="en-US" sz="1400" dirty="0">
              <a:solidFill>
                <a:schemeClr val="tx1"/>
              </a:solidFill>
            </a:endParaRPr>
          </a:p>
        </p:txBody>
      </p:sp>
      <p:sp>
        <p:nvSpPr>
          <p:cNvPr id="28" name="TextBox 27"/>
          <p:cNvSpPr txBox="1"/>
          <p:nvPr/>
        </p:nvSpPr>
        <p:spPr>
          <a:xfrm>
            <a:off x="1410678" y="4295782"/>
            <a:ext cx="647934" cy="276999"/>
          </a:xfrm>
          <a:prstGeom prst="rect">
            <a:avLst/>
          </a:prstGeom>
          <a:noFill/>
        </p:spPr>
        <p:txBody>
          <a:bodyPr wrap="none" rtlCol="0">
            <a:spAutoFit/>
          </a:bodyPr>
          <a:lstStyle/>
          <a:p>
            <a:r>
              <a:rPr lang="en-US" sz="1200" dirty="0" smtClean="0">
                <a:solidFill>
                  <a:schemeClr val="tx1"/>
                </a:solidFill>
              </a:rPr>
              <a:t>Beacon</a:t>
            </a:r>
            <a:endParaRPr lang="en-US" sz="1200" dirty="0">
              <a:solidFill>
                <a:schemeClr val="tx1"/>
              </a:solidFill>
            </a:endParaRPr>
          </a:p>
        </p:txBody>
      </p:sp>
      <p:sp>
        <p:nvSpPr>
          <p:cNvPr id="29" name="TextBox 28"/>
          <p:cNvSpPr txBox="1"/>
          <p:nvPr/>
        </p:nvSpPr>
        <p:spPr>
          <a:xfrm>
            <a:off x="5335741" y="4360733"/>
            <a:ext cx="607859" cy="261610"/>
          </a:xfrm>
          <a:prstGeom prst="rect">
            <a:avLst/>
          </a:prstGeom>
          <a:noFill/>
        </p:spPr>
        <p:txBody>
          <a:bodyPr wrap="none" rtlCol="0">
            <a:spAutoFit/>
          </a:bodyPr>
          <a:lstStyle/>
          <a:p>
            <a:r>
              <a:rPr lang="en-US" sz="1100" smtClean="0">
                <a:solidFill>
                  <a:schemeClr val="tx1"/>
                </a:solidFill>
              </a:rPr>
              <a:t>Beacon</a:t>
            </a:r>
            <a:endParaRPr lang="en-US" sz="1100">
              <a:solidFill>
                <a:schemeClr val="tx1"/>
              </a:solidFill>
            </a:endParaRPr>
          </a:p>
        </p:txBody>
      </p:sp>
      <p:sp>
        <p:nvSpPr>
          <p:cNvPr id="3" name="TextBox 2"/>
          <p:cNvSpPr txBox="1"/>
          <p:nvPr/>
        </p:nvSpPr>
        <p:spPr>
          <a:xfrm>
            <a:off x="6256956" y="4622272"/>
            <a:ext cx="1134444" cy="276999"/>
          </a:xfrm>
          <a:prstGeom prst="rect">
            <a:avLst/>
          </a:prstGeom>
          <a:noFill/>
        </p:spPr>
        <p:txBody>
          <a:bodyPr wrap="square" rtlCol="0">
            <a:spAutoFit/>
          </a:bodyPr>
          <a:lstStyle/>
          <a:p>
            <a:r>
              <a:rPr lang="en-US" sz="1200" dirty="0" smtClean="0">
                <a:solidFill>
                  <a:schemeClr val="tx1"/>
                </a:solidFill>
              </a:rPr>
              <a:t>Sleep</a:t>
            </a:r>
            <a:endParaRPr lang="en-US" sz="1200" dirty="0">
              <a:solidFill>
                <a:schemeClr val="tx1"/>
              </a:solidFill>
            </a:endParaRPr>
          </a:p>
        </p:txBody>
      </p:sp>
      <p:sp>
        <p:nvSpPr>
          <p:cNvPr id="30" name="TextBox 29"/>
          <p:cNvSpPr txBox="1"/>
          <p:nvPr/>
        </p:nvSpPr>
        <p:spPr>
          <a:xfrm>
            <a:off x="2836842" y="4630669"/>
            <a:ext cx="1125558" cy="276999"/>
          </a:xfrm>
          <a:prstGeom prst="rect">
            <a:avLst/>
          </a:prstGeom>
          <a:noFill/>
        </p:spPr>
        <p:txBody>
          <a:bodyPr wrap="square" rtlCol="0">
            <a:spAutoFit/>
          </a:bodyPr>
          <a:lstStyle/>
          <a:p>
            <a:r>
              <a:rPr lang="en-US" sz="1200" dirty="0" smtClean="0">
                <a:solidFill>
                  <a:schemeClr val="tx1"/>
                </a:solidFill>
              </a:rPr>
              <a:t>Sleep</a:t>
            </a:r>
            <a:endParaRPr lang="en-US" sz="1200" dirty="0">
              <a:solidFill>
                <a:schemeClr val="tx1"/>
              </a:solidFill>
            </a:endParaRPr>
          </a:p>
        </p:txBody>
      </p:sp>
      <p:sp>
        <p:nvSpPr>
          <p:cNvPr id="4" name="TextBox 3"/>
          <p:cNvSpPr txBox="1"/>
          <p:nvPr/>
        </p:nvSpPr>
        <p:spPr>
          <a:xfrm>
            <a:off x="3423166" y="4057568"/>
            <a:ext cx="1826939" cy="307777"/>
          </a:xfrm>
          <a:prstGeom prst="rect">
            <a:avLst/>
          </a:prstGeom>
          <a:noFill/>
        </p:spPr>
        <p:txBody>
          <a:bodyPr wrap="square" rtlCol="0">
            <a:spAutoFit/>
          </a:bodyPr>
          <a:lstStyle/>
          <a:p>
            <a:r>
              <a:rPr lang="en-US" sz="1400" dirty="0" smtClean="0">
                <a:solidFill>
                  <a:schemeClr val="tx1"/>
                </a:solidFill>
              </a:rPr>
              <a:t>Case 1</a:t>
            </a:r>
            <a:r>
              <a:rPr lang="en-US" sz="1400" smtClean="0">
                <a:solidFill>
                  <a:schemeClr val="tx1"/>
                </a:solidFill>
              </a:rPr>
              <a:t>: without </a:t>
            </a:r>
            <a:r>
              <a:rPr lang="en-US" sz="1400" dirty="0" smtClean="0">
                <a:solidFill>
                  <a:schemeClr val="tx1"/>
                </a:solidFill>
              </a:rPr>
              <a:t>11ba</a:t>
            </a:r>
            <a:endParaRPr lang="en-US" sz="1400" dirty="0">
              <a:solidFill>
                <a:schemeClr val="tx1"/>
              </a:solidFill>
            </a:endParaRPr>
          </a:p>
        </p:txBody>
      </p:sp>
      <p:sp>
        <p:nvSpPr>
          <p:cNvPr id="31" name="TextBox 30"/>
          <p:cNvSpPr txBox="1"/>
          <p:nvPr/>
        </p:nvSpPr>
        <p:spPr>
          <a:xfrm>
            <a:off x="3812731" y="5375955"/>
            <a:ext cx="1826939" cy="307777"/>
          </a:xfrm>
          <a:prstGeom prst="rect">
            <a:avLst/>
          </a:prstGeom>
          <a:noFill/>
        </p:spPr>
        <p:txBody>
          <a:bodyPr wrap="square" rtlCol="0">
            <a:spAutoFit/>
          </a:bodyPr>
          <a:lstStyle/>
          <a:p>
            <a:r>
              <a:rPr lang="en-US" sz="1400" dirty="0" smtClean="0">
                <a:solidFill>
                  <a:schemeClr val="tx1"/>
                </a:solidFill>
              </a:rPr>
              <a:t>Case 2: with11ba</a:t>
            </a:r>
            <a:endParaRPr lang="en-US" sz="1400" dirty="0">
              <a:solidFill>
                <a:schemeClr val="tx1"/>
              </a:solidFill>
            </a:endParaRPr>
          </a:p>
        </p:txBody>
      </p:sp>
      <p:sp>
        <p:nvSpPr>
          <p:cNvPr id="32" name="TextBox 31"/>
          <p:cNvSpPr txBox="1"/>
          <p:nvPr/>
        </p:nvSpPr>
        <p:spPr>
          <a:xfrm>
            <a:off x="4296357" y="5736905"/>
            <a:ext cx="1125558" cy="276999"/>
          </a:xfrm>
          <a:prstGeom prst="rect">
            <a:avLst/>
          </a:prstGeom>
          <a:noFill/>
        </p:spPr>
        <p:txBody>
          <a:bodyPr wrap="square" rtlCol="0">
            <a:spAutoFit/>
          </a:bodyPr>
          <a:lstStyle/>
          <a:p>
            <a:r>
              <a:rPr lang="en-US" sz="1200" dirty="0" smtClean="0">
                <a:solidFill>
                  <a:schemeClr val="tx1"/>
                </a:solidFill>
              </a:rPr>
              <a:t>Sleep or off</a:t>
            </a:r>
            <a:endParaRPr lang="en-US" sz="1200" dirty="0">
              <a:solidFill>
                <a:schemeClr val="tx1"/>
              </a:solidFill>
            </a:endParaRPr>
          </a:p>
        </p:txBody>
      </p:sp>
      <p:sp>
        <p:nvSpPr>
          <p:cNvPr id="33" name="TextBox 32"/>
          <p:cNvSpPr txBox="1"/>
          <p:nvPr/>
        </p:nvSpPr>
        <p:spPr>
          <a:xfrm>
            <a:off x="4041302" y="6278870"/>
            <a:ext cx="1544010" cy="276999"/>
          </a:xfrm>
          <a:prstGeom prst="rect">
            <a:avLst/>
          </a:prstGeom>
          <a:noFill/>
        </p:spPr>
        <p:txBody>
          <a:bodyPr wrap="square" rtlCol="0">
            <a:spAutoFit/>
          </a:bodyPr>
          <a:lstStyle/>
          <a:p>
            <a:r>
              <a:rPr lang="en-US" sz="1200" smtClean="0">
                <a:solidFill>
                  <a:schemeClr val="tx1"/>
                </a:solidFill>
              </a:rPr>
              <a:t>802.11ba power</a:t>
            </a:r>
            <a:endParaRPr lang="en-US" sz="1200" dirty="0">
              <a:solidFill>
                <a:schemeClr val="tx1"/>
              </a:solidFill>
            </a:endParaRPr>
          </a:p>
        </p:txBody>
      </p:sp>
    </p:spTree>
    <p:extLst>
      <p:ext uri="{BB962C8B-B14F-4D97-AF65-F5344CB8AC3E}">
        <p14:creationId xmlns:p14="http://schemas.microsoft.com/office/powerpoint/2010/main" val="3501013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802.11ba for Mainstream Devices</a:t>
            </a:r>
            <a:endParaRPr lang="en-US" dirty="0"/>
          </a:p>
        </p:txBody>
      </p:sp>
      <p:sp>
        <p:nvSpPr>
          <p:cNvPr id="3" name="Content Placeholder 2"/>
          <p:cNvSpPr>
            <a:spLocks noGrp="1"/>
          </p:cNvSpPr>
          <p:nvPr>
            <p:ph idx="1"/>
          </p:nvPr>
        </p:nvSpPr>
        <p:spPr>
          <a:xfrm>
            <a:off x="685800" y="1801812"/>
            <a:ext cx="8153401" cy="5056188"/>
          </a:xfrm>
        </p:spPr>
        <p:txBody>
          <a:bodyPr/>
          <a:lstStyle/>
          <a:p>
            <a:pPr>
              <a:buFont typeface="Arial" charset="0"/>
              <a:buChar char="•"/>
            </a:pPr>
            <a:r>
              <a:rPr lang="en-US" sz="1600" dirty="0" smtClean="0"/>
              <a:t>First of all, for mainstream devices, the main radio cannot be turned off completely due to many factors such as</a:t>
            </a:r>
          </a:p>
          <a:p>
            <a:pPr lvl="1">
              <a:buFont typeface="Arial" charset="0"/>
              <a:buChar char="•"/>
            </a:pPr>
            <a:r>
              <a:rPr lang="en-US" sz="1400" dirty="0" smtClean="0"/>
              <a:t>Maintain association status, maintain encryption/authentication status</a:t>
            </a:r>
          </a:p>
          <a:p>
            <a:pPr lvl="1">
              <a:buFont typeface="Arial" charset="0"/>
              <a:buChar char="•"/>
            </a:pPr>
            <a:r>
              <a:rPr lang="en-US" sz="1400" dirty="0" smtClean="0"/>
              <a:t>Maintain internal configuration parameters</a:t>
            </a:r>
          </a:p>
          <a:p>
            <a:pPr lvl="1">
              <a:buFont typeface="Arial" charset="0"/>
              <a:buChar char="•"/>
            </a:pPr>
            <a:r>
              <a:rPr lang="en-US" sz="1400" dirty="0" smtClean="0"/>
              <a:t>Background activities and background interactions with the host for various applications</a:t>
            </a:r>
            <a:endParaRPr lang="en-US" sz="400" dirty="0" smtClean="0"/>
          </a:p>
          <a:p>
            <a:pPr>
              <a:buFont typeface="Arial" charset="0"/>
              <a:buChar char="•"/>
            </a:pPr>
            <a:r>
              <a:rPr lang="en-US" sz="1800" dirty="0" smtClean="0"/>
              <a:t>In order to maintain the various parameters/status on mainstream devices, the main radio has to keep certain memory, clocks and processing on, which consumes power, and we call it retention power</a:t>
            </a:r>
            <a:endParaRPr lang="en-US" sz="400" dirty="0" smtClean="0"/>
          </a:p>
          <a:p>
            <a:pPr>
              <a:buFont typeface="Arial" charset="0"/>
              <a:buChar char="•"/>
            </a:pPr>
            <a:r>
              <a:rPr lang="en-US" sz="1800" dirty="0" smtClean="0"/>
              <a:t>The more sophisticated the device is, the more memory is needed, and the higher the retention power is consumed</a:t>
            </a:r>
            <a:endParaRPr lang="en-US" sz="800" dirty="0" smtClean="0"/>
          </a:p>
          <a:p>
            <a:pPr>
              <a:buFont typeface="Arial" charset="0"/>
              <a:buChar char="•"/>
            </a:pPr>
            <a:r>
              <a:rPr lang="en-US" sz="1800" dirty="0" smtClean="0"/>
              <a:t>For mainstream devices, the retention power can be higher than 802.11ba radio, and such power cannot be eliminated even if 802.11ba is used</a:t>
            </a:r>
          </a:p>
          <a:p>
            <a:pPr>
              <a:buFont typeface="Arial" charset="0"/>
              <a:buChar char="•"/>
            </a:pPr>
            <a:r>
              <a:rPr lang="en-US" sz="1800" dirty="0"/>
              <a:t>As a consequence, the power saving benefits for mainstream devices </a:t>
            </a:r>
            <a:r>
              <a:rPr lang="en-US" sz="1800" dirty="0" smtClean="0"/>
              <a:t>mainly come from </a:t>
            </a:r>
            <a:r>
              <a:rPr lang="en-US" sz="1800" dirty="0"/>
              <a:t>Beacon reception </a:t>
            </a:r>
            <a:r>
              <a:rPr lang="en-US" sz="1800" dirty="0" smtClean="0"/>
              <a:t>elimination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Guoqing Li, 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0595280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802.11ba for Mainstream Devices (cont.)</a:t>
            </a:r>
            <a:endParaRPr lang="en-US" dirty="0"/>
          </a:p>
        </p:txBody>
      </p:sp>
      <p:sp>
        <p:nvSpPr>
          <p:cNvPr id="3" name="Content Placeholder 2"/>
          <p:cNvSpPr>
            <a:spLocks noGrp="1"/>
          </p:cNvSpPr>
          <p:nvPr>
            <p:ph idx="1"/>
          </p:nvPr>
        </p:nvSpPr>
        <p:spPr>
          <a:xfrm>
            <a:off x="685799" y="1600200"/>
            <a:ext cx="8130253" cy="5056188"/>
          </a:xfrm>
        </p:spPr>
        <p:txBody>
          <a:bodyPr/>
          <a:lstStyle/>
          <a:p>
            <a:pPr marL="0" indent="0"/>
            <a:endParaRPr lang="en-US" sz="400" dirty="0"/>
          </a:p>
          <a:p>
            <a:pPr>
              <a:buFont typeface="Arial" charset="0"/>
              <a:buChar char="•"/>
            </a:pPr>
            <a:r>
              <a:rPr lang="en-US" sz="1600" dirty="0"/>
              <a:t>Secondly, mainstream devices have much higher battery capacity than </a:t>
            </a:r>
            <a:r>
              <a:rPr lang="en-US" sz="1600" dirty="0" err="1"/>
              <a:t>IoT</a:t>
            </a:r>
            <a:r>
              <a:rPr lang="en-US" sz="1600" dirty="0"/>
              <a:t> devices, and thus the percentage of power saving brought by 802.11ba for mainstream devices </a:t>
            </a:r>
            <a:r>
              <a:rPr lang="en-US" sz="1600" dirty="0" smtClean="0"/>
              <a:t>would be </a:t>
            </a:r>
            <a:r>
              <a:rPr lang="en-US" sz="1600" dirty="0"/>
              <a:t>much smaller than </a:t>
            </a:r>
            <a:r>
              <a:rPr lang="en-US" sz="1600" dirty="0" smtClean="0"/>
              <a:t>for </a:t>
            </a:r>
            <a:r>
              <a:rPr lang="en-US" sz="1600" dirty="0" err="1" smtClean="0"/>
              <a:t>IoT</a:t>
            </a:r>
            <a:r>
              <a:rPr lang="en-US" sz="1600" dirty="0" smtClean="0"/>
              <a:t> devices</a:t>
            </a:r>
          </a:p>
          <a:p>
            <a:pPr>
              <a:buFont typeface="Arial" charset="0"/>
              <a:buChar char="•"/>
            </a:pPr>
            <a:endParaRPr lang="en-US" sz="400" dirty="0"/>
          </a:p>
          <a:p>
            <a:pPr>
              <a:buFont typeface="Arial" charset="0"/>
              <a:buChar char="•"/>
            </a:pPr>
            <a:r>
              <a:rPr lang="en-US" sz="1600" dirty="0" smtClean="0"/>
              <a:t>For example, using the power parameters in 802.11ax simulation scenario document [2], assume 3m Beacon reception time, 900ms Beacon reception interval, 3000mAh battery [3], 3.6V, assume WUR consumes 110uW, assume Wi-Fi spent 10 hours Idle in a day, then the power saving benefit is</a:t>
            </a:r>
          </a:p>
          <a:p>
            <a:pPr lvl="1">
              <a:buFont typeface="Arial" charset="0"/>
              <a:buChar char="•"/>
            </a:pPr>
            <a:r>
              <a:rPr lang="en-US" sz="1200" dirty="0" smtClean="0"/>
              <a:t>Legacy operation: average power = (3/900*Rx power+897/900*Sleep power)=0.45mW</a:t>
            </a:r>
          </a:p>
          <a:p>
            <a:pPr lvl="1">
              <a:buFont typeface="Arial" charset="0"/>
              <a:buChar char="•"/>
            </a:pPr>
            <a:r>
              <a:rPr lang="en-US" sz="1200" dirty="0" smtClean="0"/>
              <a:t>Total battery saving=(0.45mW-0.1mW)*10hours/(3000mAh*3.6V)=0.03%</a:t>
            </a:r>
          </a:p>
          <a:p>
            <a:pPr>
              <a:buFont typeface="Arial" charset="0"/>
              <a:buChar char="•"/>
            </a:pPr>
            <a:r>
              <a:rPr lang="en-US" sz="1600" dirty="0" smtClean="0"/>
              <a:t>In legacy mode, the average/max latency is 450/900ms. This latency may be too long for some </a:t>
            </a:r>
            <a:r>
              <a:rPr lang="en-US" sz="1600" dirty="0" err="1" smtClean="0"/>
              <a:t>IoT</a:t>
            </a:r>
            <a:r>
              <a:rPr lang="en-US" sz="1600" dirty="0" smtClean="0"/>
              <a:t> applications, but is considered acceptable for most applications on mainstream devices</a:t>
            </a:r>
          </a:p>
          <a:p>
            <a:pPr>
              <a:buFont typeface="Arial" charset="0"/>
              <a:buChar char="•"/>
            </a:pPr>
            <a:r>
              <a:rPr lang="en-US" sz="1600" dirty="0" smtClean="0"/>
              <a:t>Note that a different implementation architecture may result in different power saving percentage. However, due to the large battery and the loose latency requirements on mainstream devices, we do not expect very significant power saving benefit for mainstream devices</a:t>
            </a:r>
          </a:p>
          <a:p>
            <a:pPr lvl="1">
              <a:buFont typeface="Arial" charset="0"/>
              <a:buChar char="•"/>
            </a:pPr>
            <a:r>
              <a:rPr lang="en-US" sz="1050" dirty="0" smtClean="0"/>
              <a:t>Note that the gain for </a:t>
            </a:r>
            <a:r>
              <a:rPr lang="en-US" sz="1050" dirty="0" err="1" smtClean="0"/>
              <a:t>IoT</a:t>
            </a:r>
            <a:r>
              <a:rPr lang="en-US" sz="1050" dirty="0" smtClean="0"/>
              <a:t> devices can be quite significant due to much smaller battery capacity and more stringent latency requirement</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Guoqing Li, 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5536194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802.11ba for Mainstream Devices (cont.)</a:t>
            </a:r>
            <a:endParaRPr lang="en-US" dirty="0"/>
          </a:p>
        </p:txBody>
      </p:sp>
      <p:sp>
        <p:nvSpPr>
          <p:cNvPr id="3" name="Content Placeholder 2"/>
          <p:cNvSpPr>
            <a:spLocks noGrp="1"/>
          </p:cNvSpPr>
          <p:nvPr>
            <p:ph idx="1"/>
          </p:nvPr>
        </p:nvSpPr>
        <p:spPr>
          <a:xfrm>
            <a:off x="685800" y="1912331"/>
            <a:ext cx="8153401" cy="4446588"/>
          </a:xfrm>
        </p:spPr>
        <p:txBody>
          <a:bodyPr/>
          <a:lstStyle/>
          <a:p>
            <a:pPr marL="0" indent="0"/>
            <a:endParaRPr lang="en-US" sz="1000" dirty="0"/>
          </a:p>
          <a:p>
            <a:pPr>
              <a:buFont typeface="Arial" charset="0"/>
              <a:buChar char="•"/>
            </a:pPr>
            <a:r>
              <a:rPr lang="en-US" dirty="0" smtClean="0"/>
              <a:t>However, as we are defining the new standard targeting at power saving, we would like to see that this technology can bring more power saving benefits for mainstream devices without introducing complex mechanism</a:t>
            </a:r>
          </a:p>
          <a:p>
            <a:pPr>
              <a:buFont typeface="Arial" charset="0"/>
              <a:buChar char="•"/>
            </a:pPr>
            <a:endParaRPr lang="en-US" dirty="0"/>
          </a:p>
          <a:p>
            <a:pPr>
              <a:buFont typeface="Arial" charset="0"/>
              <a:buChar char="•"/>
            </a:pPr>
            <a:r>
              <a:rPr lang="en-US" dirty="0" smtClean="0"/>
              <a:t>In fact, current 802.11ba design is (almost) ready to save more power </a:t>
            </a:r>
          </a:p>
          <a:p>
            <a:pPr>
              <a:buFont typeface="Arial" charset="0"/>
              <a:buChar char="•"/>
            </a:pPr>
            <a:endParaRPr lang="en-US" dirty="0"/>
          </a:p>
          <a:p>
            <a:pPr>
              <a:buFont typeface="Arial" charset="0"/>
              <a:buChar char="•"/>
            </a:pPr>
            <a:endParaRPr lang="en-US" dirty="0" smtClean="0"/>
          </a:p>
          <a:p>
            <a:pPr>
              <a:buFont typeface="Arial" charset="0"/>
              <a:buChar char="•"/>
            </a:pPr>
            <a:endParaRPr lang="en-US" dirty="0" smtClean="0"/>
          </a:p>
          <a:p>
            <a:pPr>
              <a:buFont typeface="Arial" charset="0"/>
              <a:buChar char="•"/>
            </a:pPr>
            <a:endParaRPr lang="en-US" sz="28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Guoqing Li, 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7831222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Other Power Can be Saved by 802.11ba?</a:t>
            </a:r>
          </a:p>
        </p:txBody>
      </p:sp>
      <p:sp>
        <p:nvSpPr>
          <p:cNvPr id="3" name="Content Placeholder 2"/>
          <p:cNvSpPr>
            <a:spLocks noGrp="1"/>
          </p:cNvSpPr>
          <p:nvPr>
            <p:ph idx="1"/>
          </p:nvPr>
        </p:nvSpPr>
        <p:spPr>
          <a:xfrm>
            <a:off x="681446" y="1843451"/>
            <a:ext cx="7770813" cy="4857750"/>
          </a:xfrm>
        </p:spPr>
        <p:txBody>
          <a:bodyPr/>
          <a:lstStyle/>
          <a:p>
            <a:pPr>
              <a:buFont typeface="Arial" charset="0"/>
              <a:buChar char="•"/>
            </a:pPr>
            <a:r>
              <a:rPr lang="en-US" sz="1800" dirty="0" smtClean="0"/>
              <a:t>To save more power, we have to look for power reduction from activities other than Beacon reception. An example is below.</a:t>
            </a:r>
          </a:p>
          <a:p>
            <a:pPr>
              <a:buFont typeface="Arial" charset="0"/>
              <a:buChar char="•"/>
            </a:pPr>
            <a:r>
              <a:rPr lang="en-US" sz="1800" dirty="0" smtClean="0"/>
              <a:t>[1] pointed out the AP re-discovery issue in Usage Model 3, i.e., STA moves out of the range of current AP, and thus needs to discover other APs</a:t>
            </a:r>
          </a:p>
          <a:p>
            <a:pPr>
              <a:buFont typeface="Arial" charset="0"/>
              <a:buChar char="•"/>
            </a:pPr>
            <a:r>
              <a:rPr lang="en-US" sz="1800" dirty="0" smtClean="0"/>
              <a:t>Currently, discovering nearby APs on main radio requires the STA to do passive or active scan which consumes quite some power</a:t>
            </a:r>
          </a:p>
          <a:p>
            <a:pPr>
              <a:buFont typeface="Arial" charset="0"/>
              <a:buChar char="•"/>
            </a:pPr>
            <a:r>
              <a:rPr lang="en-US" sz="1800" dirty="0"/>
              <a:t>In fact, there are many </a:t>
            </a:r>
            <a:r>
              <a:rPr lang="en-US" sz="1800" dirty="0" smtClean="0"/>
              <a:t>background scans </a:t>
            </a:r>
            <a:r>
              <a:rPr lang="en-US" sz="1800" dirty="0"/>
              <a:t>on mainstream devices, which consumes much higher power than the Beacon reception </a:t>
            </a:r>
            <a:r>
              <a:rPr lang="en-US" sz="1800" dirty="0" smtClean="0"/>
              <a:t>power itself </a:t>
            </a:r>
          </a:p>
          <a:p>
            <a:pPr>
              <a:buFont typeface="Arial" charset="0"/>
              <a:buChar char="•"/>
            </a:pPr>
            <a:r>
              <a:rPr lang="en-US" sz="1800" dirty="0" smtClean="0"/>
              <a:t>Since WUR is an ultra-low power receiver, offloading </a:t>
            </a:r>
            <a:r>
              <a:rPr lang="en-US" sz="1800" dirty="0"/>
              <a:t>some </a:t>
            </a:r>
            <a:r>
              <a:rPr lang="en-US" sz="1800" dirty="0" smtClean="0"/>
              <a:t>of the passive background </a:t>
            </a:r>
            <a:r>
              <a:rPr lang="en-US" sz="1800" dirty="0"/>
              <a:t>scans to WUR can significantly save </a:t>
            </a:r>
            <a:r>
              <a:rPr lang="en-US" sz="1800" dirty="0" smtClean="0"/>
              <a:t>even more power</a:t>
            </a:r>
            <a:endParaRPr lang="en-US" sz="1800" dirty="0"/>
          </a:p>
          <a:p>
            <a:pPr>
              <a:buFont typeface="Arial" charset="0"/>
              <a:buChar char="•"/>
            </a:pPr>
            <a:r>
              <a:rPr lang="en-US" sz="1800" dirty="0" smtClean="0"/>
              <a:t>In other words, enabling WUR to scan for unassociated APs not only saves power on passive scanning, but also addresses the AP re-discovery problem introduced by WUR itself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smtClean="0"/>
              <a:t>Guoqing Li, 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8009080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335604" y="6248400"/>
            <a:ext cx="8351196" cy="5334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标题 1"/>
          <p:cNvSpPr>
            <a:spLocks noGrp="1"/>
          </p:cNvSpPr>
          <p:nvPr>
            <p:ph type="title"/>
          </p:nvPr>
        </p:nvSpPr>
        <p:spPr>
          <a:xfrm>
            <a:off x="685800" y="677861"/>
            <a:ext cx="7770813" cy="797853"/>
          </a:xfrm>
        </p:spPr>
        <p:txBody>
          <a:bodyPr/>
          <a:lstStyle/>
          <a:p>
            <a:r>
              <a:rPr lang="en-US" dirty="0"/>
              <a:t>Usage Model </a:t>
            </a:r>
            <a:r>
              <a:rPr lang="en-US" dirty="0" smtClean="0"/>
              <a:t>x: Smart Scanning</a:t>
            </a:r>
            <a:endParaRPr lang="en-US" dirty="0"/>
          </a:p>
        </p:txBody>
      </p:sp>
      <p:sp>
        <p:nvSpPr>
          <p:cNvPr id="9" name="Rectangle 3"/>
          <p:cNvSpPr txBox="1">
            <a:spLocks noChangeArrowheads="1"/>
          </p:cNvSpPr>
          <p:nvPr/>
        </p:nvSpPr>
        <p:spPr bwMode="auto">
          <a:xfrm>
            <a:off x="442608" y="1586753"/>
            <a:ext cx="3900792" cy="3424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1400" b="1" u="sng" dirty="0" smtClean="0"/>
              <a:t>Use case 1: Ultra-low power location scan </a:t>
            </a:r>
            <a:endParaRPr lang="en-US" altLang="en-US" sz="1400" b="1" u="sng" dirty="0"/>
          </a:p>
          <a:p>
            <a:pPr indent="-285750"/>
            <a:r>
              <a:rPr lang="en-US" dirty="0" smtClean="0"/>
              <a:t>Mobile devices sometimes scan through multiple channels for nearby APs, and use the measured Wi-Fi signal strength for improved location services. Scanning on main radio consumes higher power than WUR radio. In addition, scanning on main radio has the risk of conflicting with regular </a:t>
            </a:r>
            <a:r>
              <a:rPr lang="en-US" dirty="0"/>
              <a:t>data exchange.</a:t>
            </a:r>
            <a:endParaRPr lang="en-US" dirty="0" smtClean="0"/>
          </a:p>
          <a:p>
            <a:pPr indent="-285750"/>
            <a:endParaRPr lang="en-US" sz="500" dirty="0" smtClean="0"/>
          </a:p>
          <a:p>
            <a:pPr indent="-285750"/>
            <a:r>
              <a:rPr lang="en-US" dirty="0" smtClean="0"/>
              <a:t>In WUR-facilitated location scan, the mobile device scans through the channels using the WUR receiver, and uses the signal strength measured from WUR packets received from adjacent APs to provide additional information to the location services on the mobile device. In other words, some of the location scan on main radio can be offloaded to WUR radio. </a:t>
            </a:r>
          </a:p>
          <a:p>
            <a:pPr indent="-285750"/>
            <a:endParaRPr lang="en-US" sz="500" dirty="0"/>
          </a:p>
          <a:p>
            <a:pPr indent="-285750"/>
            <a:r>
              <a:rPr lang="en-US" dirty="0" smtClean="0"/>
              <a:t>Because WUR consumes much less power than main radio, WUR facilitated location scan provides an ultra-low power location scan mechanism.</a:t>
            </a:r>
            <a:endParaRPr lang="en-US" altLang="en-US" dirty="0"/>
          </a:p>
          <a:p>
            <a:pPr>
              <a:spcBef>
                <a:spcPct val="20000"/>
              </a:spcBef>
            </a:pPr>
            <a:endParaRPr lang="en-US" altLang="en-US" dirty="0"/>
          </a:p>
          <a:p>
            <a:pPr>
              <a:spcBef>
                <a:spcPct val="20000"/>
              </a:spcBef>
            </a:pPr>
            <a:endParaRPr lang="en-US" dirty="0" smtClean="0"/>
          </a:p>
        </p:txBody>
      </p:sp>
      <p:sp>
        <p:nvSpPr>
          <p:cNvPr id="18" name="Rectangle 3"/>
          <p:cNvSpPr txBox="1">
            <a:spLocks noChangeArrowheads="1"/>
          </p:cNvSpPr>
          <p:nvPr/>
        </p:nvSpPr>
        <p:spPr bwMode="auto">
          <a:xfrm>
            <a:off x="4343400" y="1535214"/>
            <a:ext cx="4627579" cy="3127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1400" b="1" u="sng" dirty="0" smtClean="0"/>
              <a:t>Use case 2: Ultra low power roam scan</a:t>
            </a:r>
            <a:endParaRPr lang="en-US" altLang="en-US" sz="1400" b="1" u="sng" dirty="0"/>
          </a:p>
          <a:p>
            <a:pPr indent="-285750"/>
            <a:r>
              <a:rPr lang="en-US" dirty="0" smtClean="0"/>
              <a:t>Mobile devices sometime scan for roaming purposes. These roam scan sometimes is triggered when link quality degrades. These roam scan takes time because the scan is typically done on multiple channels, and on each channel the device either conducts active scan during which it sends a probe request and typically stays awake until it receives a probe response, or passive scan during which it dwells on each channel for at least a Beacon interval to receive a Beacon. As a consequence, scanning through multiple channels introduces roaming latency and consumes power. Sometimes, it runs into conflict with regular data exchange.</a:t>
            </a:r>
          </a:p>
          <a:p>
            <a:pPr indent="-285750"/>
            <a:endParaRPr lang="en-US" sz="500" dirty="0"/>
          </a:p>
          <a:p>
            <a:pPr indent="-285750"/>
            <a:r>
              <a:rPr lang="en-US" dirty="0" smtClean="0"/>
              <a:t>In WUR-facilitated roam scan, the mobile device passively scans through multiple channels using WUR, and collects basic information about nearby APs. The collected info  can be used to facilitate the devices’ roaming decisions.</a:t>
            </a:r>
          </a:p>
          <a:p>
            <a:pPr indent="-285750"/>
            <a:endParaRPr lang="en-US" sz="500" dirty="0" smtClean="0"/>
          </a:p>
          <a:p>
            <a:pPr indent="-285750"/>
            <a:r>
              <a:rPr lang="en-US" dirty="0" smtClean="0"/>
              <a:t>Because WUR consumes much less power than main radio, WUR-facilitated roam scan provides an ultra-low power roam scan. In addition, due to the low power operation, WUR scan can be performed quite frequently in the background, and thus roaming information can be readily available whenever needed, i.e., it reduces roaming latency.</a:t>
            </a:r>
          </a:p>
        </p:txBody>
      </p:sp>
      <p:sp>
        <p:nvSpPr>
          <p:cNvPr id="36" name="Date Placeholder 4"/>
          <p:cNvSpPr>
            <a:spLocks noGrp="1"/>
          </p:cNvSpPr>
          <p:nvPr/>
        </p:nvSpPr>
        <p:spPr bwMode="auto">
          <a:xfrm>
            <a:off x="676183" y="33655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Sept 2017</a:t>
            </a:r>
            <a:endParaRPr lang="en-GB" altLang="zh-CN" dirty="0"/>
          </a:p>
        </p:txBody>
      </p:sp>
      <p:pic>
        <p:nvPicPr>
          <p:cNvPr id="38" name="Picture 37"/>
          <p:cNvPicPr>
            <a:picLocks noChangeAspect="1"/>
          </p:cNvPicPr>
          <p:nvPr/>
        </p:nvPicPr>
        <p:blipFill>
          <a:blip r:embed="rId3"/>
          <a:stretch>
            <a:fillRect/>
          </a:stretch>
        </p:blipFill>
        <p:spPr>
          <a:xfrm>
            <a:off x="914400" y="5030006"/>
            <a:ext cx="2286000" cy="1590231"/>
          </a:xfrm>
          <a:prstGeom prst="rect">
            <a:avLst/>
          </a:prstGeom>
        </p:spPr>
      </p:pic>
      <p:grpSp>
        <p:nvGrpSpPr>
          <p:cNvPr id="3" name="Group 2"/>
          <p:cNvGrpSpPr/>
          <p:nvPr/>
        </p:nvGrpSpPr>
        <p:grpSpPr>
          <a:xfrm>
            <a:off x="5331390" y="5649920"/>
            <a:ext cx="2819400" cy="1085119"/>
            <a:chOff x="1599282" y="4724400"/>
            <a:chExt cx="5563518" cy="1851028"/>
          </a:xfrm>
        </p:grpSpPr>
        <p:sp>
          <p:nvSpPr>
            <p:cNvPr id="40" name="Oval 39"/>
            <p:cNvSpPr/>
            <p:nvPr/>
          </p:nvSpPr>
          <p:spPr bwMode="auto">
            <a:xfrm>
              <a:off x="4038600" y="4724400"/>
              <a:ext cx="3124200" cy="1851027"/>
            </a:xfrm>
            <a:prstGeom prst="ellipse">
              <a:avLst/>
            </a:prstGeom>
            <a:gradFill flip="none" rotWithShape="1">
              <a:gsLst>
                <a:gs pos="0">
                  <a:schemeClr val="accent1">
                    <a:tint val="66000"/>
                    <a:satMod val="160000"/>
                    <a:alpha val="51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1" name="Oval 40"/>
            <p:cNvSpPr/>
            <p:nvPr/>
          </p:nvSpPr>
          <p:spPr bwMode="auto">
            <a:xfrm>
              <a:off x="1599282" y="4724401"/>
              <a:ext cx="3124200" cy="1851027"/>
            </a:xfrm>
            <a:prstGeom prst="ellipse">
              <a:avLst/>
            </a:prstGeom>
            <a:solidFill>
              <a:schemeClr val="accent1">
                <a:alpha val="58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pic>
          <p:nvPicPr>
            <p:cNvPr id="42" name="Picture 35"/>
            <p:cNvPicPr>
              <a:picLocks noChangeAspect="1"/>
            </p:cNvPicPr>
            <p:nvPr/>
          </p:nvPicPr>
          <p:blipFill>
            <a:blip r:embed="rId4" cstate="print"/>
            <a:stretch>
              <a:fillRect/>
            </a:stretch>
          </p:blipFill>
          <p:spPr>
            <a:xfrm>
              <a:off x="2666082" y="5094215"/>
              <a:ext cx="718474" cy="787369"/>
            </a:xfrm>
            <a:prstGeom prst="rect">
              <a:avLst/>
            </a:prstGeom>
          </p:spPr>
        </p:pic>
        <p:pic>
          <p:nvPicPr>
            <p:cNvPr id="43" name="Picture 35"/>
            <p:cNvPicPr>
              <a:picLocks noChangeAspect="1"/>
            </p:cNvPicPr>
            <p:nvPr/>
          </p:nvPicPr>
          <p:blipFill>
            <a:blip r:embed="rId4" cstate="print"/>
            <a:stretch>
              <a:fillRect/>
            </a:stretch>
          </p:blipFill>
          <p:spPr>
            <a:xfrm>
              <a:off x="6018882" y="5094214"/>
              <a:ext cx="718474" cy="787369"/>
            </a:xfrm>
            <a:prstGeom prst="rect">
              <a:avLst/>
            </a:prstGeom>
          </p:spPr>
        </p:pic>
        <p:pic>
          <p:nvPicPr>
            <p:cNvPr id="44" name="Picture 36" descr="Aava_Smartphone_alpha.png"/>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3453145" y="5649913"/>
              <a:ext cx="349134" cy="565145"/>
            </a:xfrm>
            <a:prstGeom prst="rect">
              <a:avLst/>
            </a:prstGeom>
            <a:effectLst/>
          </p:spPr>
        </p:pic>
        <p:sp>
          <p:nvSpPr>
            <p:cNvPr id="45" name="Right Arrow 44"/>
            <p:cNvSpPr/>
            <p:nvPr/>
          </p:nvSpPr>
          <p:spPr bwMode="auto">
            <a:xfrm>
              <a:off x="3906888" y="5826332"/>
              <a:ext cx="1088935" cy="212305"/>
            </a:xfrm>
            <a:prstGeom prst="rightArrow">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2893252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33202</TotalTime>
  <Words>1539</Words>
  <Application>Microsoft Macintosh PowerPoint</Application>
  <PresentationFormat>On-screen Show (4:3)</PresentationFormat>
  <Paragraphs>223</Paragraphs>
  <Slides>13</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 Unicode MS</vt:lpstr>
      <vt:lpstr>MS Gothic</vt:lpstr>
      <vt:lpstr>MS PGothic</vt:lpstr>
      <vt:lpstr>Times New Roman</vt:lpstr>
      <vt:lpstr>굴림</vt:lpstr>
      <vt:lpstr>宋体</vt:lpstr>
      <vt:lpstr>Arial</vt:lpstr>
      <vt:lpstr>Office Theme</vt:lpstr>
      <vt:lpstr>Examining 802.11ba Usage Models for Mainstream Devices</vt:lpstr>
      <vt:lpstr>PowerPoint Presentation</vt:lpstr>
      <vt:lpstr>Introduction</vt:lpstr>
      <vt:lpstr>Introduction</vt:lpstr>
      <vt:lpstr>802.11ba for Mainstream Devices</vt:lpstr>
      <vt:lpstr>802.11ba for Mainstream Devices (cont.)</vt:lpstr>
      <vt:lpstr>802.11ba for Mainstream Devices (cont.)</vt:lpstr>
      <vt:lpstr>What Other Power Can be Saved by 802.11ba?</vt:lpstr>
      <vt:lpstr>Usage Model x: Smart Scanning</vt:lpstr>
      <vt:lpstr>Two Basic Requirements </vt:lpstr>
      <vt:lpstr>Strawpoll</vt:lpstr>
      <vt:lpstr>Strawpoll</vt:lpstr>
      <vt:lpstr>Reference</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WUR Usage Model</dc:title>
  <dc:creator>Ros Jian Yu</dc:creator>
  <cp:lastModifiedBy>Guoqing Li</cp:lastModifiedBy>
  <cp:revision>778</cp:revision>
  <cp:lastPrinted>1601-01-01T00:00:00Z</cp:lastPrinted>
  <dcterms:created xsi:type="dcterms:W3CDTF">2015-10-31T00:33:08Z</dcterms:created>
  <dcterms:modified xsi:type="dcterms:W3CDTF">2017-09-12T18:38:01Z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(3)zHLJnshrPS2yYi4MfKmvWSeb0Zndst919R6wuQXUkesfBRwGPpCKygCCkjku+SruFHj7EXA8
IdcTHo8UPSTbi/MIDMMvpNLN32czzqQT8c5apSXZsYMVZBjauCQB3BDG3+Q1vJ71owH08geY
1PGOAuHMqQs0Carz2eBtm3O5253mYPWFOIv1LP4z03ODv24SyjvKRZS/Ne8JjMpDgzK7LGwp
GcoRZCETil8ZMh1bIj</vt:lpwstr>
  </property>
  <property fmtid="{D5CDD505-2E9C-101B-9397-08002B2CF9AE}" pid="3" name="_2015_ms_pID_7253431">
    <vt:lpwstr>+HeJlmlGaWhQwv9u4l1IwLJs1Z/97eXgCGRTcMiJ22e2gjvUHPj/o0
FDcsZdxBgTkKdcLp5pxquJSJrqI+llnrB77HuHcIfBcw64vPtBPVvjeaAfiaQ97VXqvtM9Ee
K7wWzfHFKEAVrmyAkV6PVXNBUCAyiiRsrIKVqGswyyXAi+0NJOUfemmZzsZCJ0PvzmkGv0Sj
Ma2aF5q1OU9TtPstqYVL93XDclApCumOPjSk</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_2015_ms_pID_7253432">
    <vt:lpwstr>9A==</vt:lpwstr>
  </property>
  <property fmtid="{D5CDD505-2E9C-101B-9397-08002B2CF9AE}" pid="8" name="sflag">
    <vt:lpwstr>1499696798</vt:lpwstr>
  </property>
  <property fmtid="{D5CDD505-2E9C-101B-9397-08002B2CF9AE}" pid="9" name="NSCPROP_SA">
    <vt:lpwstr>C:\Users\minyoung.p\AppData\Local\Microsoft\Windows\INetCache\Content.Outlook\MZCICRVY\11-17-xx-xx-00ba-wur-new use cases v1.pptx</vt:lpwstr>
  </property>
</Properties>
</file>