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1" r:id="rId6"/>
    <p:sldId id="262" r:id="rId7"/>
    <p:sldId id="263" r:id="rId8"/>
    <p:sldId id="268" r:id="rId9"/>
    <p:sldId id="265" r:id="rId10"/>
    <p:sldId id="266" r:id="rId11"/>
    <p:sldId id="269" r:id="rId12"/>
    <p:sldId id="267"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5" autoAdjust="0"/>
    <p:restoredTop sz="93214" autoAdjust="0"/>
  </p:normalViewPr>
  <p:slideViewPr>
    <p:cSldViewPr>
      <p:cViewPr>
        <p:scale>
          <a:sx n="129" d="100"/>
          <a:sy n="129" d="100"/>
        </p:scale>
        <p:origin x="664" y="-148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521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61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Sept 2017</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dirty="0" smtClean="0"/>
              <a:t>Jan 2017</a:t>
            </a:r>
            <a:endParaRPr lang="en-GB" dirty="0"/>
          </a:p>
        </p:txBody>
      </p:sp>
      <p:sp>
        <p:nvSpPr>
          <p:cNvPr id="11" name="Footer Placeholder 5"/>
          <p:cNvSpPr>
            <a:spLocks noGrp="1"/>
          </p:cNvSpPr>
          <p:nvPr>
            <p:ph type="ftr" idx="11"/>
          </p:nvPr>
        </p:nvSpPr>
        <p:spPr>
          <a:xfrm>
            <a:off x="5357818" y="6475413"/>
            <a:ext cx="3184520" cy="180975"/>
          </a:xfrm>
        </p:spPr>
        <p:txBody>
          <a:bodyPr/>
          <a:lstStyle>
            <a:lvl1pPr>
              <a:defRPr/>
            </a:lvl1pPr>
          </a:lstStyle>
          <a:p>
            <a:r>
              <a:rPr lang="en-GB" dirty="0" smtClean="0"/>
              <a:t>Ross Jian Yu,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p>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6"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802.11-17/00xxrx</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80999" y="480791"/>
            <a:ext cx="8380413" cy="1065213"/>
          </a:xfrm>
        </p:spPr>
        <p:txBody>
          <a:bodyPr/>
          <a:lstStyle/>
          <a:p>
            <a:r>
              <a:rPr lang="en-US" sz="2400" dirty="0" smtClean="0"/>
              <a:t>Examining </a:t>
            </a:r>
            <a:r>
              <a:rPr lang="en-US" sz="2400" smtClean="0"/>
              <a:t>802.11ba Usage Models for </a:t>
            </a:r>
            <a:r>
              <a:rPr lang="en-US" sz="2400" dirty="0" smtClean="0"/>
              <a:t>Main Stream Devices</a:t>
            </a:r>
            <a:endParaRPr lang="en-GB" sz="2400" dirty="0"/>
          </a:p>
        </p:txBody>
      </p:sp>
      <p:sp>
        <p:nvSpPr>
          <p:cNvPr id="3074" name="Rectangle 2"/>
          <p:cNvSpPr>
            <a:spLocks noGrp="1" noChangeArrowheads="1"/>
          </p:cNvSpPr>
          <p:nvPr>
            <p:ph idx="1"/>
          </p:nvPr>
        </p:nvSpPr>
        <p:spPr>
          <a:xfrm>
            <a:off x="459581" y="1422430"/>
            <a:ext cx="7770813" cy="457200"/>
          </a:xfrm>
        </p:spPr>
        <p:txBody>
          <a:bodyPr/>
          <a:lstStyle/>
          <a:p>
            <a:pPr algn="ctr"/>
            <a:r>
              <a:rPr lang="en-GB" sz="1800" dirty="0" smtClean="0"/>
              <a:t>Date</a:t>
            </a:r>
            <a:r>
              <a:rPr lang="en-GB" sz="1800" smtClean="0"/>
              <a:t>: 2017-09-12</a:t>
            </a:r>
            <a:endParaRPr lang="en-GB" sz="180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14"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15" name="Footer Placeholder 5"/>
          <p:cNvSpPr>
            <a:spLocks noGrp="1"/>
          </p:cNvSpPr>
          <p:nvPr/>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smtClean="0"/>
              <a:t>Apple</a:t>
            </a:r>
            <a:endParaRPr lang="en-GB" altLang="zh-CN" dirty="0"/>
          </a:p>
        </p:txBody>
      </p:sp>
      <p:graphicFrame>
        <p:nvGraphicFramePr>
          <p:cNvPr id="2" name="Table 1"/>
          <p:cNvGraphicFramePr>
            <a:graphicFrameLocks noGrp="1"/>
          </p:cNvGraphicFramePr>
          <p:nvPr>
            <p:extLst>
              <p:ext uri="{D42A27DB-BD31-4B8C-83A1-F6EECF244321}">
                <p14:modId xmlns:p14="http://schemas.microsoft.com/office/powerpoint/2010/main" val="535485770"/>
              </p:ext>
            </p:extLst>
          </p:nvPr>
        </p:nvGraphicFramePr>
        <p:xfrm>
          <a:off x="1017085" y="1981201"/>
          <a:ext cx="7108242" cy="438742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800" b="1" kern="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Affiliations</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Address</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Phone</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b="1">
                          <a:effectLst/>
                          <a:latin typeface="Times New Roman" charset="0"/>
                          <a:ea typeface="宋体" charset="0"/>
                        </a:rPr>
                        <a:t>email</a:t>
                      </a:r>
                      <a:endParaRPr lang="en-US" sz="8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Jarkko </a:t>
                      </a:r>
                      <a:r>
                        <a:rPr lang="en-US" sz="1000" dirty="0" smtClean="0">
                          <a:effectLst/>
                          <a:latin typeface="Times New Roman" charset="0"/>
                          <a:ea typeface="宋体" charset="0"/>
                        </a:rPr>
                        <a:t>Kneckt</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Minyoung</a:t>
                      </a:r>
                      <a:r>
                        <a:rPr lang="en-US" sz="1000" dirty="0" smtClean="0">
                          <a:effectLst/>
                          <a:latin typeface="Times New Roman" charset="0"/>
                          <a:ea typeface="宋体" charset="0"/>
                        </a:rPr>
                        <a:t> Park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Samsung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Bin Tian</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Qualcomm</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Alfred </a:t>
                      </a:r>
                      <a:r>
                        <a:rPr lang="en-US" sz="1000" dirty="0" err="1" smtClean="0">
                          <a:effectLst/>
                          <a:latin typeface="Times New Roman" charset="0"/>
                          <a:ea typeface="宋体" charset="0"/>
                        </a:rPr>
                        <a:t>Asterjadhi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8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Hongyuan</a:t>
                      </a:r>
                      <a:r>
                        <a:rPr lang="en-US" sz="1000" baseline="0" dirty="0" smtClean="0">
                          <a:effectLst/>
                          <a:latin typeface="Times New Roman" charset="0"/>
                          <a:ea typeface="宋体" charset="0"/>
                        </a:rPr>
                        <a:t> Zhang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Marvell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Liwen</a:t>
                      </a:r>
                      <a:r>
                        <a:rPr lang="en-US" sz="1000" dirty="0" smtClean="0"/>
                        <a:t> Chu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Po-Kai</a:t>
                      </a:r>
                      <a:r>
                        <a:rPr lang="en-US" sz="1000" baseline="0" dirty="0" smtClean="0"/>
                        <a:t> Huang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r>
                        <a:rPr lang="en-US" sz="1000" dirty="0" smtClean="0"/>
                        <a:t>Intel</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Shahrnaz</a:t>
                      </a:r>
                      <a:r>
                        <a:rPr lang="en-US" sz="1000" dirty="0" smtClean="0"/>
                        <a:t> </a:t>
                      </a:r>
                      <a:r>
                        <a:rPr lang="en-US" sz="1000" dirty="0" err="1" smtClean="0"/>
                        <a:t>Azizi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Robert Stacey</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Ross Yu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Huawei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Vinko</a:t>
                      </a:r>
                      <a:r>
                        <a:rPr lang="en-US" sz="1000" dirty="0" smtClean="0"/>
                        <a:t> </a:t>
                      </a:r>
                      <a:r>
                        <a:rPr lang="en-US" sz="1000" dirty="0" err="1" smtClean="0"/>
                        <a:t>Erceg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Broadcom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Bo Sun</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ZTE</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28313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include page 8 into 802.11ba usage model document?</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p>
          <a:p>
            <a:pPr>
              <a:buFont typeface="Arial" charset="0"/>
              <a:buChar char="•"/>
            </a:pPr>
            <a:endParaRPr lang="en-US" dirty="0"/>
          </a:p>
          <a:p>
            <a:pPr>
              <a:buFont typeface="Arial" charset="0"/>
              <a:buChar char="•"/>
            </a:pPr>
            <a:endParaRPr lang="en-US" dirty="0"/>
          </a:p>
          <a:p>
            <a:pPr>
              <a:buFont typeface="Arial" charset="0"/>
              <a:buChar char="•"/>
            </a:pPr>
            <a:endParaRPr lang="en-US" dirty="0" smtClean="0"/>
          </a:p>
          <a:p>
            <a:pPr>
              <a:buFont typeface="Arial" charset="0"/>
              <a:buChar char="•"/>
            </a:pP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49306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define a type of WUR frame that can be decoded by unassociated STAs? </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68104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Arial" charset="0"/>
              <a:buChar char="•"/>
            </a:pPr>
            <a:r>
              <a:rPr lang="en-US" sz="2000" dirty="0" smtClean="0"/>
              <a:t>[1] 11-17-0029-07-00ba-wur-usage-model-document</a:t>
            </a:r>
          </a:p>
          <a:p>
            <a:pPr marL="457200" indent="-457200">
              <a:buFont typeface="Arial" charset="0"/>
              <a:buChar char="•"/>
            </a:pPr>
            <a:r>
              <a:rPr lang="en-US" sz="2000" dirty="0" smtClean="0"/>
              <a:t>[</a:t>
            </a:r>
            <a:r>
              <a:rPr lang="en-US" sz="2000" dirty="0"/>
              <a:t>2] </a:t>
            </a:r>
            <a:r>
              <a:rPr lang="en-US" sz="2000" dirty="0" smtClean="0"/>
              <a:t>11-14-0980-10-00ax-simulation-scenarios</a:t>
            </a:r>
          </a:p>
          <a:p>
            <a:pPr marL="457200" indent="-457200">
              <a:buFont typeface="Arial" charset="0"/>
              <a:buChar char="•"/>
            </a:pPr>
            <a:r>
              <a:rPr lang="en-US" sz="2000" dirty="0" smtClean="0"/>
              <a:t>[3] http</a:t>
            </a:r>
            <a:r>
              <a:rPr lang="en-US" sz="2000" dirty="0"/>
              <a:t>://</a:t>
            </a:r>
            <a:r>
              <a:rPr lang="en-US" sz="2000" dirty="0" err="1"/>
              <a:t>www.pocket-lint.com</a:t>
            </a:r>
            <a:r>
              <a:rPr lang="en-US" sz="2000" dirty="0"/>
              <a:t>/news/133069-15-smartphones-with-3-000mah-batteries-or-larger-made-to-last-longer</a:t>
            </a:r>
          </a:p>
          <a:p>
            <a:pPr marL="457200" indent="-457200">
              <a:buFont typeface="Arial" charset="0"/>
              <a:buChar char="•"/>
            </a:pPr>
            <a:endParaRPr lang="en-US" sz="2000" dirty="0" smtClean="0"/>
          </a:p>
          <a:p>
            <a:pPr marL="457200" indent="-457200">
              <a:buAutoNum type="arabicPeriod"/>
            </a:pPr>
            <a:endParaRPr lang="en-US" sz="20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altLang="zh-CN" dirty="0" smtClean="0"/>
              <a:t>Apple</a:t>
            </a:r>
            <a:endParaRPr lang="en-GB" altLang="zh-CN" dirty="0"/>
          </a:p>
        </p:txBody>
      </p:sp>
      <p:sp>
        <p:nvSpPr>
          <p:cNvPr id="7"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Tree>
    <p:extLst>
      <p:ext uri="{BB962C8B-B14F-4D97-AF65-F5344CB8AC3E}">
        <p14:creationId xmlns:p14="http://schemas.microsoft.com/office/powerpoint/2010/main" val="1537503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751013"/>
            <a:ext cx="7770813" cy="4497387"/>
          </a:xfrm>
        </p:spPr>
        <p:txBody>
          <a:bodyPr/>
          <a:lstStyle/>
          <a:p>
            <a:pPr>
              <a:buFont typeface="Arial" charset="0"/>
              <a:buChar char="•"/>
            </a:pPr>
            <a:r>
              <a:rPr lang="en-US" sz="1800" dirty="0" smtClean="0"/>
              <a:t>Most of the use cases described in </a:t>
            </a:r>
            <a:r>
              <a:rPr lang="en-US" sz="1600" dirty="0" smtClean="0"/>
              <a:t>802.11ba</a:t>
            </a:r>
            <a:r>
              <a:rPr lang="en-US" sz="1800" dirty="0" smtClean="0"/>
              <a:t> Usage model document [1] are targeting </a:t>
            </a:r>
            <a:r>
              <a:rPr lang="en-US" sz="1800" dirty="0" err="1" smtClean="0"/>
              <a:t>IoT</a:t>
            </a:r>
            <a:r>
              <a:rPr lang="en-US" sz="1800" dirty="0"/>
              <a:t> </a:t>
            </a:r>
            <a:r>
              <a:rPr lang="en-US" sz="1800" dirty="0" smtClean="0"/>
              <a:t>market, and we think that current design in 802.11ba will benefit such </a:t>
            </a:r>
            <a:r>
              <a:rPr lang="en-US" sz="1800" dirty="0" err="1" smtClean="0"/>
              <a:t>IoT</a:t>
            </a:r>
            <a:r>
              <a:rPr lang="en-US" sz="1800" dirty="0" smtClean="0"/>
              <a:t> devices</a:t>
            </a:r>
          </a:p>
          <a:p>
            <a:pPr>
              <a:buFont typeface="Arial" charset="0"/>
              <a:buChar char="•"/>
            </a:pPr>
            <a:endParaRPr lang="en-US" sz="600" dirty="0"/>
          </a:p>
          <a:p>
            <a:pPr>
              <a:buFont typeface="Arial" charset="0"/>
              <a:buChar char="•"/>
            </a:pPr>
            <a:r>
              <a:rPr lang="en-US" sz="1800" dirty="0" smtClean="0"/>
              <a:t>However, we </a:t>
            </a:r>
            <a:r>
              <a:rPr lang="en-US" sz="1800" dirty="0"/>
              <a:t>believe </a:t>
            </a:r>
            <a:r>
              <a:rPr lang="en-US" sz="1800" dirty="0" smtClean="0"/>
              <a:t>that, </a:t>
            </a:r>
            <a:r>
              <a:rPr lang="en-US" sz="1800" dirty="0"/>
              <a:t>to make 802.11ba a </a:t>
            </a:r>
            <a:r>
              <a:rPr lang="en-US" sz="1800" dirty="0" smtClean="0"/>
              <a:t>truly </a:t>
            </a:r>
            <a:r>
              <a:rPr lang="en-US" sz="1800" dirty="0"/>
              <a:t>successful standard, </a:t>
            </a:r>
            <a:r>
              <a:rPr lang="en-US" sz="1800" dirty="0" smtClean="0"/>
              <a:t>it needs to bring significant benefit for mainstream devices to adopt it as well</a:t>
            </a:r>
          </a:p>
          <a:p>
            <a:pPr lvl="1">
              <a:buFont typeface="Arial" charset="0"/>
              <a:buChar char="•"/>
            </a:pPr>
            <a:r>
              <a:rPr lang="en-US" sz="1400" dirty="0" smtClean="0"/>
              <a:t>Note that 802.11ba </a:t>
            </a:r>
            <a:r>
              <a:rPr lang="en-US" sz="1400" dirty="0"/>
              <a:t>is a new radio for main stream devices. Integrating such a new radio takes huge amount of effort on HW integration, SW integration, </a:t>
            </a:r>
            <a:r>
              <a:rPr lang="en-US" sz="1400" dirty="0" smtClean="0"/>
              <a:t>new co-existence management and connection management, </a:t>
            </a:r>
            <a:r>
              <a:rPr lang="en-US" sz="1400" dirty="0"/>
              <a:t>intensive H</a:t>
            </a:r>
            <a:r>
              <a:rPr lang="en-US" sz="1400" dirty="0" smtClean="0"/>
              <a:t>W/SW testing </a:t>
            </a:r>
            <a:r>
              <a:rPr lang="en-US" sz="1400" dirty="0"/>
              <a:t>etc.</a:t>
            </a:r>
          </a:p>
          <a:p>
            <a:pPr lvl="1">
              <a:buFont typeface="Arial" charset="0"/>
              <a:buChar char="•"/>
            </a:pPr>
            <a:r>
              <a:rPr lang="en-US" sz="1400" dirty="0"/>
              <a:t>Therefore, the benefits brought by 802.11ba </a:t>
            </a:r>
            <a:r>
              <a:rPr lang="en-US" sz="1400" dirty="0" smtClean="0"/>
              <a:t>have </a:t>
            </a:r>
            <a:r>
              <a:rPr lang="en-US" sz="1400" dirty="0"/>
              <a:t>to be </a:t>
            </a:r>
            <a:r>
              <a:rPr lang="en-US" sz="1400" dirty="0" smtClean="0"/>
              <a:t>significant enough in </a:t>
            </a:r>
            <a:r>
              <a:rPr lang="en-US" sz="1400" dirty="0"/>
              <a:t>order to be adopted by mainstream </a:t>
            </a:r>
            <a:r>
              <a:rPr lang="en-US" sz="1400" dirty="0" smtClean="0"/>
              <a:t>devices</a:t>
            </a:r>
          </a:p>
          <a:p>
            <a:pPr>
              <a:buFont typeface="Arial" charset="0"/>
              <a:buChar char="•"/>
            </a:pPr>
            <a:endParaRPr lang="en-US" sz="900" dirty="0" smtClean="0"/>
          </a:p>
          <a:p>
            <a:pPr>
              <a:buFont typeface="Arial" charset="0"/>
              <a:buChar char="•"/>
            </a:pPr>
            <a:r>
              <a:rPr lang="en-US" sz="1800" dirty="0" smtClean="0"/>
              <a:t>This contribution examines the benefits and issues of using 802.11ba on main stream devices such as smart phones, and proposes new use cases that can be (almost) readily enabled by 802.11ba which can </a:t>
            </a:r>
            <a:r>
              <a:rPr lang="en-US" altLang="zh-CN" sz="1800" dirty="0" smtClean="0"/>
              <a:t>bring more significant benefits for</a:t>
            </a:r>
            <a:r>
              <a:rPr lang="en-US" sz="1800" dirty="0" smtClean="0"/>
              <a:t> mainstream devices</a:t>
            </a:r>
          </a:p>
          <a:p>
            <a:pPr>
              <a:buFont typeface="Arial" charset="0"/>
              <a:buChar char="•"/>
            </a:pPr>
            <a:endParaRPr lang="en-US" sz="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85848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a:xfrm>
            <a:off x="491350" y="1633765"/>
            <a:ext cx="8006568" cy="2308523"/>
          </a:xfrm>
        </p:spPr>
        <p:txBody>
          <a:bodyPr/>
          <a:lstStyle/>
          <a:p>
            <a:pPr marL="685800">
              <a:buFont typeface="Arial" panose="020B0604020202020204" pitchFamily="34" charset="0"/>
              <a:buChar char="•"/>
            </a:pPr>
            <a:r>
              <a:rPr lang="en-US" sz="2000" dirty="0" smtClean="0"/>
              <a:t>802.11ba is targeting at saving Wi-Fi power consumption during the no-real-traffic period without sacrificing the delay performance when real traffic arrives</a:t>
            </a:r>
          </a:p>
          <a:p>
            <a:pPr marL="685800">
              <a:buFont typeface="Arial" panose="020B0604020202020204" pitchFamily="34" charset="0"/>
              <a:buChar char="•"/>
            </a:pPr>
            <a:r>
              <a:rPr lang="en-US" sz="2000" dirty="0" smtClean="0"/>
              <a:t>The power saving mainly comes from two factors:</a:t>
            </a:r>
          </a:p>
          <a:p>
            <a:pPr marL="1085850" lvl="1">
              <a:buFont typeface="Arial" panose="020B0604020202020204" pitchFamily="34" charset="0"/>
              <a:buChar char="•"/>
            </a:pPr>
            <a:r>
              <a:rPr lang="en-US" sz="1600" dirty="0" smtClean="0">
                <a:solidFill>
                  <a:schemeClr val="tx1"/>
                </a:solidFill>
              </a:rPr>
              <a:t>Beacon reception during Idle period</a:t>
            </a:r>
          </a:p>
          <a:p>
            <a:pPr marL="1085850" lvl="1">
              <a:buFont typeface="Arial" panose="020B0604020202020204" pitchFamily="34" charset="0"/>
              <a:buChar char="•"/>
            </a:pPr>
            <a:r>
              <a:rPr lang="en-US" sz="1600" dirty="0" smtClean="0"/>
              <a:t>Wi-Fi main radio may be put to deep sleep mode or turned off completely</a:t>
            </a:r>
          </a:p>
          <a:p>
            <a:pPr indent="0"/>
            <a:endParaRPr lang="en-US" dirty="0" smtClean="0"/>
          </a:p>
          <a:p>
            <a:pPr marL="685800">
              <a:buFont typeface="Arial" panose="020B0604020202020204" pitchFamily="34" charset="0"/>
              <a:buChar char="•"/>
            </a:pPr>
            <a:endParaRPr lang="en-US" sz="2000" dirty="0"/>
          </a:p>
          <a:p>
            <a:pPr marL="685800">
              <a:buFont typeface="Arial" panose="020B0604020202020204" pitchFamily="34" charset="0"/>
              <a:buChar char="•"/>
            </a:pPr>
            <a:endParaRPr lang="en-US" sz="2000" dirty="0" smtClean="0"/>
          </a:p>
          <a:p>
            <a:pPr marL="685800">
              <a:buFont typeface="Arial" panose="020B0604020202020204" pitchFamily="34" charset="0"/>
              <a:buChar char="•"/>
            </a:pPr>
            <a:endParaRPr lang="en-US" sz="2000" dirty="0"/>
          </a:p>
        </p:txBody>
      </p:sp>
      <p:sp>
        <p:nvSpPr>
          <p:cNvPr id="8" name="Date Placeholder 4"/>
          <p:cNvSpPr>
            <a:spLocks noGrp="1"/>
          </p:cNvSpPr>
          <p:nvPr/>
        </p:nvSpPr>
        <p:spPr bwMode="auto">
          <a:xfrm>
            <a:off x="685800" y="297657"/>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9" name="Slide Number Placeholder 3"/>
          <p:cNvSpPr txBox="1">
            <a:spLocks/>
          </p:cNvSpPr>
          <p:nvPr/>
        </p:nvSpPr>
        <p:spPr bwMode="auto">
          <a:xfrm>
            <a:off x="4494634" y="6488586"/>
            <a:ext cx="53022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ko-KR" smtClean="0"/>
              <a:t>Slide </a:t>
            </a:r>
            <a:fld id="{78CBCF7A-1E0D-49A7-8A4E-07EEBC7D2FAE}" type="slidenum">
              <a:rPr lang="en-US" altLang="ko-KR" smtClean="0"/>
              <a:pPr>
                <a:defRPr/>
              </a:pPr>
              <a:t>3</a:t>
            </a:fld>
            <a:endParaRPr lang="en-US" altLang="ko-KR"/>
          </a:p>
        </p:txBody>
      </p:sp>
      <p:sp>
        <p:nvSpPr>
          <p:cNvPr id="10" name="Rounded Rectangle 9"/>
          <p:cNvSpPr/>
          <p:nvPr/>
        </p:nvSpPr>
        <p:spPr bwMode="auto">
          <a:xfrm>
            <a:off x="304800" y="5410200"/>
            <a:ext cx="8686800" cy="1260948"/>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343359" y="3904812"/>
            <a:ext cx="8514202" cy="1152149"/>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flipV="1">
            <a:off x="1380174" y="4853474"/>
            <a:ext cx="7431441" cy="9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1493015" y="4270506"/>
            <a:ext cx="457200" cy="5854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35351" y="4297210"/>
            <a:ext cx="457200" cy="5676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1950215" y="4673254"/>
            <a:ext cx="3471700" cy="155547"/>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5891135" y="4623997"/>
            <a:ext cx="2335306" cy="21126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a:off x="1285895" y="5966154"/>
            <a:ext cx="7696200" cy="33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p:cNvSpPr/>
          <p:nvPr/>
        </p:nvSpPr>
        <p:spPr bwMode="auto">
          <a:xfrm>
            <a:off x="1590695" y="5843251"/>
            <a:ext cx="7010400" cy="123792"/>
          </a:xfrm>
          <a:prstGeom prst="rect">
            <a:avLst/>
          </a:prstGeom>
          <a:solidFill>
            <a:schemeClr val="bg2">
              <a:lumMod val="40000"/>
              <a:lumOff val="60000"/>
            </a:schemeClr>
          </a:solidFill>
          <a:ln w="12700" cap="flat" cmpd="sng" algn="ctr">
            <a:solidFill>
              <a:schemeClr val="accent3">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0" name="Straight Arrow Connector 19"/>
          <p:cNvCxnSpPr/>
          <p:nvPr/>
        </p:nvCxnSpPr>
        <p:spPr bwMode="auto">
          <a:xfrm>
            <a:off x="1226664" y="6510392"/>
            <a:ext cx="7696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1531464" y="6407666"/>
            <a:ext cx="7010400" cy="10272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TextBox 22"/>
          <p:cNvSpPr txBox="1"/>
          <p:nvPr/>
        </p:nvSpPr>
        <p:spPr>
          <a:xfrm>
            <a:off x="314899" y="4473960"/>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4" name="TextBox 23"/>
          <p:cNvSpPr txBox="1"/>
          <p:nvPr/>
        </p:nvSpPr>
        <p:spPr>
          <a:xfrm>
            <a:off x="277206" y="5728513"/>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5" name="TextBox 24"/>
          <p:cNvSpPr txBox="1"/>
          <p:nvPr/>
        </p:nvSpPr>
        <p:spPr>
          <a:xfrm>
            <a:off x="505481" y="6206989"/>
            <a:ext cx="527452" cy="307777"/>
          </a:xfrm>
          <a:prstGeom prst="rect">
            <a:avLst/>
          </a:prstGeom>
          <a:noFill/>
        </p:spPr>
        <p:txBody>
          <a:bodyPr wrap="none" rtlCol="0">
            <a:spAutoFit/>
          </a:bodyPr>
          <a:lstStyle/>
          <a:p>
            <a:r>
              <a:rPr lang="en-US" sz="1400" dirty="0" smtClean="0">
                <a:solidFill>
                  <a:schemeClr val="tx1"/>
                </a:solidFill>
              </a:rPr>
              <a:t>11ba</a:t>
            </a:r>
            <a:endParaRPr lang="en-US" sz="1400" dirty="0">
              <a:solidFill>
                <a:schemeClr val="tx1"/>
              </a:solidFill>
            </a:endParaRPr>
          </a:p>
        </p:txBody>
      </p:sp>
      <p:sp>
        <p:nvSpPr>
          <p:cNvPr id="28" name="TextBox 27"/>
          <p:cNvSpPr txBox="1"/>
          <p:nvPr/>
        </p:nvSpPr>
        <p:spPr>
          <a:xfrm>
            <a:off x="1410678" y="4295782"/>
            <a:ext cx="647934" cy="276999"/>
          </a:xfrm>
          <a:prstGeom prst="rect">
            <a:avLst/>
          </a:prstGeom>
          <a:noFill/>
        </p:spPr>
        <p:txBody>
          <a:bodyPr wrap="none" rtlCol="0">
            <a:spAutoFit/>
          </a:bodyPr>
          <a:lstStyle/>
          <a:p>
            <a:r>
              <a:rPr lang="en-US" sz="1200" dirty="0" smtClean="0">
                <a:solidFill>
                  <a:schemeClr val="tx1"/>
                </a:solidFill>
              </a:rPr>
              <a:t>Beacon</a:t>
            </a:r>
            <a:endParaRPr lang="en-US" sz="1200" dirty="0">
              <a:solidFill>
                <a:schemeClr val="tx1"/>
              </a:solidFill>
            </a:endParaRPr>
          </a:p>
        </p:txBody>
      </p:sp>
      <p:sp>
        <p:nvSpPr>
          <p:cNvPr id="29" name="TextBox 28"/>
          <p:cNvSpPr txBox="1"/>
          <p:nvPr/>
        </p:nvSpPr>
        <p:spPr>
          <a:xfrm>
            <a:off x="5335741" y="4360733"/>
            <a:ext cx="607859" cy="261610"/>
          </a:xfrm>
          <a:prstGeom prst="rect">
            <a:avLst/>
          </a:prstGeom>
          <a:noFill/>
        </p:spPr>
        <p:txBody>
          <a:bodyPr wrap="none" rtlCol="0">
            <a:spAutoFit/>
          </a:bodyPr>
          <a:lstStyle/>
          <a:p>
            <a:r>
              <a:rPr lang="en-US" sz="1100" smtClean="0">
                <a:solidFill>
                  <a:schemeClr val="tx1"/>
                </a:solidFill>
              </a:rPr>
              <a:t>Beacon</a:t>
            </a:r>
            <a:endParaRPr lang="en-US" sz="1100">
              <a:solidFill>
                <a:schemeClr val="tx1"/>
              </a:solidFill>
            </a:endParaRPr>
          </a:p>
        </p:txBody>
      </p:sp>
      <p:sp>
        <p:nvSpPr>
          <p:cNvPr id="3" name="TextBox 2"/>
          <p:cNvSpPr txBox="1"/>
          <p:nvPr/>
        </p:nvSpPr>
        <p:spPr>
          <a:xfrm>
            <a:off x="6256956" y="4622272"/>
            <a:ext cx="1134444"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30" name="TextBox 29"/>
          <p:cNvSpPr txBox="1"/>
          <p:nvPr/>
        </p:nvSpPr>
        <p:spPr>
          <a:xfrm>
            <a:off x="2836842" y="4630669"/>
            <a:ext cx="1125558"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4" name="TextBox 3"/>
          <p:cNvSpPr txBox="1"/>
          <p:nvPr/>
        </p:nvSpPr>
        <p:spPr>
          <a:xfrm>
            <a:off x="3423166" y="4057568"/>
            <a:ext cx="1826939" cy="307777"/>
          </a:xfrm>
          <a:prstGeom prst="rect">
            <a:avLst/>
          </a:prstGeom>
          <a:noFill/>
        </p:spPr>
        <p:txBody>
          <a:bodyPr wrap="square" rtlCol="0">
            <a:spAutoFit/>
          </a:bodyPr>
          <a:lstStyle/>
          <a:p>
            <a:r>
              <a:rPr lang="en-US" sz="1400" dirty="0" smtClean="0">
                <a:solidFill>
                  <a:schemeClr val="tx1"/>
                </a:solidFill>
              </a:rPr>
              <a:t>Case 1</a:t>
            </a:r>
            <a:r>
              <a:rPr lang="en-US" sz="1400" smtClean="0">
                <a:solidFill>
                  <a:schemeClr val="tx1"/>
                </a:solidFill>
              </a:rPr>
              <a:t>: without </a:t>
            </a:r>
            <a:r>
              <a:rPr lang="en-US" sz="1400" dirty="0" smtClean="0">
                <a:solidFill>
                  <a:schemeClr val="tx1"/>
                </a:solidFill>
              </a:rPr>
              <a:t>11ba</a:t>
            </a:r>
            <a:endParaRPr lang="en-US" sz="1400" dirty="0">
              <a:solidFill>
                <a:schemeClr val="tx1"/>
              </a:solidFill>
            </a:endParaRPr>
          </a:p>
        </p:txBody>
      </p:sp>
      <p:sp>
        <p:nvSpPr>
          <p:cNvPr id="31" name="TextBox 30"/>
          <p:cNvSpPr txBox="1"/>
          <p:nvPr/>
        </p:nvSpPr>
        <p:spPr>
          <a:xfrm>
            <a:off x="3812731" y="5375955"/>
            <a:ext cx="1826939" cy="307777"/>
          </a:xfrm>
          <a:prstGeom prst="rect">
            <a:avLst/>
          </a:prstGeom>
          <a:noFill/>
        </p:spPr>
        <p:txBody>
          <a:bodyPr wrap="square" rtlCol="0">
            <a:spAutoFit/>
          </a:bodyPr>
          <a:lstStyle/>
          <a:p>
            <a:r>
              <a:rPr lang="en-US" sz="1400" dirty="0" smtClean="0">
                <a:solidFill>
                  <a:schemeClr val="tx1"/>
                </a:solidFill>
              </a:rPr>
              <a:t>Case 2: with11ba</a:t>
            </a:r>
            <a:endParaRPr lang="en-US" sz="1400" dirty="0">
              <a:solidFill>
                <a:schemeClr val="tx1"/>
              </a:solidFill>
            </a:endParaRPr>
          </a:p>
        </p:txBody>
      </p:sp>
      <p:sp>
        <p:nvSpPr>
          <p:cNvPr id="32" name="TextBox 31"/>
          <p:cNvSpPr txBox="1"/>
          <p:nvPr/>
        </p:nvSpPr>
        <p:spPr>
          <a:xfrm>
            <a:off x="4296357" y="5736905"/>
            <a:ext cx="1125558" cy="276999"/>
          </a:xfrm>
          <a:prstGeom prst="rect">
            <a:avLst/>
          </a:prstGeom>
          <a:noFill/>
        </p:spPr>
        <p:txBody>
          <a:bodyPr wrap="square" rtlCol="0">
            <a:spAutoFit/>
          </a:bodyPr>
          <a:lstStyle/>
          <a:p>
            <a:r>
              <a:rPr lang="en-US" sz="1200" dirty="0" smtClean="0">
                <a:solidFill>
                  <a:schemeClr val="tx1"/>
                </a:solidFill>
              </a:rPr>
              <a:t>Sleep or off</a:t>
            </a:r>
            <a:endParaRPr lang="en-US" sz="1200" dirty="0">
              <a:solidFill>
                <a:schemeClr val="tx1"/>
              </a:solidFill>
            </a:endParaRPr>
          </a:p>
        </p:txBody>
      </p:sp>
      <p:sp>
        <p:nvSpPr>
          <p:cNvPr id="33" name="TextBox 32"/>
          <p:cNvSpPr txBox="1"/>
          <p:nvPr/>
        </p:nvSpPr>
        <p:spPr>
          <a:xfrm>
            <a:off x="4041302" y="6278870"/>
            <a:ext cx="1544010" cy="276999"/>
          </a:xfrm>
          <a:prstGeom prst="rect">
            <a:avLst/>
          </a:prstGeom>
          <a:noFill/>
        </p:spPr>
        <p:txBody>
          <a:bodyPr wrap="square" rtlCol="0">
            <a:spAutoFit/>
          </a:bodyPr>
          <a:lstStyle/>
          <a:p>
            <a:r>
              <a:rPr lang="en-US" sz="1200" smtClean="0">
                <a:solidFill>
                  <a:schemeClr val="tx1"/>
                </a:solidFill>
              </a:rPr>
              <a:t>802.11ba power</a:t>
            </a:r>
            <a:endParaRPr lang="en-US" sz="1200" dirty="0">
              <a:solidFill>
                <a:schemeClr val="tx1"/>
              </a:solidFill>
            </a:endParaRPr>
          </a:p>
        </p:txBody>
      </p:sp>
    </p:spTree>
    <p:extLst>
      <p:ext uri="{BB962C8B-B14F-4D97-AF65-F5344CB8AC3E}">
        <p14:creationId xmlns:p14="http://schemas.microsoft.com/office/powerpoint/2010/main" val="350101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a:t>
            </a:r>
            <a:endParaRPr lang="en-US" dirty="0"/>
          </a:p>
        </p:txBody>
      </p:sp>
      <p:sp>
        <p:nvSpPr>
          <p:cNvPr id="3" name="Content Placeholder 2"/>
          <p:cNvSpPr>
            <a:spLocks noGrp="1"/>
          </p:cNvSpPr>
          <p:nvPr>
            <p:ph idx="1"/>
          </p:nvPr>
        </p:nvSpPr>
        <p:spPr>
          <a:xfrm>
            <a:off x="685800" y="1801812"/>
            <a:ext cx="8153401" cy="5056188"/>
          </a:xfrm>
        </p:spPr>
        <p:txBody>
          <a:bodyPr/>
          <a:lstStyle/>
          <a:p>
            <a:pPr>
              <a:buFont typeface="Arial" charset="0"/>
              <a:buChar char="•"/>
            </a:pPr>
            <a:r>
              <a:rPr lang="en-US" sz="1600" dirty="0" smtClean="0"/>
              <a:t>First of all, for main stream devices, the main radio cannot be turned off completely due to many factors such as</a:t>
            </a:r>
          </a:p>
          <a:p>
            <a:pPr lvl="1">
              <a:buFont typeface="Arial" charset="0"/>
              <a:buChar char="•"/>
            </a:pPr>
            <a:r>
              <a:rPr lang="en-US" sz="1400" dirty="0" smtClean="0"/>
              <a:t>Maintain association status, maintain encryption/authentication status</a:t>
            </a:r>
          </a:p>
          <a:p>
            <a:pPr lvl="1">
              <a:buFont typeface="Arial" charset="0"/>
              <a:buChar char="•"/>
            </a:pPr>
            <a:r>
              <a:rPr lang="en-US" sz="1400" dirty="0" smtClean="0"/>
              <a:t>Maintain internal configuration parameters</a:t>
            </a:r>
          </a:p>
          <a:p>
            <a:pPr lvl="1">
              <a:buFont typeface="Arial" charset="0"/>
              <a:buChar char="•"/>
            </a:pPr>
            <a:r>
              <a:rPr lang="en-US" sz="1400" dirty="0" smtClean="0"/>
              <a:t>Background activities and background interactions with the host for various applications</a:t>
            </a:r>
            <a:endParaRPr lang="en-US" sz="400" dirty="0" smtClean="0"/>
          </a:p>
          <a:p>
            <a:pPr>
              <a:buFont typeface="Arial" charset="0"/>
              <a:buChar char="•"/>
            </a:pPr>
            <a:r>
              <a:rPr lang="en-US" sz="1800" dirty="0" smtClean="0"/>
              <a:t>In order to maintain the various parameters/status on main stream devices, the main radio has to keep certain memory, clocks and processing on, which consumes power, and we call it retention power</a:t>
            </a:r>
            <a:endParaRPr lang="en-US" sz="400" dirty="0" smtClean="0"/>
          </a:p>
          <a:p>
            <a:pPr>
              <a:buFont typeface="Arial" charset="0"/>
              <a:buChar char="•"/>
            </a:pPr>
            <a:r>
              <a:rPr lang="en-US" sz="1800" dirty="0" smtClean="0"/>
              <a:t>The more sophisticated the device is, the more memory is needed, and the higher the retention power is consumed</a:t>
            </a:r>
            <a:endParaRPr lang="en-US" sz="800" dirty="0" smtClean="0"/>
          </a:p>
          <a:p>
            <a:pPr>
              <a:buFont typeface="Arial" charset="0"/>
              <a:buChar char="•"/>
            </a:pPr>
            <a:r>
              <a:rPr lang="en-US" sz="1800" dirty="0" smtClean="0"/>
              <a:t>For main stream devices, the retention power can be higher than 802.11ba radio, and such power cannot be eliminated even if 802.11ba is used</a:t>
            </a:r>
          </a:p>
          <a:p>
            <a:pPr>
              <a:buFont typeface="Arial" charset="0"/>
              <a:buChar char="•"/>
            </a:pPr>
            <a:r>
              <a:rPr lang="en-US" sz="1800" dirty="0"/>
              <a:t>As a consequence, the power saving benefits for mainstream devices </a:t>
            </a:r>
            <a:r>
              <a:rPr lang="en-US" sz="1800" dirty="0" smtClean="0"/>
              <a:t>mainly come from </a:t>
            </a:r>
            <a:r>
              <a:rPr lang="en-US" sz="1800" dirty="0"/>
              <a:t>Beacon reception </a:t>
            </a:r>
            <a:r>
              <a:rPr lang="en-US" sz="1800" dirty="0" smtClean="0"/>
              <a:t>elimination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059528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 (cont.)</a:t>
            </a:r>
            <a:endParaRPr lang="en-US" dirty="0"/>
          </a:p>
        </p:txBody>
      </p:sp>
      <p:sp>
        <p:nvSpPr>
          <p:cNvPr id="3" name="Content Placeholder 2"/>
          <p:cNvSpPr>
            <a:spLocks noGrp="1"/>
          </p:cNvSpPr>
          <p:nvPr>
            <p:ph idx="1"/>
          </p:nvPr>
        </p:nvSpPr>
        <p:spPr>
          <a:xfrm>
            <a:off x="685799" y="1600200"/>
            <a:ext cx="8130253" cy="5056188"/>
          </a:xfrm>
        </p:spPr>
        <p:txBody>
          <a:bodyPr/>
          <a:lstStyle/>
          <a:p>
            <a:pPr marL="0" indent="0"/>
            <a:endParaRPr lang="en-US" sz="400" dirty="0"/>
          </a:p>
          <a:p>
            <a:pPr>
              <a:buFont typeface="Arial" charset="0"/>
              <a:buChar char="•"/>
            </a:pPr>
            <a:r>
              <a:rPr lang="en-US" sz="1600" dirty="0"/>
              <a:t>Secondly, mainstream devices have much higher battery capacity than </a:t>
            </a:r>
            <a:r>
              <a:rPr lang="en-US" sz="1600" dirty="0" err="1"/>
              <a:t>IoT</a:t>
            </a:r>
            <a:r>
              <a:rPr lang="en-US" sz="1600" dirty="0"/>
              <a:t> devices, and thus the percentage of power saving brought by 802.11ba for mainstream devices </a:t>
            </a:r>
            <a:r>
              <a:rPr lang="en-US" sz="1600" dirty="0" smtClean="0"/>
              <a:t>would be </a:t>
            </a:r>
            <a:r>
              <a:rPr lang="en-US" sz="1600" dirty="0"/>
              <a:t>much smaller than </a:t>
            </a:r>
            <a:r>
              <a:rPr lang="en-US" sz="1600" dirty="0" smtClean="0"/>
              <a:t>for </a:t>
            </a:r>
            <a:r>
              <a:rPr lang="en-US" sz="1600" dirty="0" err="1" smtClean="0"/>
              <a:t>IoT</a:t>
            </a:r>
            <a:r>
              <a:rPr lang="en-US" sz="1600" dirty="0" smtClean="0"/>
              <a:t> devices</a:t>
            </a:r>
          </a:p>
          <a:p>
            <a:pPr>
              <a:buFont typeface="Arial" charset="0"/>
              <a:buChar char="•"/>
            </a:pPr>
            <a:endParaRPr lang="en-US" sz="400" dirty="0"/>
          </a:p>
          <a:p>
            <a:pPr>
              <a:buFont typeface="Arial" charset="0"/>
              <a:buChar char="•"/>
            </a:pPr>
            <a:r>
              <a:rPr lang="en-US" sz="1600" dirty="0" smtClean="0"/>
              <a:t>For example, using the power parameters in 802.11ax simulation scenario document [2], assume 3m Beacon reception time, 900ms Beacon reception interval, 3000mAh battery [3], 3.6V, assume WUR consumes 110uW, assume Wi-Fi spent 10 hours Idle in a day, then the power saving benefit is</a:t>
            </a:r>
          </a:p>
          <a:p>
            <a:pPr lvl="1">
              <a:buFont typeface="Arial" charset="0"/>
              <a:buChar char="•"/>
            </a:pPr>
            <a:r>
              <a:rPr lang="en-US" sz="1200" dirty="0" smtClean="0"/>
              <a:t>Legacy operation: average power = (3/900*Rx power+897/900*Sleep power)=0.45uW</a:t>
            </a:r>
          </a:p>
          <a:p>
            <a:pPr lvl="1">
              <a:buFont typeface="Arial" charset="0"/>
              <a:buChar char="•"/>
            </a:pPr>
            <a:r>
              <a:rPr lang="en-US" sz="1200" dirty="0" smtClean="0"/>
              <a:t>Total battery saving=(0.45mW-0.1mW)*10hours/(3000mAh*3.6V)=0.03%</a:t>
            </a:r>
          </a:p>
          <a:p>
            <a:pPr>
              <a:buFont typeface="Arial" charset="0"/>
              <a:buChar char="•"/>
            </a:pPr>
            <a:r>
              <a:rPr lang="en-US" sz="1600" dirty="0" smtClean="0"/>
              <a:t>In legacy mode, the average/max latency is 450/900ms. This latency may be too long for some </a:t>
            </a:r>
            <a:r>
              <a:rPr lang="en-US" sz="1600" dirty="0" err="1" smtClean="0"/>
              <a:t>IoT</a:t>
            </a:r>
            <a:r>
              <a:rPr lang="en-US" sz="1600" dirty="0" smtClean="0"/>
              <a:t> applications, but is considered acceptable for most applications on mainstream devices</a:t>
            </a:r>
          </a:p>
          <a:p>
            <a:pPr>
              <a:buFont typeface="Arial" charset="0"/>
              <a:buChar char="•"/>
            </a:pPr>
            <a:r>
              <a:rPr lang="en-US" sz="1600" dirty="0" smtClean="0"/>
              <a:t>Note that a different implementation architecture may result in different power saving percentage. However, due to the large battery and the loose latency requirements on mainstream devices, we do not expect very significant power saving benefit for mainstream devices</a:t>
            </a:r>
          </a:p>
          <a:p>
            <a:pPr lvl="1">
              <a:buFont typeface="Arial" charset="0"/>
              <a:buChar char="•"/>
            </a:pPr>
            <a:r>
              <a:rPr lang="en-US" sz="1050" dirty="0" smtClean="0"/>
              <a:t>Note that the gain for </a:t>
            </a:r>
            <a:r>
              <a:rPr lang="en-US" sz="1050" dirty="0" err="1" smtClean="0"/>
              <a:t>IoT</a:t>
            </a:r>
            <a:r>
              <a:rPr lang="en-US" sz="1050" dirty="0" smtClean="0"/>
              <a:t> devices can be quite significant due to much smaller battery capacity and more stringent latency requirement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53619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Main Stream Devices (cont.)</a:t>
            </a:r>
            <a:endParaRPr lang="en-US" dirty="0"/>
          </a:p>
        </p:txBody>
      </p:sp>
      <p:sp>
        <p:nvSpPr>
          <p:cNvPr id="3" name="Content Placeholder 2"/>
          <p:cNvSpPr>
            <a:spLocks noGrp="1"/>
          </p:cNvSpPr>
          <p:nvPr>
            <p:ph idx="1"/>
          </p:nvPr>
        </p:nvSpPr>
        <p:spPr>
          <a:xfrm>
            <a:off x="685800" y="1912331"/>
            <a:ext cx="8153401" cy="4446588"/>
          </a:xfrm>
        </p:spPr>
        <p:txBody>
          <a:bodyPr/>
          <a:lstStyle/>
          <a:p>
            <a:pPr marL="0" indent="0"/>
            <a:endParaRPr lang="en-US" sz="1000" dirty="0"/>
          </a:p>
          <a:p>
            <a:pPr>
              <a:buFont typeface="Arial" charset="0"/>
              <a:buChar char="•"/>
            </a:pPr>
            <a:r>
              <a:rPr lang="en-US" dirty="0" smtClean="0"/>
              <a:t>However, as we are defining the new standard targeting at power saving, we would like to see that this technology can bring more power saving benefits for mainstream devices without introducing complex mechanism</a:t>
            </a:r>
          </a:p>
          <a:p>
            <a:pPr>
              <a:buFont typeface="Arial" charset="0"/>
              <a:buChar char="•"/>
            </a:pPr>
            <a:endParaRPr lang="en-US" dirty="0"/>
          </a:p>
          <a:p>
            <a:pPr>
              <a:buFont typeface="Arial" charset="0"/>
              <a:buChar char="•"/>
            </a:pPr>
            <a:r>
              <a:rPr lang="en-US" dirty="0" smtClean="0"/>
              <a:t>In fact, current 802.11ba design is (almost) ready to save more power </a:t>
            </a:r>
          </a:p>
          <a:p>
            <a:pPr>
              <a:buFont typeface="Arial" charset="0"/>
              <a:buChar char="•"/>
            </a:pPr>
            <a:endParaRPr lang="en-US"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sz="2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83122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Other Power Can be Saved by 802.11ba?</a:t>
            </a:r>
          </a:p>
        </p:txBody>
      </p:sp>
      <p:sp>
        <p:nvSpPr>
          <p:cNvPr id="3" name="Content Placeholder 2"/>
          <p:cNvSpPr>
            <a:spLocks noGrp="1"/>
          </p:cNvSpPr>
          <p:nvPr>
            <p:ph idx="1"/>
          </p:nvPr>
        </p:nvSpPr>
        <p:spPr>
          <a:xfrm>
            <a:off x="681446" y="1843451"/>
            <a:ext cx="7770813" cy="4857750"/>
          </a:xfrm>
        </p:spPr>
        <p:txBody>
          <a:bodyPr/>
          <a:lstStyle/>
          <a:p>
            <a:pPr>
              <a:buFont typeface="Arial" charset="0"/>
              <a:buChar char="•"/>
            </a:pPr>
            <a:r>
              <a:rPr lang="en-US" sz="1800" dirty="0" smtClean="0"/>
              <a:t>To save more power, we have to look for power reduction from activities other than Beacon reception. An example is below.</a:t>
            </a:r>
          </a:p>
          <a:p>
            <a:pPr>
              <a:buFont typeface="Arial" charset="0"/>
              <a:buChar char="•"/>
            </a:pPr>
            <a:r>
              <a:rPr lang="en-US" sz="1800" dirty="0" smtClean="0"/>
              <a:t>[1] pointed out the AP re-discovery issue in Usage Model 3, i.e., STA moves out of the range of current AP, and thus needs to discover other APs</a:t>
            </a:r>
          </a:p>
          <a:p>
            <a:pPr>
              <a:buFont typeface="Arial" charset="0"/>
              <a:buChar char="•"/>
            </a:pPr>
            <a:r>
              <a:rPr lang="en-US" sz="1800" dirty="0" smtClean="0"/>
              <a:t>Currently, discovering nearby APs on main radio requires the STA to do passive or active scan which consumes quite some power</a:t>
            </a:r>
          </a:p>
          <a:p>
            <a:pPr>
              <a:buFont typeface="Arial" charset="0"/>
              <a:buChar char="•"/>
            </a:pPr>
            <a:r>
              <a:rPr lang="en-US" sz="1800" dirty="0"/>
              <a:t>In fact, there are many </a:t>
            </a:r>
            <a:r>
              <a:rPr lang="en-US" sz="1800" dirty="0" smtClean="0"/>
              <a:t>background scans </a:t>
            </a:r>
            <a:r>
              <a:rPr lang="en-US" sz="1800" dirty="0"/>
              <a:t>on mainstream devices, which consumes much higher power than the Beacon reception </a:t>
            </a:r>
            <a:r>
              <a:rPr lang="en-US" sz="1800" dirty="0" smtClean="0"/>
              <a:t>power itself </a:t>
            </a:r>
          </a:p>
          <a:p>
            <a:pPr>
              <a:buFont typeface="Arial" charset="0"/>
              <a:buChar char="•"/>
            </a:pPr>
            <a:r>
              <a:rPr lang="en-US" sz="1800" dirty="0" smtClean="0"/>
              <a:t>Since WUR is an ultra-low power receiver, offloading </a:t>
            </a:r>
            <a:r>
              <a:rPr lang="en-US" sz="1800" dirty="0"/>
              <a:t>some </a:t>
            </a:r>
            <a:r>
              <a:rPr lang="en-US" sz="1800" dirty="0" smtClean="0"/>
              <a:t>of the passive background </a:t>
            </a:r>
            <a:r>
              <a:rPr lang="en-US" sz="1800" dirty="0"/>
              <a:t>scans to WUR can significantly save </a:t>
            </a:r>
            <a:r>
              <a:rPr lang="en-US" sz="1800" dirty="0" smtClean="0"/>
              <a:t>even more power</a:t>
            </a:r>
            <a:endParaRPr lang="en-US" sz="1800" dirty="0"/>
          </a:p>
          <a:p>
            <a:pPr>
              <a:buFont typeface="Arial" charset="0"/>
              <a:buChar char="•"/>
            </a:pPr>
            <a:r>
              <a:rPr lang="en-US" sz="1800" dirty="0" smtClean="0"/>
              <a:t>In other words, enabling WUR to scan for unassociated APs not only saves power on passive scanning, but also addresses the AP re-discovery problem introduced by WUR itself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800908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x: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2"/>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3"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3"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89325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Basic Requirements </a:t>
            </a:r>
            <a:endParaRPr lang="en-US" dirty="0"/>
          </a:p>
        </p:txBody>
      </p:sp>
      <p:sp>
        <p:nvSpPr>
          <p:cNvPr id="3" name="Content Placeholder 2"/>
          <p:cNvSpPr>
            <a:spLocks noGrp="1"/>
          </p:cNvSpPr>
          <p:nvPr>
            <p:ph idx="1"/>
          </p:nvPr>
        </p:nvSpPr>
        <p:spPr>
          <a:xfrm>
            <a:off x="685799" y="1860868"/>
            <a:ext cx="7770813" cy="4113213"/>
          </a:xfrm>
        </p:spPr>
        <p:txBody>
          <a:bodyPr/>
          <a:lstStyle/>
          <a:p>
            <a:pPr>
              <a:buFont typeface="Arial" charset="0"/>
              <a:buChar char="•"/>
            </a:pPr>
            <a:r>
              <a:rPr lang="en-US" sz="2000" dirty="0" smtClean="0"/>
              <a:t>802.11ba should define frame format (or one type of frame format) that allows unassociated STAs to interpret the AP’s identity</a:t>
            </a:r>
          </a:p>
          <a:p>
            <a:pPr lvl="1">
              <a:buFont typeface="Arial" charset="0"/>
              <a:buChar char="•"/>
            </a:pPr>
            <a:r>
              <a:rPr lang="en-US" sz="1800" dirty="0" smtClean="0"/>
              <a:t>The transmission frequency of such frames do not need to be frequent, 10s of seconds should be enough, since Wi-Fi devices have low mobility</a:t>
            </a:r>
          </a:p>
          <a:p>
            <a:pPr>
              <a:buFont typeface="Arial" charset="0"/>
              <a:buChar char="•"/>
            </a:pPr>
            <a:endParaRPr lang="en-US" sz="2000" dirty="0"/>
          </a:p>
          <a:p>
            <a:pPr>
              <a:buFont typeface="Arial" charset="0"/>
              <a:buChar char="•"/>
            </a:pPr>
            <a:r>
              <a:rPr lang="en-US" sz="2000" dirty="0" smtClean="0"/>
              <a:t>For frames that can be decoded by unassociated </a:t>
            </a:r>
            <a:r>
              <a:rPr lang="en-US" sz="2000" dirty="0" smtClean="0">
                <a:solidFill>
                  <a:schemeClr val="tx1"/>
                </a:solidFill>
              </a:rPr>
              <a:t>STAs</a:t>
            </a:r>
            <a:r>
              <a:rPr lang="en-US" sz="2000" dirty="0" smtClean="0"/>
              <a:t>, the AP’s identifier should have very low collision probability</a:t>
            </a:r>
          </a:p>
          <a:p>
            <a:pPr>
              <a:buFont typeface="Arial" charset="0"/>
              <a:buChar char="•"/>
            </a:pPr>
            <a:endParaRPr lang="en-US" sz="2000" dirty="0" smtClean="0"/>
          </a:p>
          <a:p>
            <a:pPr>
              <a:buFont typeface="Arial" charset="0"/>
              <a:buChar char="•"/>
            </a:pPr>
            <a:r>
              <a:rPr lang="en-US" sz="2000" dirty="0" smtClean="0"/>
              <a:t>When these two basic requirements are met, WUR is ready to be used to solve the AP re-discovery problem while saving more power on main radio passive scan</a:t>
            </a:r>
            <a:endParaRPr lang="en-US" sz="2000" dirty="0"/>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67462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31883</TotalTime>
  <Words>1479</Words>
  <Application>Microsoft Macintosh PowerPoint</Application>
  <PresentationFormat>On-screen Show (4:3)</PresentationFormat>
  <Paragraphs>198</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MS Gothic</vt:lpstr>
      <vt:lpstr>MS PGothic</vt:lpstr>
      <vt:lpstr>Times New Roman</vt:lpstr>
      <vt:lpstr>宋体</vt:lpstr>
      <vt:lpstr>Arial</vt:lpstr>
      <vt:lpstr>Office Theme</vt:lpstr>
      <vt:lpstr>Examining 802.11ba Usage Models for Main Stream Devices</vt:lpstr>
      <vt:lpstr>Introduction</vt:lpstr>
      <vt:lpstr>Introduction</vt:lpstr>
      <vt:lpstr>802.11ba for Main Stream Devices</vt:lpstr>
      <vt:lpstr>802.11ba for Main Stream Devices (cont.)</vt:lpstr>
      <vt:lpstr>802.11ba for Main Stream Devices (cont.)</vt:lpstr>
      <vt:lpstr>What Other Power Can be Saved by 802.11ba?</vt:lpstr>
      <vt:lpstr>Usage Model x: Smart Scanning</vt:lpstr>
      <vt:lpstr>Two Basic Requirements </vt:lpstr>
      <vt:lpstr>Strawpoll</vt:lpstr>
      <vt:lpstr>Strawpoll</vt:lpstr>
      <vt:lpstr>Reference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Usage Model</dc:title>
  <dc:creator>Ros Jian Yu</dc:creator>
  <cp:lastModifiedBy>Guoqing Li</cp:lastModifiedBy>
  <cp:revision>769</cp:revision>
  <cp:lastPrinted>1601-01-01T00:00:00Z</cp:lastPrinted>
  <dcterms:created xsi:type="dcterms:W3CDTF">2015-10-31T00:33:08Z</dcterms:created>
  <dcterms:modified xsi:type="dcterms:W3CDTF">2017-09-11T18:52:29Z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(3)zHLJnshrPS2yYi4MfKmvWSeb0Zndst919R6wuQXUkesfBRwGPpCKygCCkjku+SruFHj7EXA8
IdcTHo8UPSTbi/MIDMMvpNLN32czzqQT8c5apSXZsYMVZBjauCQB3BDG3+Q1vJ71owH08geY
1PGOAuHMqQs0Carz2eBtm3O5253mYPWFOIv1LP4z03ODv24SyjvKRZS/Ne8JjMpDgzK7LGwp
GcoRZCETil8ZMh1bIj</vt:lpwstr>
  </property>
  <property fmtid="{D5CDD505-2E9C-101B-9397-08002B2CF9AE}" pid="3" name="_2015_ms_pID_7253431">
    <vt:lpwstr>+HeJlmlGaWhQwv9u4l1IwLJs1Z/97eXgCGRTcMiJ22e2gjvUHPj/o0
FDcsZdxBgTkKdcLp5pxquJSJrqI+llnrB77HuHcIfBcw64vPtBPVvjeaAfiaQ97VXqvtM9Ee
K7wWzfHFKEAVrmyAkV6PVXNBUCAyiiRsrIKVqGswyyXAi+0NJOUfemmZzsZCJ0PvzmkGv0Sj
Ma2aF5q1OU9TtPstqYVL93XDclApCumOPjSk</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_2015_ms_pID_7253432">
    <vt:lpwstr>9A==</vt:lpwstr>
  </property>
  <property fmtid="{D5CDD505-2E9C-101B-9397-08002B2CF9AE}" pid="8" name="sflag">
    <vt:lpwstr>1499696798</vt:lpwstr>
  </property>
  <property fmtid="{D5CDD505-2E9C-101B-9397-08002B2CF9AE}" pid="9" name="NSCPROP_SA">
    <vt:lpwstr>C:\Users\minyoung.p\AppData\Local\Microsoft\Windows\INetCache\Content.Outlook\MZCICRVY\11-17-xx-xx-00ba-wur-new use cases v1.pptx</vt:lpwstr>
  </property>
</Properties>
</file>