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446" r:id="rId2"/>
    <p:sldId id="470" r:id="rId3"/>
    <p:sldId id="471" r:id="rId4"/>
    <p:sldId id="472" r:id="rId5"/>
    <p:sldId id="473" r:id="rId6"/>
    <p:sldId id="474" r:id="rId7"/>
    <p:sldId id="475" r:id="rId8"/>
    <p:sldId id="476" r:id="rId9"/>
    <p:sldId id="477" r:id="rId10"/>
    <p:sldId id="478" r:id="rId11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48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15" autoAdjust="0"/>
    <p:restoredTop sz="95501" autoAdjust="0"/>
  </p:normalViewPr>
  <p:slideViewPr>
    <p:cSldViewPr>
      <p:cViewPr varScale="1">
        <p:scale>
          <a:sx n="74" d="100"/>
          <a:sy n="74" d="100"/>
        </p:scale>
        <p:origin x="1266" y="72"/>
      </p:cViewPr>
      <p:guideLst>
        <p:guide orient="horz" pos="2448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dirty="0" smtClean="0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3798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dirty="0" smtClean="0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09202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5584559" y="95706"/>
            <a:ext cx="697179" cy="215444"/>
          </a:xfrm>
          <a:noFill/>
        </p:spPr>
        <p:txBody>
          <a:bodyPr/>
          <a:lstStyle/>
          <a:p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916020" cy="215444"/>
          </a:xfrm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168980" y="8985250"/>
            <a:ext cx="2112758" cy="184666"/>
          </a:xfrm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0212" y="8985251"/>
            <a:ext cx="415178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019613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7085262-DAF8-40EB-B101-2C509DD6478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78767F8E-C671-44AE-B57E-1FAC75A3C92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C694010-9FAD-4A5E-AE03-53FD22EA53F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043906"/>
            <a:ext cx="77724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9CC4226-5898-4289-B3B7-B3B6384723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52FA7AA-22C1-4E97-88D6-3976232AE5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29B3BF4-2FB5-48DF-B7F8-378C94E27C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2EA5A18A-0502-4C7F-91C7-3FAD3C7033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7D10478-073E-41FC-8CD8-273C831393D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2DA8EA7-967B-44C3-81AE-E347CC116D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E488B76-7930-427E-B17C-4A951210E5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 smtClean="0"/>
              <a:t>Submission</a:t>
            </a: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 userDrawn="1"/>
        </p:nvSpPr>
        <p:spPr bwMode="auto">
          <a:xfrm>
            <a:off x="7620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7" name="TextBox 16"/>
          <p:cNvSpPr txBox="1"/>
          <p:nvPr userDrawn="1"/>
        </p:nvSpPr>
        <p:spPr>
          <a:xfrm>
            <a:off x="3581401" y="303340"/>
            <a:ext cx="487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ko-KR" sz="1400" b="1" dirty="0" smtClean="0">
                <a:cs typeface="+mn-cs"/>
              </a:rPr>
              <a:t>doc.: IEEE  </a:t>
            </a:r>
            <a:r>
              <a:rPr kumimoji="0" lang="en-GB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802.11-17/</a:t>
            </a:r>
            <a:r>
              <a:rPr kumimoji="0" lang="en-US" altLang="zh-CN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1369</a:t>
            </a:r>
            <a:r>
              <a:rPr kumimoji="0" lang="en-GB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 </a:t>
            </a:r>
            <a:r>
              <a:rPr kumimoji="0" lang="en-GB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r3</a:t>
            </a:r>
            <a:endParaRPr kumimoji="0" lang="en-GB" sz="14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1" name="TextBox 10"/>
          <p:cNvSpPr txBox="1"/>
          <p:nvPr userDrawn="1"/>
        </p:nvSpPr>
        <p:spPr>
          <a:xfrm>
            <a:off x="381001" y="303340"/>
            <a:ext cx="16001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400" b="1" dirty="0" smtClean="0"/>
              <a:t>     </a:t>
            </a:r>
            <a:r>
              <a:rPr lang="en-US" altLang="zh-CN" sz="1400" b="1" dirty="0" smtClean="0"/>
              <a:t>Sep.</a:t>
            </a:r>
            <a:r>
              <a:rPr lang="en-US" sz="1400" b="1" dirty="0" smtClean="0"/>
              <a:t> 2017</a:t>
            </a:r>
            <a:endParaRPr lang="en-US" sz="1400" b="1" dirty="0"/>
          </a:p>
        </p:txBody>
      </p:sp>
      <p:sp>
        <p:nvSpPr>
          <p:cNvPr id="10" name="Rectangle 5"/>
          <p:cNvSpPr txBox="1">
            <a:spLocks noChangeArrowheads="1"/>
          </p:cNvSpPr>
          <p:nvPr userDrawn="1"/>
        </p:nvSpPr>
        <p:spPr bwMode="auto">
          <a:xfrm>
            <a:off x="6702072" y="6475413"/>
            <a:ext cx="158857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r-FR" altLang="zh-CN" dirty="0" smtClean="0"/>
              <a:t>Ming Gan </a:t>
            </a:r>
            <a:r>
              <a:rPr kumimoji="0" lang="fr-FR" altLang="zh-CN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et al. (Huawei)</a:t>
            </a:r>
            <a:endParaRPr kumimoji="0" lang="en-US" altLang="zh-CN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__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zh-CN" sz="2800" dirty="0"/>
              <a:t>Power save </a:t>
            </a:r>
            <a:r>
              <a:rPr lang="en-US" altLang="zh-CN" sz="2800" dirty="0" smtClean="0"/>
              <a:t>state </a:t>
            </a:r>
            <a:r>
              <a:rPr lang="en-US" altLang="zh-CN" sz="2800" dirty="0"/>
              <a:t>transition</a:t>
            </a: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2017-09-10</a:t>
            </a:r>
          </a:p>
        </p:txBody>
      </p:sp>
      <p:sp>
        <p:nvSpPr>
          <p:cNvPr id="717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/>
              <a:t>Slide </a:t>
            </a:r>
            <a:fld id="{8ECFE58B-6F90-4BB0-B09C-F6AB727C71EB}" type="slidenum">
              <a:rPr lang="en-US"/>
              <a:pPr/>
              <a:t>1</a:t>
            </a:fld>
            <a:endParaRPr lang="en-US" dirty="0"/>
          </a:p>
        </p:txBody>
      </p:sp>
      <p:graphicFrame>
        <p:nvGraphicFramePr>
          <p:cNvPr id="7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7300522"/>
              </p:ext>
            </p:extLst>
          </p:nvPr>
        </p:nvGraphicFramePr>
        <p:xfrm>
          <a:off x="1063625" y="2763838"/>
          <a:ext cx="6719888" cy="353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67" name="Document" r:id="rId4" imgW="8491985" imgH="4457763" progId="Word.Document.8">
                  <p:embed/>
                </p:oleObj>
              </mc:Choice>
              <mc:Fallback>
                <p:oleObj name="Document" r:id="rId4" imgW="8491985" imgH="4457763" progId="Word.Document.8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3625" y="2763838"/>
                        <a:ext cx="6719888" cy="3530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1066800" y="2286000"/>
            <a:ext cx="1368339" cy="250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Authors: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Motion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the following </a:t>
            </a:r>
            <a:r>
              <a:rPr lang="en-US" dirty="0" smtClean="0"/>
              <a:t>text to </a:t>
            </a:r>
            <a:r>
              <a:rPr lang="en-US" dirty="0"/>
              <a:t>add to the </a:t>
            </a:r>
            <a:r>
              <a:rPr lang="en-US" dirty="0" err="1"/>
              <a:t>TGba</a:t>
            </a:r>
            <a:r>
              <a:rPr lang="en-US" dirty="0"/>
              <a:t> SFD:</a:t>
            </a:r>
          </a:p>
          <a:p>
            <a:pPr lvl="1"/>
            <a:r>
              <a:rPr lang="en-US" altLang="zh-CN" sz="1800" dirty="0" smtClean="0"/>
              <a:t>The </a:t>
            </a:r>
            <a:r>
              <a:rPr lang="en-US" sz="1800" dirty="0" smtClean="0"/>
              <a:t>STA </a:t>
            </a:r>
            <a:r>
              <a:rPr lang="en-US" sz="1800" dirty="0"/>
              <a:t>may turn off the </a:t>
            </a:r>
            <a:r>
              <a:rPr lang="en-US" sz="1800" dirty="0" err="1"/>
              <a:t>WURx</a:t>
            </a:r>
            <a:r>
              <a:rPr lang="en-US" sz="1800" dirty="0"/>
              <a:t> after a successful frame exchange with AP, which informs the AP that the STA is the awake state, through its PCR in WUR mode</a:t>
            </a:r>
          </a:p>
          <a:p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r>
              <a:rPr lang="en-US" altLang="zh-CN" dirty="0" smtClean="0"/>
              <a:t>   Moved by</a:t>
            </a:r>
            <a:r>
              <a:rPr lang="en-US" altLang="zh-CN" dirty="0" smtClean="0"/>
              <a:t>: Ming Gan</a:t>
            </a:r>
            <a:endParaRPr lang="en-US" altLang="zh-CN" dirty="0" smtClean="0"/>
          </a:p>
          <a:p>
            <a:pPr marL="0" indent="0">
              <a:buNone/>
            </a:pPr>
            <a:r>
              <a:rPr lang="en-US" dirty="0" smtClean="0"/>
              <a:t>   Seconded by</a:t>
            </a:r>
            <a:r>
              <a:rPr lang="en-US" dirty="0" smtClean="0"/>
              <a:t>: </a:t>
            </a:r>
            <a:r>
              <a:rPr lang="en-US" altLang="zh-CN" dirty="0" smtClean="0"/>
              <a:t>Po-kai Huang</a:t>
            </a:r>
          </a:p>
          <a:p>
            <a:pPr marL="0" indent="0">
              <a:buNone/>
            </a:pPr>
            <a:r>
              <a:rPr lang="en-US" dirty="0" smtClean="0"/>
              <a:t>   Results</a:t>
            </a:r>
            <a:r>
              <a:rPr lang="en-US" dirty="0"/>
              <a:t>: passed by unanimous consent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5864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Introduction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The power save state transition between PCR state and WUR state is first proposed in [1]</a:t>
            </a:r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r>
              <a:rPr lang="en-US" altLang="zh-CN" dirty="0" smtClean="0"/>
              <a:t>A WUR state signal is proposed to enter WUR state from PCR state [1-2]</a:t>
            </a:r>
          </a:p>
          <a:p>
            <a:pPr lvl="1">
              <a:buClr>
                <a:srgbClr val="777777"/>
              </a:buClr>
            </a:pPr>
            <a:r>
              <a:rPr lang="en-US" altLang="zh-CN" sz="1400" dirty="0" smtClean="0"/>
              <a:t>One form of the WUR  state signaling is WUR request frame proposed in [2]</a:t>
            </a: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pic>
        <p:nvPicPr>
          <p:cNvPr id="6" name="그림 10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76400" y="2819400"/>
            <a:ext cx="5167125" cy="2057400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381000" y="6172200"/>
            <a:ext cx="8534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Note: here the relationship between PCR state and WUR state in WUR mode is like the </a:t>
            </a:r>
            <a:r>
              <a:rPr lang="en-US" altLang="zh-CN" dirty="0" smtClean="0">
                <a:solidFill>
                  <a:srgbClr val="FF0000"/>
                </a:solidFill>
              </a:rPr>
              <a:t>awake</a:t>
            </a:r>
            <a:r>
              <a:rPr lang="en-US" dirty="0" smtClean="0">
                <a:solidFill>
                  <a:srgbClr val="FF0000"/>
                </a:solidFill>
              </a:rPr>
              <a:t> state and doze state in power save mode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6089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WUR state signaling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atinLnBrk="0"/>
            <a:r>
              <a:rPr lang="en-US" altLang="ko-KR" sz="2000" dirty="0" smtClean="0"/>
              <a:t>The STA may request to enter WUR state for low power </a:t>
            </a:r>
            <a:r>
              <a:rPr lang="en-US" altLang="zh-CN" sz="2000" dirty="0" smtClean="0"/>
              <a:t>operation by using the WUR state signaling in WUR mode</a:t>
            </a:r>
            <a:endParaRPr lang="en-US" altLang="ko-KR" sz="2000" dirty="0" smtClean="0"/>
          </a:p>
          <a:p>
            <a:pPr latinLnBrk="0"/>
            <a:r>
              <a:rPr lang="en-US" altLang="ko-KR" sz="2000" dirty="0" smtClean="0"/>
              <a:t>After receiving the </a:t>
            </a:r>
            <a:r>
              <a:rPr lang="en-US" altLang="zh-CN" sz="2000" dirty="0" err="1" smtClean="0"/>
              <a:t>Ack</a:t>
            </a:r>
            <a:r>
              <a:rPr lang="en-US" altLang="zh-CN" sz="2000" dirty="0" smtClean="0"/>
              <a:t> to the WUR state signaling</a:t>
            </a:r>
            <a:r>
              <a:rPr lang="en-US" altLang="ko-KR" sz="2000" dirty="0" smtClean="0"/>
              <a:t>, </a:t>
            </a:r>
            <a:r>
              <a:rPr lang="en-US" altLang="zh-CN" sz="2000" dirty="0" smtClean="0"/>
              <a:t>the </a:t>
            </a:r>
            <a:r>
              <a:rPr lang="en-US" altLang="ko-KR" sz="2000" dirty="0" smtClean="0"/>
              <a:t>STA enters the WUR state </a:t>
            </a:r>
          </a:p>
          <a:p>
            <a:pPr lvl="1" latinLnBrk="0"/>
            <a:r>
              <a:rPr lang="en-US" altLang="zh-CN" sz="1600" dirty="0" smtClean="0"/>
              <a:t>Turn on the </a:t>
            </a:r>
            <a:r>
              <a:rPr lang="en-US" altLang="zh-CN" sz="1600" dirty="0" err="1" smtClean="0"/>
              <a:t>WURx</a:t>
            </a:r>
            <a:r>
              <a:rPr lang="en-US" altLang="zh-CN" sz="1600" dirty="0" smtClean="0"/>
              <a:t> and turn off main radio</a:t>
            </a:r>
            <a:r>
              <a:rPr lang="en-US" altLang="ko-KR" sz="1600" dirty="0" smtClean="0"/>
              <a:t> </a:t>
            </a:r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r>
              <a:rPr lang="en-US" altLang="zh-CN" dirty="0" smtClean="0"/>
              <a:t>In this contribution, we are discussing about how to go back to PCR state for the STA and its behavior</a:t>
            </a: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 bwMode="auto">
          <a:xfrm>
            <a:off x="2362200" y="4038600"/>
            <a:ext cx="4191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7" name="Straight Connector 6"/>
          <p:cNvCxnSpPr/>
          <p:nvPr/>
        </p:nvCxnSpPr>
        <p:spPr bwMode="auto">
          <a:xfrm>
            <a:off x="2362200" y="4800600"/>
            <a:ext cx="4191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9" name="TextBox 8"/>
          <p:cNvSpPr txBox="1"/>
          <p:nvPr/>
        </p:nvSpPr>
        <p:spPr>
          <a:xfrm>
            <a:off x="1790700" y="3761601"/>
            <a:ext cx="685800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dirty="0" smtClean="0"/>
              <a:t>AP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727199" y="4445001"/>
            <a:ext cx="685800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dirty="0" smtClean="0"/>
              <a:t>STA</a:t>
            </a:r>
            <a:endParaRPr lang="en-US" dirty="0"/>
          </a:p>
        </p:txBody>
      </p:sp>
      <p:sp>
        <p:nvSpPr>
          <p:cNvPr id="12" name="Rectangle 17"/>
          <p:cNvSpPr/>
          <p:nvPr/>
        </p:nvSpPr>
        <p:spPr bwMode="auto">
          <a:xfrm>
            <a:off x="3657600" y="4191000"/>
            <a:ext cx="1903012" cy="453526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Inform the AP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that the 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STA is entering the WUR state</a:t>
            </a:r>
          </a:p>
        </p:txBody>
      </p:sp>
      <p:sp>
        <p:nvSpPr>
          <p:cNvPr id="13" name="Rectangle 21"/>
          <p:cNvSpPr/>
          <p:nvPr/>
        </p:nvSpPr>
        <p:spPr bwMode="auto">
          <a:xfrm>
            <a:off x="3505200" y="3733800"/>
            <a:ext cx="8382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Ack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Rectangle 23"/>
          <p:cNvSpPr/>
          <p:nvPr/>
        </p:nvSpPr>
        <p:spPr bwMode="auto">
          <a:xfrm>
            <a:off x="2362200" y="4419600"/>
            <a:ext cx="914399" cy="3810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WUR state Signaling</a:t>
            </a:r>
          </a:p>
        </p:txBody>
      </p:sp>
      <p:cxnSp>
        <p:nvCxnSpPr>
          <p:cNvPr id="16" name="Straight Arrow Connector 12"/>
          <p:cNvCxnSpPr/>
          <p:nvPr/>
        </p:nvCxnSpPr>
        <p:spPr bwMode="auto">
          <a:xfrm flipH="1">
            <a:off x="3276600" y="4343400"/>
            <a:ext cx="381000" cy="6921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7" name="Rectangle 24"/>
          <p:cNvSpPr/>
          <p:nvPr/>
        </p:nvSpPr>
        <p:spPr bwMode="auto">
          <a:xfrm>
            <a:off x="4343400" y="4800600"/>
            <a:ext cx="1912479" cy="248512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WURx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on</a:t>
            </a:r>
          </a:p>
        </p:txBody>
      </p:sp>
      <p:sp>
        <p:nvSpPr>
          <p:cNvPr id="20" name="Rectangle 27"/>
          <p:cNvSpPr/>
          <p:nvPr/>
        </p:nvSpPr>
        <p:spPr bwMode="auto">
          <a:xfrm>
            <a:off x="4343400" y="5037667"/>
            <a:ext cx="1921565" cy="249478"/>
          </a:xfrm>
          <a:prstGeom prst="rect">
            <a:avLst/>
          </a:prstGeom>
          <a:solidFill>
            <a:schemeClr val="bg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PCR off</a:t>
            </a:r>
          </a:p>
        </p:txBody>
      </p:sp>
      <p:sp>
        <p:nvSpPr>
          <p:cNvPr id="22" name="Rectangle 29"/>
          <p:cNvSpPr/>
          <p:nvPr/>
        </p:nvSpPr>
        <p:spPr bwMode="auto">
          <a:xfrm>
            <a:off x="1600200" y="4795875"/>
            <a:ext cx="685800" cy="234781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WURx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3" name="Rectangle 30"/>
          <p:cNvSpPr/>
          <p:nvPr/>
        </p:nvSpPr>
        <p:spPr bwMode="auto">
          <a:xfrm>
            <a:off x="1638300" y="5049622"/>
            <a:ext cx="647700" cy="234781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MR</a:t>
            </a:r>
          </a:p>
        </p:txBody>
      </p:sp>
      <p:sp>
        <p:nvSpPr>
          <p:cNvPr id="24" name="Rectangle 31"/>
          <p:cNvSpPr/>
          <p:nvPr/>
        </p:nvSpPr>
        <p:spPr bwMode="auto">
          <a:xfrm>
            <a:off x="2286001" y="5038139"/>
            <a:ext cx="2057399" cy="246264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PCRon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5" name="Rectangle 32"/>
          <p:cNvSpPr/>
          <p:nvPr/>
        </p:nvSpPr>
        <p:spPr bwMode="auto">
          <a:xfrm>
            <a:off x="2288413" y="4800566"/>
            <a:ext cx="2054988" cy="237573"/>
          </a:xfrm>
          <a:prstGeom prst="rect">
            <a:avLst/>
          </a:prstGeom>
          <a:solidFill>
            <a:schemeClr val="bg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WURx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off</a:t>
            </a:r>
          </a:p>
        </p:txBody>
      </p:sp>
    </p:spTree>
    <p:extLst>
      <p:ext uri="{BB962C8B-B14F-4D97-AF65-F5344CB8AC3E}">
        <p14:creationId xmlns:p14="http://schemas.microsoft.com/office/powerpoint/2010/main" val="968432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1066800"/>
          </a:xfrm>
        </p:spPr>
        <p:txBody>
          <a:bodyPr/>
          <a:lstStyle/>
          <a:p>
            <a:r>
              <a:rPr lang="en-US" altLang="zh-CN" dirty="0" smtClean="0"/>
              <a:t>PCR state signaling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267200"/>
          </a:xfrm>
        </p:spPr>
        <p:txBody>
          <a:bodyPr/>
          <a:lstStyle/>
          <a:p>
            <a:r>
              <a:rPr lang="en-US" altLang="zh-CN" sz="2000" dirty="0" smtClean="0"/>
              <a:t>Several factors may trigger the STA in the WUR state to go back to PCR state</a:t>
            </a:r>
          </a:p>
          <a:p>
            <a:pPr lvl="1"/>
            <a:r>
              <a:rPr lang="en-US" altLang="zh-CN" sz="1400" dirty="0" smtClean="0"/>
              <a:t>A successful wake up packet reception</a:t>
            </a:r>
          </a:p>
          <a:p>
            <a:pPr lvl="1"/>
            <a:r>
              <a:rPr lang="en-US" altLang="zh-CN" sz="1400" dirty="0" smtClean="0"/>
              <a:t>The WUR beacon is not detected for a predefined time, e.g., beyond the coverage of AP</a:t>
            </a:r>
          </a:p>
          <a:p>
            <a:pPr lvl="1"/>
            <a:r>
              <a:rPr lang="en-US" altLang="zh-CN" sz="1400" dirty="0" smtClean="0"/>
              <a:t>Self wake up due to uplink traffic</a:t>
            </a:r>
          </a:p>
          <a:p>
            <a:pPr marL="342900" lvl="1" indent="-342900">
              <a:buNone/>
            </a:pPr>
            <a:r>
              <a:rPr lang="en-US" altLang="zh-CN" b="1" dirty="0" smtClean="0">
                <a:ea typeface="+mn-ea"/>
                <a:cs typeface="+mn-cs"/>
              </a:rPr>
              <a:t>      Note: PCR state is defined as PCR in active state </a:t>
            </a:r>
            <a:r>
              <a:rPr lang="en-US" altLang="zh-CN" sz="1800" b="1" dirty="0" smtClean="0"/>
              <a:t>no matter whether the </a:t>
            </a:r>
            <a:r>
              <a:rPr lang="en-US" altLang="zh-CN" sz="1800" b="1" dirty="0" err="1" smtClean="0"/>
              <a:t>WURx</a:t>
            </a:r>
            <a:r>
              <a:rPr lang="en-US" altLang="zh-CN" sz="1800" b="1" dirty="0" smtClean="0"/>
              <a:t> is on or off</a:t>
            </a:r>
            <a:endParaRPr lang="en-US" altLang="zh-CN" b="1" dirty="0" smtClean="0">
              <a:ea typeface="+mn-ea"/>
              <a:cs typeface="+mn-cs"/>
            </a:endParaRPr>
          </a:p>
          <a:p>
            <a:pPr marL="342900" lvl="1" indent="-342900">
              <a:buFontTx/>
              <a:buChar char="•"/>
            </a:pPr>
            <a:r>
              <a:rPr lang="en-US" altLang="zh-CN" b="1" dirty="0" smtClean="0">
                <a:ea typeface="+mn-ea"/>
                <a:cs typeface="+mn-cs"/>
              </a:rPr>
              <a:t>We propose not to turn off </a:t>
            </a:r>
            <a:r>
              <a:rPr lang="en-US" altLang="zh-CN" b="1" dirty="0" err="1"/>
              <a:t>WURx</a:t>
            </a:r>
            <a:r>
              <a:rPr lang="en-US" altLang="zh-CN" b="1" dirty="0"/>
              <a:t> immediately after a successful wake up packet </a:t>
            </a:r>
            <a:r>
              <a:rPr lang="en-US" altLang="zh-CN" b="1" dirty="0" smtClean="0"/>
              <a:t>reception </a:t>
            </a:r>
          </a:p>
          <a:p>
            <a:pPr marL="342900" lvl="1" indent="-342900">
              <a:buFontTx/>
              <a:buChar char="•"/>
            </a:pPr>
            <a:r>
              <a:rPr lang="en-US" altLang="zh-CN" b="1" dirty="0" smtClean="0">
                <a:ea typeface="+mn-ea"/>
                <a:cs typeface="+mn-cs"/>
              </a:rPr>
              <a:t>The wake up packet transmitter (e.g., AP) is not informed before receiving the wake up response frame if the STA turns off the </a:t>
            </a:r>
            <a:r>
              <a:rPr lang="en-US" altLang="zh-CN" b="1" dirty="0" err="1" smtClean="0">
                <a:ea typeface="+mn-ea"/>
                <a:cs typeface="+mn-cs"/>
              </a:rPr>
              <a:t>WURx</a:t>
            </a:r>
            <a:r>
              <a:rPr lang="en-US" altLang="zh-CN" b="1" dirty="0" smtClean="0">
                <a:ea typeface="+mn-ea"/>
                <a:cs typeface="+mn-cs"/>
              </a:rPr>
              <a:t> immediately after a successful wake up packet reception</a:t>
            </a:r>
          </a:p>
          <a:p>
            <a:pPr lvl="1"/>
            <a:r>
              <a:rPr lang="en-US" altLang="zh-CN" sz="1400" dirty="0" smtClean="0"/>
              <a:t>It is hard for AP to make a correct transmission, wake up packet or .11 packet?</a:t>
            </a:r>
          </a:p>
          <a:p>
            <a:pPr lvl="1"/>
            <a:r>
              <a:rPr lang="en-US" altLang="zh-CN" sz="1400" dirty="0" smtClean="0"/>
              <a:t>From another angle, keeping </a:t>
            </a:r>
            <a:r>
              <a:rPr lang="en-US" altLang="zh-CN" sz="1400" dirty="0" err="1" smtClean="0"/>
              <a:t>WURx</a:t>
            </a:r>
            <a:r>
              <a:rPr lang="en-US" altLang="zh-CN" sz="1400" dirty="0" smtClean="0"/>
              <a:t> on for a while does not waste much energy</a:t>
            </a:r>
            <a:endParaRPr lang="zh-CN" altLang="en-US" sz="1400" dirty="0" smtClean="0"/>
          </a:p>
          <a:p>
            <a:pPr lvl="1"/>
            <a:endParaRPr lang="en-US" altLang="zh-CN" sz="140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174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Issues discussion (1/2)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Char char="•"/>
            </a:pPr>
            <a:r>
              <a:rPr lang="en-US" altLang="zh-CN" b="1" dirty="0" smtClean="0">
                <a:ea typeface="+mn-ea"/>
                <a:cs typeface="+mn-cs"/>
              </a:rPr>
              <a:t>Some issues will happen if the STA turns off the </a:t>
            </a:r>
            <a:r>
              <a:rPr lang="en-US" altLang="zh-CN" b="1" dirty="0" err="1" smtClean="0">
                <a:ea typeface="+mn-ea"/>
                <a:cs typeface="+mn-cs"/>
              </a:rPr>
              <a:t>WURx</a:t>
            </a:r>
            <a:r>
              <a:rPr lang="en-US" altLang="zh-CN" b="1" dirty="0" smtClean="0">
                <a:ea typeface="+mn-ea"/>
                <a:cs typeface="+mn-cs"/>
              </a:rPr>
              <a:t> immediately after a successful wake up packet (WUP) reception</a:t>
            </a:r>
            <a:endParaRPr lang="en-US" altLang="zh-CN" sz="1400" dirty="0" smtClean="0"/>
          </a:p>
          <a:p>
            <a:pPr lvl="1"/>
            <a:r>
              <a:rPr lang="en-US" altLang="zh-CN" sz="1400" dirty="0" smtClean="0"/>
              <a:t>Other WUPs may be sent during the WUR time out period before </a:t>
            </a:r>
            <a:r>
              <a:rPr lang="en-US" altLang="zh-CN" sz="1400" dirty="0"/>
              <a:t>receiving the wake up response frame from the STA</a:t>
            </a:r>
          </a:p>
          <a:p>
            <a:pPr lvl="1" indent="285750"/>
            <a:r>
              <a:rPr lang="en-US" altLang="zh-CN" sz="1200" dirty="0" smtClean="0"/>
              <a:t>May be different from the previous one, containing the new info, such TSF, BSS parameters update notification and is transmitted </a:t>
            </a:r>
          </a:p>
          <a:p>
            <a:pPr lvl="1" indent="285750"/>
            <a:r>
              <a:rPr lang="en-US" altLang="zh-CN" sz="1200" dirty="0" smtClean="0"/>
              <a:t>Without info contained in the missed WUP, the STA may make wrong transmission by its PCR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cxnSp>
        <p:nvCxnSpPr>
          <p:cNvPr id="6" name="Straight Connector 41"/>
          <p:cNvCxnSpPr/>
          <p:nvPr/>
        </p:nvCxnSpPr>
        <p:spPr bwMode="auto">
          <a:xfrm flipV="1">
            <a:off x="314260" y="5019896"/>
            <a:ext cx="8610600" cy="1813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7" name="Rectangle 42"/>
          <p:cNvSpPr/>
          <p:nvPr/>
        </p:nvSpPr>
        <p:spPr bwMode="auto">
          <a:xfrm>
            <a:off x="1219200" y="4625640"/>
            <a:ext cx="1143000" cy="41136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Unicast WUP</a:t>
            </a:r>
            <a:r>
              <a:rPr kumimoji="0" lang="en-US" sz="1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to STA1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Rectangle 47"/>
          <p:cNvSpPr/>
          <p:nvPr/>
        </p:nvSpPr>
        <p:spPr bwMode="auto">
          <a:xfrm>
            <a:off x="3549681" y="4618647"/>
            <a:ext cx="1426226" cy="415314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zh-CN" sz="1000" dirty="0"/>
              <a:t>broadcast </a:t>
            </a:r>
            <a:r>
              <a:rPr lang="en-US" altLang="zh-CN" sz="1000" dirty="0" smtClean="0"/>
              <a:t>WUP or u</a:t>
            </a: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nicast </a:t>
            </a:r>
            <a:r>
              <a:rPr lang="en-US" sz="1000" dirty="0" smtClean="0"/>
              <a:t>WUP</a:t>
            </a:r>
            <a:r>
              <a:rPr kumimoji="0" lang="en-US" sz="1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to STA1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6200" y="4658262"/>
            <a:ext cx="6096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AP</a:t>
            </a:r>
            <a:endParaRPr lang="en-US" sz="1000" dirty="0"/>
          </a:p>
        </p:txBody>
      </p:sp>
      <p:cxnSp>
        <p:nvCxnSpPr>
          <p:cNvPr id="11" name="Straight Connector 50"/>
          <p:cNvCxnSpPr>
            <a:endCxn id="10" idx="3"/>
          </p:cNvCxnSpPr>
          <p:nvPr/>
        </p:nvCxnSpPr>
        <p:spPr bwMode="auto">
          <a:xfrm flipV="1">
            <a:off x="533400" y="4781373"/>
            <a:ext cx="152400" cy="24398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2" name="Straight Connector 51"/>
          <p:cNvCxnSpPr>
            <a:stCxn id="10" idx="3"/>
          </p:cNvCxnSpPr>
          <p:nvPr/>
        </p:nvCxnSpPr>
        <p:spPr bwMode="auto">
          <a:xfrm>
            <a:off x="685800" y="4781373"/>
            <a:ext cx="533400" cy="1386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3" name="Straight Connector 52"/>
          <p:cNvCxnSpPr/>
          <p:nvPr/>
        </p:nvCxnSpPr>
        <p:spPr bwMode="auto">
          <a:xfrm flipV="1">
            <a:off x="685800" y="4806968"/>
            <a:ext cx="152400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4" name="Straight Connector 53"/>
          <p:cNvCxnSpPr/>
          <p:nvPr/>
        </p:nvCxnSpPr>
        <p:spPr bwMode="auto">
          <a:xfrm flipV="1">
            <a:off x="839906" y="4806968"/>
            <a:ext cx="152400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5" name="Straight Connector 54"/>
          <p:cNvCxnSpPr/>
          <p:nvPr/>
        </p:nvCxnSpPr>
        <p:spPr bwMode="auto">
          <a:xfrm flipV="1">
            <a:off x="998982" y="4811850"/>
            <a:ext cx="152400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6" name="Straight Connector 55"/>
          <p:cNvCxnSpPr/>
          <p:nvPr/>
        </p:nvCxnSpPr>
        <p:spPr bwMode="auto">
          <a:xfrm flipV="1">
            <a:off x="2819400" y="4808492"/>
            <a:ext cx="152400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7" name="Straight Connector 56"/>
          <p:cNvCxnSpPr/>
          <p:nvPr/>
        </p:nvCxnSpPr>
        <p:spPr bwMode="auto">
          <a:xfrm flipV="1">
            <a:off x="2971800" y="4806968"/>
            <a:ext cx="533400" cy="152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8" name="Straight Connector 57"/>
          <p:cNvCxnSpPr/>
          <p:nvPr/>
        </p:nvCxnSpPr>
        <p:spPr bwMode="auto">
          <a:xfrm flipV="1">
            <a:off x="2971800" y="4818698"/>
            <a:ext cx="152400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9" name="Straight Connector 58"/>
          <p:cNvCxnSpPr/>
          <p:nvPr/>
        </p:nvCxnSpPr>
        <p:spPr bwMode="auto">
          <a:xfrm flipV="1">
            <a:off x="3125906" y="4818698"/>
            <a:ext cx="152400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0" name="Straight Connector 59"/>
          <p:cNvCxnSpPr/>
          <p:nvPr/>
        </p:nvCxnSpPr>
        <p:spPr bwMode="auto">
          <a:xfrm flipV="1">
            <a:off x="3284982" y="4815697"/>
            <a:ext cx="152400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6" name="TextBox 25"/>
          <p:cNvSpPr txBox="1"/>
          <p:nvPr/>
        </p:nvSpPr>
        <p:spPr>
          <a:xfrm>
            <a:off x="3482293" y="4041262"/>
            <a:ext cx="2438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Timeout Interval</a:t>
            </a:r>
            <a:endParaRPr lang="en-US" sz="1000" dirty="0"/>
          </a:p>
        </p:txBody>
      </p:sp>
      <p:cxnSp>
        <p:nvCxnSpPr>
          <p:cNvPr id="29" name="Straight Arrow Connector 73"/>
          <p:cNvCxnSpPr/>
          <p:nvPr/>
        </p:nvCxnSpPr>
        <p:spPr bwMode="auto">
          <a:xfrm flipV="1">
            <a:off x="2362200" y="4467678"/>
            <a:ext cx="4787235" cy="1119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30" name="Straight Connector 6"/>
          <p:cNvCxnSpPr/>
          <p:nvPr/>
        </p:nvCxnSpPr>
        <p:spPr bwMode="auto">
          <a:xfrm>
            <a:off x="314260" y="5504498"/>
            <a:ext cx="86106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1" name="Rectangle 24"/>
          <p:cNvSpPr/>
          <p:nvPr/>
        </p:nvSpPr>
        <p:spPr bwMode="auto">
          <a:xfrm>
            <a:off x="2362200" y="5509223"/>
            <a:ext cx="4495800" cy="203526"/>
          </a:xfrm>
          <a:prstGeom prst="rect">
            <a:avLst/>
          </a:prstGeom>
          <a:solidFill>
            <a:schemeClr val="bg1">
              <a:lumMod val="6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WURx</a:t>
            </a: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</a:t>
            </a: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off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2" name="Rectangle 27"/>
          <p:cNvSpPr/>
          <p:nvPr/>
        </p:nvSpPr>
        <p:spPr bwMode="auto">
          <a:xfrm>
            <a:off x="3886200" y="5716561"/>
            <a:ext cx="2971800" cy="204317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PCR </a:t>
            </a: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on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3" name="Rectangle 29"/>
          <p:cNvSpPr/>
          <p:nvPr/>
        </p:nvSpPr>
        <p:spPr bwMode="auto">
          <a:xfrm>
            <a:off x="363741" y="5538748"/>
            <a:ext cx="685800" cy="192281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WURx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4" name="Rectangle 30"/>
          <p:cNvSpPr/>
          <p:nvPr/>
        </p:nvSpPr>
        <p:spPr bwMode="auto">
          <a:xfrm>
            <a:off x="314261" y="5751319"/>
            <a:ext cx="647700" cy="192281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MR</a:t>
            </a:r>
          </a:p>
        </p:txBody>
      </p:sp>
      <p:sp>
        <p:nvSpPr>
          <p:cNvPr id="35" name="Rectangle 31"/>
          <p:cNvSpPr/>
          <p:nvPr/>
        </p:nvSpPr>
        <p:spPr bwMode="auto">
          <a:xfrm>
            <a:off x="1049541" y="5717033"/>
            <a:ext cx="1312659" cy="201685"/>
          </a:xfrm>
          <a:prstGeom prst="rect">
            <a:avLst/>
          </a:prstGeom>
          <a:solidFill>
            <a:schemeClr val="bg1">
              <a:lumMod val="6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PCR </a:t>
            </a: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off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6" name="Rectangle 32"/>
          <p:cNvSpPr/>
          <p:nvPr/>
        </p:nvSpPr>
        <p:spPr bwMode="auto">
          <a:xfrm>
            <a:off x="1049541" y="5509189"/>
            <a:ext cx="1312659" cy="203559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WURx</a:t>
            </a: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</a:t>
            </a: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on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7" name="Rectangle 25"/>
          <p:cNvSpPr/>
          <p:nvPr/>
        </p:nvSpPr>
        <p:spPr bwMode="auto">
          <a:xfrm>
            <a:off x="2367178" y="5715877"/>
            <a:ext cx="1519022" cy="202842"/>
          </a:xfrm>
          <a:prstGeom prst="rect">
            <a:avLst/>
          </a:prstGeom>
          <a:pattFill prst="wdUpDiag">
            <a:fgClr>
              <a:schemeClr val="bg1">
                <a:lumMod val="85000"/>
              </a:schemeClr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transition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9" name="TextBox 9"/>
          <p:cNvSpPr txBox="1"/>
          <p:nvPr/>
        </p:nvSpPr>
        <p:spPr>
          <a:xfrm>
            <a:off x="68486" y="5275402"/>
            <a:ext cx="6096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00" dirty="0" smtClean="0"/>
              <a:t>STA</a:t>
            </a:r>
            <a:endParaRPr lang="en-US" sz="1000" dirty="0"/>
          </a:p>
        </p:txBody>
      </p:sp>
      <p:sp>
        <p:nvSpPr>
          <p:cNvPr id="50" name="文本框 49"/>
          <p:cNvSpPr txBox="1"/>
          <p:nvPr/>
        </p:nvSpPr>
        <p:spPr>
          <a:xfrm>
            <a:off x="5682585" y="3907101"/>
            <a:ext cx="23184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new info, such as TSF, BSS parameters update notification</a:t>
            </a:r>
            <a:endParaRPr lang="en-US" dirty="0"/>
          </a:p>
        </p:txBody>
      </p:sp>
      <p:cxnSp>
        <p:nvCxnSpPr>
          <p:cNvPr id="52" name="直接箭头连接符 51"/>
          <p:cNvCxnSpPr/>
          <p:nvPr/>
        </p:nvCxnSpPr>
        <p:spPr bwMode="auto">
          <a:xfrm flipH="1">
            <a:off x="5029200" y="4287483"/>
            <a:ext cx="762000" cy="37077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506662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Issues </a:t>
            </a:r>
            <a:r>
              <a:rPr lang="en-US" altLang="zh-CN" dirty="0" smtClean="0"/>
              <a:t>discussion (2/2)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Char char="•"/>
            </a:pPr>
            <a:r>
              <a:rPr lang="en-US" altLang="zh-CN" b="1" dirty="0">
                <a:ea typeface="+mn-ea"/>
                <a:cs typeface="+mn-cs"/>
              </a:rPr>
              <a:t>Some issues will happen if the STA turns off the </a:t>
            </a:r>
            <a:r>
              <a:rPr lang="en-US" altLang="zh-CN" b="1" dirty="0" err="1">
                <a:ea typeface="+mn-ea"/>
                <a:cs typeface="+mn-cs"/>
              </a:rPr>
              <a:t>WURx</a:t>
            </a:r>
            <a:r>
              <a:rPr lang="en-US" altLang="zh-CN" b="1" dirty="0">
                <a:ea typeface="+mn-ea"/>
                <a:cs typeface="+mn-cs"/>
              </a:rPr>
              <a:t> immediately after a successful wake up packet (WUP) </a:t>
            </a:r>
            <a:r>
              <a:rPr lang="en-US" altLang="zh-CN" b="1" dirty="0" smtClean="0">
                <a:ea typeface="+mn-ea"/>
                <a:cs typeface="+mn-cs"/>
              </a:rPr>
              <a:t>reception</a:t>
            </a:r>
            <a:endParaRPr lang="en-US" altLang="zh-CN" sz="1400" dirty="0" smtClean="0"/>
          </a:p>
          <a:p>
            <a:pPr lvl="1"/>
            <a:r>
              <a:rPr lang="en-US" altLang="zh-CN" sz="1400" dirty="0"/>
              <a:t>Other WUPs may be sent during the WUR time out period before receiving the wake up response frame from the STA</a:t>
            </a:r>
          </a:p>
          <a:p>
            <a:pPr lvl="1" indent="285750"/>
            <a:r>
              <a:rPr lang="en-US" altLang="zh-CN" sz="1200" dirty="0" smtClean="0"/>
              <a:t>10 </a:t>
            </a:r>
            <a:r>
              <a:rPr lang="en-US" altLang="zh-CN" sz="1200" dirty="0" err="1"/>
              <a:t>ms</a:t>
            </a:r>
            <a:r>
              <a:rPr lang="en-US" altLang="zh-CN" sz="1200" dirty="0"/>
              <a:t> transition time is too long, anything may happen within this period </a:t>
            </a:r>
            <a:endParaRPr lang="en-US" altLang="zh-CN" sz="1200" dirty="0" smtClean="0"/>
          </a:p>
          <a:p>
            <a:pPr lvl="1" indent="285750"/>
            <a:r>
              <a:rPr lang="en-US" altLang="zh-CN" sz="1200" dirty="0" smtClean="0"/>
              <a:t>May </a:t>
            </a:r>
            <a:r>
              <a:rPr lang="en-US" altLang="zh-CN" sz="1200" dirty="0"/>
              <a:t>be used to doze the STA’s PCR or negotiate another wake up time due to traffic control or other high priority traffic needs to be handled </a:t>
            </a:r>
            <a:r>
              <a:rPr lang="en-US" altLang="zh-CN" sz="1200" dirty="0" smtClean="0"/>
              <a:t>first</a:t>
            </a:r>
          </a:p>
          <a:p>
            <a:pPr lvl="1" indent="285750"/>
            <a:r>
              <a:rPr lang="en-US" altLang="zh-CN" sz="1200" dirty="0" smtClean="0"/>
              <a:t>without </a:t>
            </a:r>
            <a:r>
              <a:rPr lang="en-US" altLang="zh-CN" sz="1200" dirty="0"/>
              <a:t>info contained in the missed WUP, the STA </a:t>
            </a:r>
            <a:r>
              <a:rPr lang="en-US" altLang="zh-CN" sz="1200" dirty="0" smtClean="0"/>
              <a:t>may not execute the AP’s command correctly</a:t>
            </a:r>
          </a:p>
          <a:p>
            <a:pPr lvl="1" indent="0">
              <a:buNone/>
            </a:pPr>
            <a:endParaRPr lang="en-US" altLang="zh-CN" sz="1200" dirty="0"/>
          </a:p>
          <a:p>
            <a:pPr lvl="1"/>
            <a:endParaRPr lang="en-US" altLang="zh-CN" sz="1400" dirty="0" smtClean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 smtClean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 smtClean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 smtClean="0"/>
          </a:p>
          <a:p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cxnSp>
        <p:nvCxnSpPr>
          <p:cNvPr id="58" name="Straight Connector 41"/>
          <p:cNvCxnSpPr/>
          <p:nvPr/>
        </p:nvCxnSpPr>
        <p:spPr bwMode="auto">
          <a:xfrm flipV="1">
            <a:off x="530679" y="5172296"/>
            <a:ext cx="8610600" cy="1813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59" name="Rectangle 42"/>
          <p:cNvSpPr/>
          <p:nvPr/>
        </p:nvSpPr>
        <p:spPr bwMode="auto">
          <a:xfrm>
            <a:off x="1435619" y="4778040"/>
            <a:ext cx="1143000" cy="41136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Unicast WUP</a:t>
            </a:r>
            <a:r>
              <a:rPr kumimoji="0" lang="en-US" sz="1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to STA1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0" name="Rectangle 47"/>
          <p:cNvSpPr/>
          <p:nvPr/>
        </p:nvSpPr>
        <p:spPr bwMode="auto">
          <a:xfrm>
            <a:off x="4464081" y="4771047"/>
            <a:ext cx="1314938" cy="415314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Unicast </a:t>
            </a:r>
            <a:r>
              <a:rPr lang="en-US" sz="800" dirty="0" smtClean="0"/>
              <a:t>WUP</a:t>
            </a:r>
            <a:r>
              <a:rPr kumimoji="0" lang="en-US" sz="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to STA1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baseline="0" dirty="0" smtClean="0"/>
              <a:t>(change wake up time or doze STA’</a:t>
            </a:r>
            <a:r>
              <a:rPr lang="en-US" altLang="zh-CN" sz="800" dirty="0" smtClean="0"/>
              <a:t>s main radio</a:t>
            </a:r>
            <a:r>
              <a:rPr lang="en-US" sz="800" baseline="0" dirty="0" smtClean="0"/>
              <a:t>)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61" name="TextBox 9"/>
          <p:cNvSpPr txBox="1"/>
          <p:nvPr/>
        </p:nvSpPr>
        <p:spPr>
          <a:xfrm>
            <a:off x="292619" y="4810662"/>
            <a:ext cx="6096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AP</a:t>
            </a:r>
            <a:endParaRPr lang="en-US" sz="1000" dirty="0"/>
          </a:p>
        </p:txBody>
      </p:sp>
      <p:cxnSp>
        <p:nvCxnSpPr>
          <p:cNvPr id="62" name="Straight Connector 50"/>
          <p:cNvCxnSpPr>
            <a:endCxn id="61" idx="3"/>
          </p:cNvCxnSpPr>
          <p:nvPr/>
        </p:nvCxnSpPr>
        <p:spPr bwMode="auto">
          <a:xfrm flipV="1">
            <a:off x="749819" y="4933773"/>
            <a:ext cx="152400" cy="24398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63" name="Straight Connector 51"/>
          <p:cNvCxnSpPr>
            <a:stCxn id="61" idx="3"/>
          </p:cNvCxnSpPr>
          <p:nvPr/>
        </p:nvCxnSpPr>
        <p:spPr bwMode="auto">
          <a:xfrm>
            <a:off x="902219" y="4933773"/>
            <a:ext cx="533400" cy="1386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64" name="Straight Connector 52"/>
          <p:cNvCxnSpPr/>
          <p:nvPr/>
        </p:nvCxnSpPr>
        <p:spPr bwMode="auto">
          <a:xfrm flipV="1">
            <a:off x="902219" y="4959368"/>
            <a:ext cx="152400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65" name="Straight Connector 53"/>
          <p:cNvCxnSpPr/>
          <p:nvPr/>
        </p:nvCxnSpPr>
        <p:spPr bwMode="auto">
          <a:xfrm flipV="1">
            <a:off x="1056325" y="4959368"/>
            <a:ext cx="152400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66" name="Straight Connector 54"/>
          <p:cNvCxnSpPr/>
          <p:nvPr/>
        </p:nvCxnSpPr>
        <p:spPr bwMode="auto">
          <a:xfrm flipV="1">
            <a:off x="1215401" y="4964250"/>
            <a:ext cx="152400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67" name="Straight Connector 55"/>
          <p:cNvCxnSpPr/>
          <p:nvPr/>
        </p:nvCxnSpPr>
        <p:spPr bwMode="auto">
          <a:xfrm flipV="1">
            <a:off x="3733800" y="4960892"/>
            <a:ext cx="152400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68" name="Straight Connector 56"/>
          <p:cNvCxnSpPr/>
          <p:nvPr/>
        </p:nvCxnSpPr>
        <p:spPr bwMode="auto">
          <a:xfrm flipV="1">
            <a:off x="3886200" y="4959368"/>
            <a:ext cx="533400" cy="152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69" name="Straight Connector 57"/>
          <p:cNvCxnSpPr/>
          <p:nvPr/>
        </p:nvCxnSpPr>
        <p:spPr bwMode="auto">
          <a:xfrm flipV="1">
            <a:off x="3886200" y="4971098"/>
            <a:ext cx="152400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70" name="Straight Connector 58"/>
          <p:cNvCxnSpPr/>
          <p:nvPr/>
        </p:nvCxnSpPr>
        <p:spPr bwMode="auto">
          <a:xfrm flipV="1">
            <a:off x="4040306" y="4971098"/>
            <a:ext cx="152400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71" name="Straight Connector 59"/>
          <p:cNvCxnSpPr/>
          <p:nvPr/>
        </p:nvCxnSpPr>
        <p:spPr bwMode="auto">
          <a:xfrm flipV="1">
            <a:off x="4199382" y="4968097"/>
            <a:ext cx="152400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72" name="TextBox 25"/>
          <p:cNvSpPr txBox="1"/>
          <p:nvPr/>
        </p:nvSpPr>
        <p:spPr>
          <a:xfrm>
            <a:off x="3698712" y="4193662"/>
            <a:ext cx="2438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Timeout Interval</a:t>
            </a:r>
            <a:endParaRPr lang="en-US" sz="1000" dirty="0"/>
          </a:p>
        </p:txBody>
      </p:sp>
      <p:cxnSp>
        <p:nvCxnSpPr>
          <p:cNvPr id="73" name="Straight Arrow Connector 73"/>
          <p:cNvCxnSpPr/>
          <p:nvPr/>
        </p:nvCxnSpPr>
        <p:spPr bwMode="auto">
          <a:xfrm flipV="1">
            <a:off x="2578619" y="4620078"/>
            <a:ext cx="4787235" cy="1119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74" name="Straight Connector 6"/>
          <p:cNvCxnSpPr/>
          <p:nvPr/>
        </p:nvCxnSpPr>
        <p:spPr bwMode="auto">
          <a:xfrm>
            <a:off x="530679" y="5656898"/>
            <a:ext cx="86106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75" name="Rectangle 24"/>
          <p:cNvSpPr/>
          <p:nvPr/>
        </p:nvSpPr>
        <p:spPr bwMode="auto">
          <a:xfrm>
            <a:off x="2578619" y="5661623"/>
            <a:ext cx="4495800" cy="203526"/>
          </a:xfrm>
          <a:prstGeom prst="rect">
            <a:avLst/>
          </a:prstGeom>
          <a:solidFill>
            <a:schemeClr val="bg1">
              <a:lumMod val="6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WURx</a:t>
            </a: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</a:t>
            </a: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off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6" name="Rectangle 27"/>
          <p:cNvSpPr/>
          <p:nvPr/>
        </p:nvSpPr>
        <p:spPr bwMode="auto">
          <a:xfrm>
            <a:off x="4102619" y="5868961"/>
            <a:ext cx="2971800" cy="204317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PCR </a:t>
            </a: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on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7" name="Rectangle 29"/>
          <p:cNvSpPr/>
          <p:nvPr/>
        </p:nvSpPr>
        <p:spPr bwMode="auto">
          <a:xfrm>
            <a:off x="580160" y="5691148"/>
            <a:ext cx="685800" cy="192281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WURx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8" name="Rectangle 30"/>
          <p:cNvSpPr/>
          <p:nvPr/>
        </p:nvSpPr>
        <p:spPr bwMode="auto">
          <a:xfrm>
            <a:off x="530680" y="5903719"/>
            <a:ext cx="647700" cy="192281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MR</a:t>
            </a:r>
          </a:p>
        </p:txBody>
      </p:sp>
      <p:sp>
        <p:nvSpPr>
          <p:cNvPr id="79" name="Rectangle 31"/>
          <p:cNvSpPr/>
          <p:nvPr/>
        </p:nvSpPr>
        <p:spPr bwMode="auto">
          <a:xfrm>
            <a:off x="1265960" y="5869433"/>
            <a:ext cx="1312659" cy="201685"/>
          </a:xfrm>
          <a:prstGeom prst="rect">
            <a:avLst/>
          </a:prstGeom>
          <a:solidFill>
            <a:schemeClr val="bg1">
              <a:lumMod val="6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PCR </a:t>
            </a: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off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0" name="Rectangle 32"/>
          <p:cNvSpPr/>
          <p:nvPr/>
        </p:nvSpPr>
        <p:spPr bwMode="auto">
          <a:xfrm>
            <a:off x="1265960" y="5661589"/>
            <a:ext cx="1312659" cy="203559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WURx</a:t>
            </a: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</a:t>
            </a: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on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1" name="Rectangle 25"/>
          <p:cNvSpPr/>
          <p:nvPr/>
        </p:nvSpPr>
        <p:spPr bwMode="auto">
          <a:xfrm>
            <a:off x="2583597" y="5868277"/>
            <a:ext cx="1519022" cy="202842"/>
          </a:xfrm>
          <a:prstGeom prst="rect">
            <a:avLst/>
          </a:prstGeom>
          <a:pattFill prst="wdUpDiag">
            <a:fgClr>
              <a:schemeClr val="bg1">
                <a:lumMod val="85000"/>
              </a:schemeClr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transition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2" name="TextBox 9"/>
          <p:cNvSpPr txBox="1"/>
          <p:nvPr/>
        </p:nvSpPr>
        <p:spPr>
          <a:xfrm>
            <a:off x="284905" y="5427802"/>
            <a:ext cx="6096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00" dirty="0" smtClean="0"/>
              <a:t>STA</a:t>
            </a:r>
            <a:endParaRPr lang="en-US" sz="1000" dirty="0"/>
          </a:p>
        </p:txBody>
      </p:sp>
      <p:sp>
        <p:nvSpPr>
          <p:cNvPr id="83" name="文本框 82"/>
          <p:cNvSpPr txBox="1"/>
          <p:nvPr/>
        </p:nvSpPr>
        <p:spPr>
          <a:xfrm>
            <a:off x="5899004" y="4059501"/>
            <a:ext cx="17850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Due </a:t>
            </a:r>
            <a:r>
              <a:rPr lang="en-US" altLang="zh-CN" dirty="0"/>
              <a:t>to traffic control or </a:t>
            </a:r>
            <a:r>
              <a:rPr lang="en-US" altLang="zh-CN" dirty="0" smtClean="0"/>
              <a:t>other high </a:t>
            </a:r>
            <a:r>
              <a:rPr lang="en-US" altLang="zh-CN" dirty="0"/>
              <a:t>priority traffic</a:t>
            </a:r>
            <a:endParaRPr lang="en-US" dirty="0"/>
          </a:p>
        </p:txBody>
      </p:sp>
      <p:cxnSp>
        <p:nvCxnSpPr>
          <p:cNvPr id="84" name="直接箭头连接符 83"/>
          <p:cNvCxnSpPr/>
          <p:nvPr/>
        </p:nvCxnSpPr>
        <p:spPr bwMode="auto">
          <a:xfrm flipH="1">
            <a:off x="5245619" y="4439883"/>
            <a:ext cx="762000" cy="37077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996289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4000" dirty="0" smtClean="0"/>
              <a:t>Turn off  </a:t>
            </a:r>
            <a:r>
              <a:rPr lang="en-US" altLang="zh-CN" sz="4000" dirty="0" err="1" smtClean="0"/>
              <a:t>WURx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Char char="•"/>
            </a:pPr>
            <a:r>
              <a:rPr lang="en-US" altLang="zh-CN" b="1" dirty="0" smtClean="0">
                <a:ea typeface="+mn-ea"/>
                <a:cs typeface="+mn-cs"/>
              </a:rPr>
              <a:t>A successful frame exchange between AP and the STA is proposed as the condition to turn off  </a:t>
            </a:r>
            <a:r>
              <a:rPr lang="en-US" altLang="zh-CN" b="1" dirty="0" err="1" smtClean="0">
                <a:ea typeface="+mn-ea"/>
                <a:cs typeface="+mn-cs"/>
              </a:rPr>
              <a:t>WURx</a:t>
            </a:r>
            <a:r>
              <a:rPr lang="en-US" altLang="zh-CN" b="1" dirty="0" smtClean="0">
                <a:ea typeface="+mn-ea"/>
                <a:cs typeface="+mn-cs"/>
              </a:rPr>
              <a:t> after entering PCR state</a:t>
            </a:r>
            <a:endParaRPr lang="en-US" altLang="zh-CN" dirty="0" smtClean="0"/>
          </a:p>
          <a:p>
            <a:pPr lvl="1">
              <a:buFontTx/>
              <a:buChar char="–"/>
            </a:pPr>
            <a:r>
              <a:rPr lang="en-US" altLang="zh-CN" sz="1400" dirty="0" smtClean="0"/>
              <a:t>E.g., An acknowledgement or data to the wake up response frame, e.g., Ps-poll, is received </a:t>
            </a:r>
          </a:p>
          <a:p>
            <a:pPr lvl="1">
              <a:buFontTx/>
              <a:buChar char="–"/>
            </a:pPr>
            <a:r>
              <a:rPr lang="en-US" altLang="zh-CN" sz="1400" dirty="0" smtClean="0"/>
              <a:t>Adopt the same philosophy of the power save mode change condition</a:t>
            </a:r>
          </a:p>
          <a:p>
            <a:pPr lvl="1" indent="285750"/>
            <a:r>
              <a:rPr lang="en-US" sz="1200" dirty="0"/>
              <a:t>To change power management modes a STA shall inform the AP by completing a successful </a:t>
            </a:r>
            <a:r>
              <a:rPr lang="en-US" sz="1200" dirty="0" smtClean="0"/>
              <a:t>frame exchange</a:t>
            </a:r>
            <a:endParaRPr lang="en-US" altLang="zh-CN" sz="1200" dirty="0"/>
          </a:p>
          <a:p>
            <a:endParaRPr lang="en-US" altLang="zh-CN" sz="2000" dirty="0" smtClean="0"/>
          </a:p>
          <a:p>
            <a:endParaRPr lang="en-US" altLang="zh-CN" sz="2000" dirty="0"/>
          </a:p>
          <a:p>
            <a:endParaRPr lang="en-US" altLang="zh-CN" sz="2000" dirty="0" smtClean="0"/>
          </a:p>
          <a:p>
            <a:endParaRPr lang="en-US" altLang="zh-CN" sz="2000" dirty="0"/>
          </a:p>
          <a:p>
            <a:r>
              <a:rPr lang="en-US" altLang="zh-CN" sz="2000" dirty="0"/>
              <a:t>The acknowledgement is required before turning off  </a:t>
            </a:r>
            <a:r>
              <a:rPr lang="en-US" altLang="zh-CN" sz="2000" dirty="0" err="1"/>
              <a:t>WURx</a:t>
            </a:r>
            <a:r>
              <a:rPr lang="en-US" altLang="zh-CN" sz="2000" dirty="0"/>
              <a:t> when the received wake up packet solicits wake up response frame</a:t>
            </a:r>
          </a:p>
          <a:p>
            <a:pPr lvl="1"/>
            <a:r>
              <a:rPr lang="en-US" altLang="zh-CN" sz="1400" dirty="0"/>
              <a:t>Follow the same design philosophy of WUR state signaling</a:t>
            </a:r>
          </a:p>
          <a:p>
            <a:pPr lvl="1"/>
            <a:r>
              <a:rPr lang="en-US" altLang="zh-CN" sz="1400" dirty="0"/>
              <a:t>Turning off </a:t>
            </a:r>
            <a:r>
              <a:rPr lang="en-US" altLang="zh-CN" sz="1400" dirty="0" err="1"/>
              <a:t>WURx</a:t>
            </a:r>
            <a:r>
              <a:rPr lang="en-US" altLang="zh-CN" sz="1400" dirty="0"/>
              <a:t> at this stage does benefit power save</a:t>
            </a:r>
            <a:endParaRPr lang="en-US" altLang="zh-CN" dirty="0"/>
          </a:p>
          <a:p>
            <a:endParaRPr lang="en-US" altLang="zh-CN" sz="2000" dirty="0" smtClean="0"/>
          </a:p>
          <a:p>
            <a:endParaRPr lang="zh-CN" altLang="en-US" sz="20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 bwMode="auto">
          <a:xfrm>
            <a:off x="2133600" y="4010799"/>
            <a:ext cx="58674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7" name="Straight Connector 6"/>
          <p:cNvCxnSpPr/>
          <p:nvPr/>
        </p:nvCxnSpPr>
        <p:spPr bwMode="auto">
          <a:xfrm flipV="1">
            <a:off x="2133600" y="4343400"/>
            <a:ext cx="5867400" cy="472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8" name="TextBox 7"/>
          <p:cNvSpPr txBox="1"/>
          <p:nvPr/>
        </p:nvSpPr>
        <p:spPr>
          <a:xfrm>
            <a:off x="1562100" y="3733800"/>
            <a:ext cx="685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AP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524000" y="3990201"/>
            <a:ext cx="685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STA</a:t>
            </a:r>
            <a:endParaRPr lang="en-US" dirty="0"/>
          </a:p>
        </p:txBody>
      </p:sp>
      <p:sp>
        <p:nvSpPr>
          <p:cNvPr id="10" name="Rectangle 22"/>
          <p:cNvSpPr/>
          <p:nvPr/>
        </p:nvSpPr>
        <p:spPr bwMode="auto">
          <a:xfrm>
            <a:off x="5562600" y="3782199"/>
            <a:ext cx="570124" cy="2286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Ack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Rectangle 23"/>
          <p:cNvSpPr/>
          <p:nvPr/>
        </p:nvSpPr>
        <p:spPr bwMode="auto">
          <a:xfrm>
            <a:off x="2133600" y="3782199"/>
            <a:ext cx="762000" cy="2286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WUP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Rectangle 24"/>
          <p:cNvSpPr/>
          <p:nvPr/>
        </p:nvSpPr>
        <p:spPr bwMode="auto">
          <a:xfrm>
            <a:off x="2133600" y="4348091"/>
            <a:ext cx="4038600" cy="248512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WURx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on</a:t>
            </a:r>
          </a:p>
        </p:txBody>
      </p:sp>
      <p:sp>
        <p:nvSpPr>
          <p:cNvPr id="13" name="Rectangle 25"/>
          <p:cNvSpPr/>
          <p:nvPr/>
        </p:nvSpPr>
        <p:spPr bwMode="auto">
          <a:xfrm>
            <a:off x="2895600" y="4585664"/>
            <a:ext cx="914400" cy="245823"/>
          </a:xfrm>
          <a:prstGeom prst="rect">
            <a:avLst/>
          </a:prstGeom>
          <a:pattFill prst="wdUpDiag">
            <a:fgClr>
              <a:schemeClr val="bg1">
                <a:lumMod val="85000"/>
              </a:schemeClr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transition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Rectangle 26"/>
          <p:cNvSpPr/>
          <p:nvPr/>
        </p:nvSpPr>
        <p:spPr bwMode="auto">
          <a:xfrm>
            <a:off x="3810001" y="4585664"/>
            <a:ext cx="3657600" cy="246264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PCR 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on</a:t>
            </a:r>
          </a:p>
        </p:txBody>
      </p:sp>
      <p:sp>
        <p:nvSpPr>
          <p:cNvPr id="15" name="Rectangle 27"/>
          <p:cNvSpPr/>
          <p:nvPr/>
        </p:nvSpPr>
        <p:spPr bwMode="auto">
          <a:xfrm>
            <a:off x="2133601" y="4585664"/>
            <a:ext cx="761999" cy="249478"/>
          </a:xfrm>
          <a:prstGeom prst="rect">
            <a:avLst/>
          </a:prstGeom>
          <a:solidFill>
            <a:schemeClr val="bg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PCR 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off</a:t>
            </a:r>
          </a:p>
        </p:txBody>
      </p:sp>
      <p:sp>
        <p:nvSpPr>
          <p:cNvPr id="16" name="Rectangle 28"/>
          <p:cNvSpPr/>
          <p:nvPr/>
        </p:nvSpPr>
        <p:spPr bwMode="auto">
          <a:xfrm>
            <a:off x="6172200" y="4347131"/>
            <a:ext cx="1295400" cy="237573"/>
          </a:xfrm>
          <a:prstGeom prst="rect">
            <a:avLst/>
          </a:prstGeom>
          <a:solidFill>
            <a:schemeClr val="bg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WURx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off</a:t>
            </a:r>
          </a:p>
        </p:txBody>
      </p:sp>
      <p:sp>
        <p:nvSpPr>
          <p:cNvPr id="17" name="Rectangle 29"/>
          <p:cNvSpPr/>
          <p:nvPr/>
        </p:nvSpPr>
        <p:spPr bwMode="auto">
          <a:xfrm>
            <a:off x="1371600" y="4343400"/>
            <a:ext cx="685800" cy="234781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WURx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" name="Rectangle 30"/>
          <p:cNvSpPr/>
          <p:nvPr/>
        </p:nvSpPr>
        <p:spPr bwMode="auto">
          <a:xfrm>
            <a:off x="1409700" y="4597147"/>
            <a:ext cx="647700" cy="234781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MR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" name="Rectangle 33"/>
          <p:cNvSpPr/>
          <p:nvPr/>
        </p:nvSpPr>
        <p:spPr bwMode="auto">
          <a:xfrm>
            <a:off x="3962400" y="4010799"/>
            <a:ext cx="1447800" cy="304799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zh-CN" sz="1000" dirty="0" smtClean="0"/>
              <a:t>wake up response frame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1869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Reference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1800" dirty="0" smtClean="0"/>
              <a:t>[1] </a:t>
            </a:r>
            <a:r>
              <a:rPr lang="en-US" altLang="en-US" sz="1800" dirty="0" smtClean="0"/>
              <a:t>11-16-1445-01 </a:t>
            </a:r>
            <a:r>
              <a:rPr lang="en-US" altLang="ko-KR" sz="1800" dirty="0" smtClean="0">
                <a:ea typeface="굴림" pitchFamily="34" charset="-127"/>
              </a:rPr>
              <a:t>Overall MAC Procedure for WUR</a:t>
            </a:r>
            <a:endParaRPr lang="en-US" altLang="ko-KR" sz="1800" dirty="0" smtClean="0"/>
          </a:p>
          <a:p>
            <a:r>
              <a:rPr lang="en-US" altLang="zh-CN" sz="1800" dirty="0" smtClean="0"/>
              <a:t>[2] </a:t>
            </a:r>
            <a:r>
              <a:rPr lang="en-US" altLang="en-US" sz="1800" dirty="0" smtClean="0"/>
              <a:t>11-17-0071-00 High level</a:t>
            </a:r>
            <a:r>
              <a:rPr lang="en-US" altLang="ko-KR" sz="1800" dirty="0" smtClean="0"/>
              <a:t> MAC concept  for WUR</a:t>
            </a:r>
          </a:p>
          <a:p>
            <a:endParaRPr lang="en-US" altLang="ko-KR" sz="1800" dirty="0" smtClean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5735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SP 1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Do </a:t>
            </a:r>
            <a:r>
              <a:rPr lang="en-US" dirty="0"/>
              <a:t>you agree that the STA may turn off the </a:t>
            </a:r>
            <a:r>
              <a:rPr lang="en-US" dirty="0" err="1"/>
              <a:t>WURx</a:t>
            </a:r>
            <a:r>
              <a:rPr lang="en-US" dirty="0"/>
              <a:t> after a successful frame exchange with AP, which informs the AP that the STA is the awake state, through its PCR in WUR mode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0422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47496</TotalTime>
  <Words>895</Words>
  <Application>Microsoft Office PowerPoint</Application>
  <PresentationFormat>全屏显示(4:3)</PresentationFormat>
  <Paragraphs>141</Paragraphs>
  <Slides>10</Slides>
  <Notes>1</Notes>
  <HiddenSlides>0</HiddenSlides>
  <MMClips>0</MMClips>
  <ScaleCrop>false</ScaleCrop>
  <HeadingPairs>
    <vt:vector size="8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6" baseType="lpstr">
      <vt:lpstr>Arial Unicode MS</vt:lpstr>
      <vt:lpstr>굴림</vt:lpstr>
      <vt:lpstr>MS Gothic</vt:lpstr>
      <vt:lpstr>Times New Roman</vt:lpstr>
      <vt:lpstr>ACcord Submission Template</vt:lpstr>
      <vt:lpstr>Document</vt:lpstr>
      <vt:lpstr>Power save state transition</vt:lpstr>
      <vt:lpstr>Introduction</vt:lpstr>
      <vt:lpstr>WUR state signaling</vt:lpstr>
      <vt:lpstr>PCR state signaling</vt:lpstr>
      <vt:lpstr>Issues discussion (1/2)</vt:lpstr>
      <vt:lpstr>Issues discussion (2/2)</vt:lpstr>
      <vt:lpstr>Turn off  WURx</vt:lpstr>
      <vt:lpstr>Reference</vt:lpstr>
      <vt:lpstr>SP 1</vt:lpstr>
      <vt:lpstr>Motion</vt:lpstr>
    </vt:vector>
  </TitlesOfParts>
  <Company>&lt;Company Name&gt;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ming.gan@huawei.com</dc:creator>
  <cp:lastModifiedBy>Ganming (Ming)</cp:lastModifiedBy>
  <cp:revision>1039</cp:revision>
  <cp:lastPrinted>1998-02-10T13:28:06Z</cp:lastPrinted>
  <dcterms:created xsi:type="dcterms:W3CDTF">2009-12-02T19:05:24Z</dcterms:created>
  <dcterms:modified xsi:type="dcterms:W3CDTF">2017-11-09T13:59:01Z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2015_ms_pID_725343">
    <vt:lpwstr>(3)U6qMNcuAJEFJ3WI+vfLmbAeEGTw62BS6E+XwPBrRKa9wwrwA1vP/xDU+01Hci4ESSeuky+El
cAr7O1KC4oGN53UZGhto7311WtE2vaXoY0qoaS7Cjn1pZpYK0T++e5R4/Q5Lo0ICOJ9FJIWk
AuBj794A9uaIxLCu1GKLoCYQu6vbhHAsY8kq3xRVVFgUxt4VCdz0xtCWCn1iHpj1hNbjWJGD
8B67fF18xTrzkY0bR2</vt:lpwstr>
  </property>
  <property fmtid="{D5CDD505-2E9C-101B-9397-08002B2CF9AE}" pid="4" name="_2015_ms_pID_7253431">
    <vt:lpwstr>BnHK08VMXYCASl6TWJ5Fu/mkBrKMj7oRgBEW61afftPmwIo39EWgwD
Ph3J92r0CdF/QVtqz3/d5cAULMX5XAfbFosfWPuDVlQSUBarPV0TWDMycgReH2LM6FeJ0dcA
a2Gn4ZDRI2dkm9YE28qj8nPHOorhNjJ4ARBscRQY1SMhY4OvEUS/dbvQX0KPjs46BwZN5jJU
HDarGD/PgzOttW93ikGfH1G2i9YBLbQeAHgf</vt:lpwstr>
  </property>
  <property fmtid="{D5CDD505-2E9C-101B-9397-08002B2CF9AE}" pid="5" name="_2015_ms_pID_7253432">
    <vt:lpwstr>UiNuzrLtw+7sbtkqQ2O5o04l54nyFhuijtkH
QbmBpIcjxubqH0RUyWXpp4oWN48nZ3f14nt2P90ueMs7uCFT+xY=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1509790897</vt:lpwstr>
  </property>
</Properties>
</file>