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46" r:id="rId2"/>
    <p:sldId id="470" r:id="rId3"/>
    <p:sldId id="471" r:id="rId4"/>
    <p:sldId id="472" r:id="rId5"/>
    <p:sldId id="473" r:id="rId6"/>
    <p:sldId id="474" r:id="rId7"/>
    <p:sldId id="475" r:id="rId8"/>
    <p:sldId id="476" r:id="rId9"/>
    <p:sldId id="477" r:id="rId10"/>
    <p:sldId id="478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95501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84559" y="95706"/>
            <a:ext cx="697179" cy="215444"/>
          </a:xfrm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8980" y="8985250"/>
            <a:ext cx="2112758" cy="184666"/>
          </a:xfrm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2" y="8985251"/>
            <a:ext cx="415178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400" b="1" dirty="0" smtClean="0">
                <a:cs typeface="+mn-cs"/>
              </a:rPr>
              <a:t>doc.: IEEE 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</a:t>
            </a:r>
            <a:r>
              <a:rPr kumimoji="0" lang="en-US" altLang="zh-CN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1369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r2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600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/>
              <a:t>     </a:t>
            </a:r>
            <a:r>
              <a:rPr lang="en-US" altLang="zh-CN" sz="1400" b="1" dirty="0" smtClean="0"/>
              <a:t>Sep.</a:t>
            </a:r>
            <a:r>
              <a:rPr lang="en-US" sz="1400" b="1" dirty="0" smtClean="0"/>
              <a:t> 2017</a:t>
            </a:r>
            <a:endParaRPr lang="en-US" sz="1400" b="1" dirty="0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sz="2800" dirty="0"/>
              <a:t>Power save </a:t>
            </a:r>
            <a:r>
              <a:rPr lang="en-US" altLang="zh-CN" sz="2800" dirty="0" smtClean="0"/>
              <a:t>state </a:t>
            </a:r>
            <a:r>
              <a:rPr lang="en-US" altLang="zh-CN" sz="2800" dirty="0"/>
              <a:t>transition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2017-09-10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300522"/>
              </p:ext>
            </p:extLst>
          </p:nvPr>
        </p:nvGraphicFramePr>
        <p:xfrm>
          <a:off x="1063625" y="2763838"/>
          <a:ext cx="6719888" cy="353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4" name="Document" r:id="rId4" imgW="8491985" imgH="4457763" progId="Word.Document.8">
                  <p:embed/>
                </p:oleObj>
              </mc:Choice>
              <mc:Fallback>
                <p:oleObj name="Document" r:id="rId4" imgW="8491985" imgH="4457763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3625" y="2763838"/>
                        <a:ext cx="6719888" cy="353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286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the following </a:t>
            </a:r>
            <a:r>
              <a:rPr lang="en-US" dirty="0" smtClean="0"/>
              <a:t>text to </a:t>
            </a:r>
            <a:r>
              <a:rPr lang="en-US" dirty="0"/>
              <a:t>add to the </a:t>
            </a:r>
            <a:r>
              <a:rPr lang="en-US" dirty="0" err="1"/>
              <a:t>TGba</a:t>
            </a:r>
            <a:r>
              <a:rPr lang="en-US" dirty="0"/>
              <a:t> SFD:</a:t>
            </a:r>
          </a:p>
          <a:p>
            <a:pPr lvl="1"/>
            <a:r>
              <a:rPr lang="en-US" altLang="zh-CN" sz="1800" dirty="0" smtClean="0"/>
              <a:t>The </a:t>
            </a:r>
            <a:r>
              <a:rPr lang="en-US" sz="1800" dirty="0" smtClean="0"/>
              <a:t>STA </a:t>
            </a:r>
            <a:r>
              <a:rPr lang="en-US" sz="1800" dirty="0"/>
              <a:t>may turn off the </a:t>
            </a:r>
            <a:r>
              <a:rPr lang="en-US" sz="1800" dirty="0" err="1"/>
              <a:t>WURx</a:t>
            </a:r>
            <a:r>
              <a:rPr lang="en-US" sz="1800" dirty="0"/>
              <a:t> after a successful frame exchange with AP, which informs the AP that the STA is the awake state, through its PCR in WUR mode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altLang="zh-CN" dirty="0" smtClean="0"/>
              <a:t>   Moved by:</a:t>
            </a:r>
          </a:p>
          <a:p>
            <a:pPr marL="0" indent="0">
              <a:buNone/>
            </a:pPr>
            <a:r>
              <a:rPr lang="en-US" dirty="0" smtClean="0"/>
              <a:t>   Seconded by: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86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power save state transition between PCR state and WUR state is first proposed in [1]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A WUR state signal is proposed to enter WUR state from PCR state [1-2]</a:t>
            </a:r>
          </a:p>
          <a:p>
            <a:pPr lvl="1">
              <a:buClr>
                <a:srgbClr val="777777"/>
              </a:buClr>
            </a:pPr>
            <a:r>
              <a:rPr lang="en-US" altLang="zh-CN" sz="1400" dirty="0" smtClean="0"/>
              <a:t>One form of the WUR  state signaling is WUR request frame proposed in [2]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6" name="그림 1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6400" y="2819400"/>
            <a:ext cx="5167125" cy="20574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81000" y="6172200"/>
            <a:ext cx="853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Note: here the relationship between PCR state and WUR state in WUR mode is like the </a:t>
            </a:r>
            <a:r>
              <a:rPr lang="en-US" altLang="zh-CN" dirty="0" smtClean="0">
                <a:solidFill>
                  <a:srgbClr val="FF0000"/>
                </a:solidFill>
              </a:rPr>
              <a:t>awake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state and </a:t>
            </a:r>
            <a:r>
              <a:rPr lang="en-US" dirty="0" smtClean="0">
                <a:solidFill>
                  <a:srgbClr val="FF0000"/>
                </a:solidFill>
              </a:rPr>
              <a:t>doze </a:t>
            </a:r>
            <a:r>
              <a:rPr lang="en-US" dirty="0" smtClean="0">
                <a:solidFill>
                  <a:srgbClr val="FF0000"/>
                </a:solidFill>
              </a:rPr>
              <a:t>state in power save mode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08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WUR state signaling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/>
            <a:r>
              <a:rPr lang="en-US" altLang="ko-KR" sz="2000" dirty="0" smtClean="0"/>
              <a:t>The STA may request to enter WUR state for low power </a:t>
            </a:r>
            <a:r>
              <a:rPr lang="en-US" altLang="zh-CN" sz="2000" dirty="0" smtClean="0"/>
              <a:t>operation by using the WUR state signaling in WUR mode</a:t>
            </a:r>
            <a:endParaRPr lang="en-US" altLang="ko-KR" sz="2000" dirty="0" smtClean="0"/>
          </a:p>
          <a:p>
            <a:pPr latinLnBrk="0"/>
            <a:r>
              <a:rPr lang="en-US" altLang="ko-KR" sz="2000" dirty="0" smtClean="0"/>
              <a:t>After receiving the </a:t>
            </a:r>
            <a:r>
              <a:rPr lang="en-US" altLang="zh-CN" sz="2000" dirty="0" err="1" smtClean="0"/>
              <a:t>Ack</a:t>
            </a:r>
            <a:r>
              <a:rPr lang="en-US" altLang="zh-CN" sz="2000" dirty="0" smtClean="0"/>
              <a:t> to the WUR state signaling</a:t>
            </a:r>
            <a:r>
              <a:rPr lang="en-US" altLang="ko-KR" sz="2000" dirty="0" smtClean="0"/>
              <a:t>, </a:t>
            </a:r>
            <a:r>
              <a:rPr lang="en-US" altLang="zh-CN" sz="2000" dirty="0" smtClean="0"/>
              <a:t>the </a:t>
            </a:r>
            <a:r>
              <a:rPr lang="en-US" altLang="ko-KR" sz="2000" dirty="0" smtClean="0"/>
              <a:t>STA enters the WUR state </a:t>
            </a:r>
          </a:p>
          <a:p>
            <a:pPr lvl="1" latinLnBrk="0"/>
            <a:r>
              <a:rPr lang="en-US" altLang="zh-CN" sz="1600" dirty="0" smtClean="0"/>
              <a:t>Turn on the </a:t>
            </a:r>
            <a:r>
              <a:rPr lang="en-US" altLang="zh-CN" sz="1600" dirty="0" err="1" smtClean="0"/>
              <a:t>WURx</a:t>
            </a:r>
            <a:r>
              <a:rPr lang="en-US" altLang="zh-CN" sz="1600" dirty="0" smtClean="0"/>
              <a:t> and turn off main radio</a:t>
            </a:r>
            <a:r>
              <a:rPr lang="en-US" altLang="ko-KR" sz="1600" dirty="0" smtClean="0"/>
              <a:t> 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In this contribution, we are discussing about how to go back to PCR state for the STA and its behavior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2362200" y="4038600"/>
            <a:ext cx="4191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2362200" y="4800600"/>
            <a:ext cx="4191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1790700" y="3761601"/>
            <a:ext cx="6858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727199" y="4445001"/>
            <a:ext cx="6858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2" name="Rectangle 17"/>
          <p:cNvSpPr/>
          <p:nvPr/>
        </p:nvSpPr>
        <p:spPr bwMode="auto">
          <a:xfrm>
            <a:off x="3657600" y="4191000"/>
            <a:ext cx="1903012" cy="453526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Inform the AP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that the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is entering the WUR state</a:t>
            </a:r>
          </a:p>
        </p:txBody>
      </p:sp>
      <p:sp>
        <p:nvSpPr>
          <p:cNvPr id="13" name="Rectangle 21"/>
          <p:cNvSpPr/>
          <p:nvPr/>
        </p:nvSpPr>
        <p:spPr bwMode="auto">
          <a:xfrm>
            <a:off x="3505200" y="3733800"/>
            <a:ext cx="8382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23"/>
          <p:cNvSpPr/>
          <p:nvPr/>
        </p:nvSpPr>
        <p:spPr bwMode="auto">
          <a:xfrm>
            <a:off x="2362200" y="4419600"/>
            <a:ext cx="914399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state Signaling</a:t>
            </a:r>
          </a:p>
        </p:txBody>
      </p:sp>
      <p:cxnSp>
        <p:nvCxnSpPr>
          <p:cNvPr id="16" name="Straight Arrow Connector 12"/>
          <p:cNvCxnSpPr/>
          <p:nvPr/>
        </p:nvCxnSpPr>
        <p:spPr bwMode="auto">
          <a:xfrm flipH="1">
            <a:off x="3276600" y="4343400"/>
            <a:ext cx="381000" cy="692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Rectangle 24"/>
          <p:cNvSpPr/>
          <p:nvPr/>
        </p:nvSpPr>
        <p:spPr bwMode="auto">
          <a:xfrm>
            <a:off x="4343400" y="4800600"/>
            <a:ext cx="1912479" cy="24851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on</a:t>
            </a:r>
          </a:p>
        </p:txBody>
      </p:sp>
      <p:sp>
        <p:nvSpPr>
          <p:cNvPr id="20" name="Rectangle 27"/>
          <p:cNvSpPr/>
          <p:nvPr/>
        </p:nvSpPr>
        <p:spPr bwMode="auto">
          <a:xfrm>
            <a:off x="4343400" y="5037667"/>
            <a:ext cx="1921565" cy="24947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PCR off</a:t>
            </a:r>
          </a:p>
        </p:txBody>
      </p:sp>
      <p:sp>
        <p:nvSpPr>
          <p:cNvPr id="22" name="Rectangle 29"/>
          <p:cNvSpPr/>
          <p:nvPr/>
        </p:nvSpPr>
        <p:spPr bwMode="auto">
          <a:xfrm>
            <a:off x="1600200" y="4795875"/>
            <a:ext cx="685800" cy="2347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30"/>
          <p:cNvSpPr/>
          <p:nvPr/>
        </p:nvSpPr>
        <p:spPr bwMode="auto">
          <a:xfrm>
            <a:off x="1638300" y="5049622"/>
            <a:ext cx="647700" cy="2347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MR</a:t>
            </a:r>
          </a:p>
        </p:txBody>
      </p:sp>
      <p:sp>
        <p:nvSpPr>
          <p:cNvPr id="24" name="Rectangle 31"/>
          <p:cNvSpPr/>
          <p:nvPr/>
        </p:nvSpPr>
        <p:spPr bwMode="auto">
          <a:xfrm>
            <a:off x="2286001" y="5038139"/>
            <a:ext cx="2057399" cy="24626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PCRon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32"/>
          <p:cNvSpPr/>
          <p:nvPr/>
        </p:nvSpPr>
        <p:spPr bwMode="auto">
          <a:xfrm>
            <a:off x="2288413" y="4800566"/>
            <a:ext cx="2054988" cy="237573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off</a:t>
            </a:r>
          </a:p>
        </p:txBody>
      </p:sp>
    </p:spTree>
    <p:extLst>
      <p:ext uri="{BB962C8B-B14F-4D97-AF65-F5344CB8AC3E}">
        <p14:creationId xmlns:p14="http://schemas.microsoft.com/office/powerpoint/2010/main" val="96843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PCR state signaling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altLang="zh-CN" sz="2000" dirty="0" smtClean="0"/>
              <a:t>Several factors may trigger the STA in the WUR state to go back to PCR state</a:t>
            </a:r>
          </a:p>
          <a:p>
            <a:pPr lvl="1"/>
            <a:r>
              <a:rPr lang="en-US" altLang="zh-CN" sz="1400" dirty="0" smtClean="0"/>
              <a:t>A successful wake up packet reception</a:t>
            </a:r>
          </a:p>
          <a:p>
            <a:pPr lvl="1"/>
            <a:r>
              <a:rPr lang="en-US" altLang="zh-CN" sz="1400" dirty="0" smtClean="0"/>
              <a:t>The WUR beacon is not detected for a predefined time, e.g., beyond the coverage of AP</a:t>
            </a:r>
          </a:p>
          <a:p>
            <a:pPr lvl="1"/>
            <a:r>
              <a:rPr lang="en-US" altLang="zh-CN" sz="1400" dirty="0" smtClean="0"/>
              <a:t>Self wake up due to uplink traffic</a:t>
            </a:r>
          </a:p>
          <a:p>
            <a:pPr marL="342900" lvl="1" indent="-342900">
              <a:buNone/>
            </a:pPr>
            <a:r>
              <a:rPr lang="en-US" altLang="zh-CN" b="1" dirty="0" smtClean="0">
                <a:ea typeface="+mn-ea"/>
                <a:cs typeface="+mn-cs"/>
              </a:rPr>
              <a:t>      Note: PCR state is defined as PCR in active state </a:t>
            </a:r>
            <a:r>
              <a:rPr lang="en-US" altLang="zh-CN" sz="1800" b="1" dirty="0" smtClean="0"/>
              <a:t>no matter whether the </a:t>
            </a:r>
            <a:r>
              <a:rPr lang="en-US" altLang="zh-CN" sz="1800" b="1" dirty="0" err="1" smtClean="0"/>
              <a:t>WURx</a:t>
            </a:r>
            <a:r>
              <a:rPr lang="en-US" altLang="zh-CN" sz="1800" b="1" dirty="0" smtClean="0"/>
              <a:t> is on or off</a:t>
            </a:r>
            <a:endParaRPr lang="en-US" altLang="zh-CN" b="1" dirty="0" smtClean="0"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We propose not to turn off </a:t>
            </a:r>
            <a:r>
              <a:rPr lang="en-US" altLang="zh-CN" b="1" dirty="0" err="1"/>
              <a:t>WURx</a:t>
            </a:r>
            <a:r>
              <a:rPr lang="en-US" altLang="zh-CN" b="1" dirty="0"/>
              <a:t> immediately after a successful wake up packet </a:t>
            </a:r>
            <a:r>
              <a:rPr lang="en-US" altLang="zh-CN" b="1" dirty="0" smtClean="0"/>
              <a:t>reception </a:t>
            </a:r>
          </a:p>
          <a:p>
            <a:pPr marL="342900" lvl="1" indent="-342900">
              <a:buFontTx/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The wake up packet transmitter (e.g., AP) is not informed before receiving the wake up response frame if the STA turns off the </a:t>
            </a:r>
            <a:r>
              <a:rPr lang="en-US" altLang="zh-CN" b="1" dirty="0" err="1" smtClean="0">
                <a:ea typeface="+mn-ea"/>
                <a:cs typeface="+mn-cs"/>
              </a:rPr>
              <a:t>WURx</a:t>
            </a:r>
            <a:r>
              <a:rPr lang="en-US" altLang="zh-CN" b="1" dirty="0" smtClean="0">
                <a:ea typeface="+mn-ea"/>
                <a:cs typeface="+mn-cs"/>
              </a:rPr>
              <a:t> immediately after a successful wake up packet reception</a:t>
            </a:r>
          </a:p>
          <a:p>
            <a:pPr lvl="1"/>
            <a:r>
              <a:rPr lang="en-US" altLang="zh-CN" sz="1400" dirty="0" smtClean="0"/>
              <a:t>It is hard for AP to make a correct transmission, wake up packet or .11 packet?</a:t>
            </a:r>
          </a:p>
          <a:p>
            <a:pPr lvl="1"/>
            <a:r>
              <a:rPr lang="en-US" altLang="zh-CN" sz="1400" dirty="0" smtClean="0"/>
              <a:t>From another angle, keeping </a:t>
            </a:r>
            <a:r>
              <a:rPr lang="en-US" altLang="zh-CN" sz="1400" dirty="0" err="1" smtClean="0"/>
              <a:t>WURx</a:t>
            </a:r>
            <a:r>
              <a:rPr lang="en-US" altLang="zh-CN" sz="1400" dirty="0" smtClean="0"/>
              <a:t> on for a while does not waste much energy</a:t>
            </a:r>
            <a:endParaRPr lang="zh-CN" altLang="en-US" sz="1400" dirty="0" smtClean="0"/>
          </a:p>
          <a:p>
            <a:pPr lvl="1"/>
            <a:endParaRPr lang="en-US" altLang="zh-CN" sz="14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7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Issues discussion (1/2)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Some issues will happen if the STA turns off the </a:t>
            </a:r>
            <a:r>
              <a:rPr lang="en-US" altLang="zh-CN" b="1" dirty="0" err="1" smtClean="0">
                <a:ea typeface="+mn-ea"/>
                <a:cs typeface="+mn-cs"/>
              </a:rPr>
              <a:t>WURx</a:t>
            </a:r>
            <a:r>
              <a:rPr lang="en-US" altLang="zh-CN" b="1" dirty="0" smtClean="0">
                <a:ea typeface="+mn-ea"/>
                <a:cs typeface="+mn-cs"/>
              </a:rPr>
              <a:t> immediately after a successful wake up packet (WUP) reception</a:t>
            </a:r>
            <a:endParaRPr lang="en-US" altLang="zh-CN" sz="1400" dirty="0" smtClean="0"/>
          </a:p>
          <a:p>
            <a:pPr lvl="1"/>
            <a:r>
              <a:rPr lang="en-US" altLang="zh-CN" sz="1400" dirty="0" smtClean="0"/>
              <a:t>Other WUPs may be sent during the WUR time out period before </a:t>
            </a:r>
            <a:r>
              <a:rPr lang="en-US" altLang="zh-CN" sz="1400" dirty="0"/>
              <a:t>receiving the wake up response frame from the STA</a:t>
            </a:r>
          </a:p>
          <a:p>
            <a:pPr lvl="1" indent="285750"/>
            <a:r>
              <a:rPr lang="en-US" altLang="zh-CN" sz="1200" dirty="0" smtClean="0"/>
              <a:t>May be different from the previous one, containing the new info, such TSF, BSS parameters update notification and is transmitted </a:t>
            </a:r>
          </a:p>
          <a:p>
            <a:pPr lvl="1" indent="285750"/>
            <a:r>
              <a:rPr lang="en-US" altLang="zh-CN" sz="1200" dirty="0" smtClean="0"/>
              <a:t>Without info contained in the missed WUP, the STA may make wrong transmission by its PCR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cxnSp>
        <p:nvCxnSpPr>
          <p:cNvPr id="6" name="Straight Connector 41"/>
          <p:cNvCxnSpPr/>
          <p:nvPr/>
        </p:nvCxnSpPr>
        <p:spPr bwMode="auto">
          <a:xfrm flipV="1">
            <a:off x="314260" y="5019896"/>
            <a:ext cx="8610600" cy="181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Rectangle 42"/>
          <p:cNvSpPr/>
          <p:nvPr/>
        </p:nvSpPr>
        <p:spPr bwMode="auto">
          <a:xfrm>
            <a:off x="1219200" y="4625640"/>
            <a:ext cx="1143000" cy="41136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Unicast WUP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to STA1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47"/>
          <p:cNvSpPr/>
          <p:nvPr/>
        </p:nvSpPr>
        <p:spPr bwMode="auto">
          <a:xfrm>
            <a:off x="3549681" y="4618647"/>
            <a:ext cx="1426226" cy="41531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000" dirty="0"/>
              <a:t>broadcast </a:t>
            </a:r>
            <a:r>
              <a:rPr lang="en-US" altLang="zh-CN" sz="1000" dirty="0" smtClean="0"/>
              <a:t>WUP or u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nicast </a:t>
            </a:r>
            <a:r>
              <a:rPr lang="en-US" sz="1000" dirty="0" smtClean="0"/>
              <a:t>WUP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to STA1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" y="4658262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AP</a:t>
            </a:r>
            <a:endParaRPr lang="en-US" sz="1000" dirty="0"/>
          </a:p>
        </p:txBody>
      </p:sp>
      <p:cxnSp>
        <p:nvCxnSpPr>
          <p:cNvPr id="11" name="Straight Connector 50"/>
          <p:cNvCxnSpPr>
            <a:endCxn id="10" idx="3"/>
          </p:cNvCxnSpPr>
          <p:nvPr/>
        </p:nvCxnSpPr>
        <p:spPr bwMode="auto">
          <a:xfrm flipV="1">
            <a:off x="533400" y="4781373"/>
            <a:ext cx="152400" cy="2439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51"/>
          <p:cNvCxnSpPr>
            <a:stCxn id="10" idx="3"/>
          </p:cNvCxnSpPr>
          <p:nvPr/>
        </p:nvCxnSpPr>
        <p:spPr bwMode="auto">
          <a:xfrm>
            <a:off x="685800" y="4781373"/>
            <a:ext cx="533400" cy="138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52"/>
          <p:cNvCxnSpPr/>
          <p:nvPr/>
        </p:nvCxnSpPr>
        <p:spPr bwMode="auto">
          <a:xfrm flipV="1">
            <a:off x="685800" y="4806968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53"/>
          <p:cNvCxnSpPr/>
          <p:nvPr/>
        </p:nvCxnSpPr>
        <p:spPr bwMode="auto">
          <a:xfrm flipV="1">
            <a:off x="839906" y="4806968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54"/>
          <p:cNvCxnSpPr/>
          <p:nvPr/>
        </p:nvCxnSpPr>
        <p:spPr bwMode="auto">
          <a:xfrm flipV="1">
            <a:off x="998982" y="4811850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55"/>
          <p:cNvCxnSpPr/>
          <p:nvPr/>
        </p:nvCxnSpPr>
        <p:spPr bwMode="auto">
          <a:xfrm flipV="1">
            <a:off x="2819400" y="4808492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Straight Connector 56"/>
          <p:cNvCxnSpPr/>
          <p:nvPr/>
        </p:nvCxnSpPr>
        <p:spPr bwMode="auto">
          <a:xfrm flipV="1">
            <a:off x="2971800" y="4806968"/>
            <a:ext cx="533400" cy="15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57"/>
          <p:cNvCxnSpPr/>
          <p:nvPr/>
        </p:nvCxnSpPr>
        <p:spPr bwMode="auto">
          <a:xfrm flipV="1">
            <a:off x="2971800" y="4818698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58"/>
          <p:cNvCxnSpPr/>
          <p:nvPr/>
        </p:nvCxnSpPr>
        <p:spPr bwMode="auto">
          <a:xfrm flipV="1">
            <a:off x="3125906" y="4818698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59"/>
          <p:cNvCxnSpPr/>
          <p:nvPr/>
        </p:nvCxnSpPr>
        <p:spPr bwMode="auto">
          <a:xfrm flipV="1">
            <a:off x="3284982" y="4815697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3482293" y="4041262"/>
            <a:ext cx="2438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Timeout Interval</a:t>
            </a:r>
            <a:endParaRPr lang="en-US" sz="1000" dirty="0"/>
          </a:p>
        </p:txBody>
      </p:sp>
      <p:cxnSp>
        <p:nvCxnSpPr>
          <p:cNvPr id="29" name="Straight Arrow Connector 73"/>
          <p:cNvCxnSpPr/>
          <p:nvPr/>
        </p:nvCxnSpPr>
        <p:spPr bwMode="auto">
          <a:xfrm flipV="1">
            <a:off x="2362200" y="4467678"/>
            <a:ext cx="4787235" cy="111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0" name="Straight Connector 6"/>
          <p:cNvCxnSpPr/>
          <p:nvPr/>
        </p:nvCxnSpPr>
        <p:spPr bwMode="auto">
          <a:xfrm>
            <a:off x="314260" y="5504498"/>
            <a:ext cx="8610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Rectangle 24"/>
          <p:cNvSpPr/>
          <p:nvPr/>
        </p:nvSpPr>
        <p:spPr bwMode="auto">
          <a:xfrm>
            <a:off x="2362200" y="5509223"/>
            <a:ext cx="4495800" cy="20352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off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27"/>
          <p:cNvSpPr/>
          <p:nvPr/>
        </p:nvSpPr>
        <p:spPr bwMode="auto">
          <a:xfrm>
            <a:off x="3886200" y="5716561"/>
            <a:ext cx="2971800" cy="20431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PCR 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ectangle 29"/>
          <p:cNvSpPr/>
          <p:nvPr/>
        </p:nvSpPr>
        <p:spPr bwMode="auto">
          <a:xfrm>
            <a:off x="363741" y="5538748"/>
            <a:ext cx="685800" cy="1922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30"/>
          <p:cNvSpPr/>
          <p:nvPr/>
        </p:nvSpPr>
        <p:spPr bwMode="auto">
          <a:xfrm>
            <a:off x="314261" y="5751319"/>
            <a:ext cx="647700" cy="1922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MR</a:t>
            </a:r>
          </a:p>
        </p:txBody>
      </p:sp>
      <p:sp>
        <p:nvSpPr>
          <p:cNvPr id="35" name="Rectangle 31"/>
          <p:cNvSpPr/>
          <p:nvPr/>
        </p:nvSpPr>
        <p:spPr bwMode="auto">
          <a:xfrm>
            <a:off x="1049541" y="5717033"/>
            <a:ext cx="1312659" cy="201685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PCR 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off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ectangle 32"/>
          <p:cNvSpPr/>
          <p:nvPr/>
        </p:nvSpPr>
        <p:spPr bwMode="auto">
          <a:xfrm>
            <a:off x="1049541" y="5509189"/>
            <a:ext cx="1312659" cy="203559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25"/>
          <p:cNvSpPr/>
          <p:nvPr/>
        </p:nvSpPr>
        <p:spPr bwMode="auto">
          <a:xfrm>
            <a:off x="2367178" y="5715877"/>
            <a:ext cx="1519022" cy="202842"/>
          </a:xfrm>
          <a:prstGeom prst="rect">
            <a:avLst/>
          </a:prstGeo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transition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9"/>
          <p:cNvSpPr txBox="1"/>
          <p:nvPr/>
        </p:nvSpPr>
        <p:spPr>
          <a:xfrm>
            <a:off x="68486" y="5275402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STA</a:t>
            </a:r>
            <a:endParaRPr lang="en-US" sz="1000" dirty="0"/>
          </a:p>
        </p:txBody>
      </p:sp>
      <p:sp>
        <p:nvSpPr>
          <p:cNvPr id="50" name="文本框 49"/>
          <p:cNvSpPr txBox="1"/>
          <p:nvPr/>
        </p:nvSpPr>
        <p:spPr>
          <a:xfrm>
            <a:off x="5682585" y="3907101"/>
            <a:ext cx="2318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new info, such as TSF, BSS parameters update notification</a:t>
            </a:r>
            <a:endParaRPr lang="en-US" dirty="0"/>
          </a:p>
        </p:txBody>
      </p:sp>
      <p:cxnSp>
        <p:nvCxnSpPr>
          <p:cNvPr id="52" name="直接箭头连接符 51"/>
          <p:cNvCxnSpPr/>
          <p:nvPr/>
        </p:nvCxnSpPr>
        <p:spPr bwMode="auto">
          <a:xfrm flipH="1">
            <a:off x="5029200" y="4287483"/>
            <a:ext cx="762000" cy="3707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0666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Issues </a:t>
            </a:r>
            <a:r>
              <a:rPr lang="en-US" altLang="zh-CN" dirty="0" smtClean="0"/>
              <a:t>discussion (2/2)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Some issues will happen if the STA turns off the </a:t>
            </a:r>
            <a:r>
              <a:rPr lang="en-US" altLang="zh-CN" b="1" dirty="0" err="1">
                <a:ea typeface="+mn-ea"/>
                <a:cs typeface="+mn-cs"/>
              </a:rPr>
              <a:t>WURx</a:t>
            </a:r>
            <a:r>
              <a:rPr lang="en-US" altLang="zh-CN" b="1" dirty="0">
                <a:ea typeface="+mn-ea"/>
                <a:cs typeface="+mn-cs"/>
              </a:rPr>
              <a:t> immediately after a successful wake up packet (WUP) </a:t>
            </a:r>
            <a:r>
              <a:rPr lang="en-US" altLang="zh-CN" b="1" dirty="0" smtClean="0">
                <a:ea typeface="+mn-ea"/>
                <a:cs typeface="+mn-cs"/>
              </a:rPr>
              <a:t>reception</a:t>
            </a:r>
            <a:endParaRPr lang="en-US" altLang="zh-CN" sz="1400" dirty="0" smtClean="0"/>
          </a:p>
          <a:p>
            <a:pPr lvl="1"/>
            <a:r>
              <a:rPr lang="en-US" altLang="zh-CN" sz="1400" dirty="0"/>
              <a:t>Other WUPs may be sent during the WUR time out period before receiving the wake up response frame from the STA</a:t>
            </a:r>
          </a:p>
          <a:p>
            <a:pPr lvl="1" indent="285750"/>
            <a:r>
              <a:rPr lang="en-US" altLang="zh-CN" sz="1200" dirty="0" smtClean="0"/>
              <a:t>10 </a:t>
            </a:r>
            <a:r>
              <a:rPr lang="en-US" altLang="zh-CN" sz="1200" dirty="0" err="1"/>
              <a:t>ms</a:t>
            </a:r>
            <a:r>
              <a:rPr lang="en-US" altLang="zh-CN" sz="1200" dirty="0"/>
              <a:t> transition time is too long, anything may happen within this period </a:t>
            </a:r>
            <a:endParaRPr lang="en-US" altLang="zh-CN" sz="1200" dirty="0" smtClean="0"/>
          </a:p>
          <a:p>
            <a:pPr lvl="1" indent="285750"/>
            <a:r>
              <a:rPr lang="en-US" altLang="zh-CN" sz="1200" dirty="0" smtClean="0"/>
              <a:t>May </a:t>
            </a:r>
            <a:r>
              <a:rPr lang="en-US" altLang="zh-CN" sz="1200" dirty="0"/>
              <a:t>be used to doze the STA’s PCR or negotiate another wake up time due to traffic control or other high priority traffic needs to be handled </a:t>
            </a:r>
            <a:r>
              <a:rPr lang="en-US" altLang="zh-CN" sz="1200" dirty="0" smtClean="0"/>
              <a:t>first</a:t>
            </a:r>
          </a:p>
          <a:p>
            <a:pPr lvl="1" indent="285750"/>
            <a:r>
              <a:rPr lang="en-US" altLang="zh-CN" sz="1200" dirty="0" smtClean="0"/>
              <a:t>without </a:t>
            </a:r>
            <a:r>
              <a:rPr lang="en-US" altLang="zh-CN" sz="1200" dirty="0"/>
              <a:t>info contained in the missed WUP, the STA </a:t>
            </a:r>
            <a:r>
              <a:rPr lang="en-US" altLang="zh-CN" sz="1200" dirty="0" smtClean="0"/>
              <a:t>may not execute the AP’s command correctly</a:t>
            </a:r>
          </a:p>
          <a:p>
            <a:pPr lvl="1" indent="0">
              <a:buNone/>
            </a:pPr>
            <a:endParaRPr lang="en-US" altLang="zh-CN" sz="1200" dirty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 smtClean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cxnSp>
        <p:nvCxnSpPr>
          <p:cNvPr id="58" name="Straight Connector 41"/>
          <p:cNvCxnSpPr/>
          <p:nvPr/>
        </p:nvCxnSpPr>
        <p:spPr bwMode="auto">
          <a:xfrm flipV="1">
            <a:off x="530679" y="5172296"/>
            <a:ext cx="8610600" cy="181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9" name="Rectangle 42"/>
          <p:cNvSpPr/>
          <p:nvPr/>
        </p:nvSpPr>
        <p:spPr bwMode="auto">
          <a:xfrm>
            <a:off x="1435619" y="4778040"/>
            <a:ext cx="1143000" cy="41136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Unicast WUP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to STA1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ectangle 47"/>
          <p:cNvSpPr/>
          <p:nvPr/>
        </p:nvSpPr>
        <p:spPr bwMode="auto">
          <a:xfrm>
            <a:off x="4464081" y="4771047"/>
            <a:ext cx="1314938" cy="41531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Unicast </a:t>
            </a:r>
            <a:r>
              <a:rPr lang="en-US" sz="800" dirty="0" smtClean="0"/>
              <a:t>WUP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to STA1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aseline="0" dirty="0" smtClean="0"/>
              <a:t>(change wake up time or doze STA’</a:t>
            </a:r>
            <a:r>
              <a:rPr lang="en-US" altLang="zh-CN" sz="800" dirty="0" smtClean="0"/>
              <a:t>s main radio</a:t>
            </a:r>
            <a:r>
              <a:rPr lang="en-US" sz="800" baseline="0" dirty="0" smtClean="0"/>
              <a:t>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1" name="TextBox 9"/>
          <p:cNvSpPr txBox="1"/>
          <p:nvPr/>
        </p:nvSpPr>
        <p:spPr>
          <a:xfrm>
            <a:off x="292619" y="4810662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AP</a:t>
            </a:r>
            <a:endParaRPr lang="en-US" sz="1000" dirty="0"/>
          </a:p>
        </p:txBody>
      </p:sp>
      <p:cxnSp>
        <p:nvCxnSpPr>
          <p:cNvPr id="62" name="Straight Connector 50"/>
          <p:cNvCxnSpPr>
            <a:endCxn id="61" idx="3"/>
          </p:cNvCxnSpPr>
          <p:nvPr/>
        </p:nvCxnSpPr>
        <p:spPr bwMode="auto">
          <a:xfrm flipV="1">
            <a:off x="749819" y="4933773"/>
            <a:ext cx="152400" cy="2439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3" name="Straight Connector 51"/>
          <p:cNvCxnSpPr>
            <a:stCxn id="61" idx="3"/>
          </p:cNvCxnSpPr>
          <p:nvPr/>
        </p:nvCxnSpPr>
        <p:spPr bwMode="auto">
          <a:xfrm>
            <a:off x="902219" y="4933773"/>
            <a:ext cx="533400" cy="138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Straight Connector 52"/>
          <p:cNvCxnSpPr/>
          <p:nvPr/>
        </p:nvCxnSpPr>
        <p:spPr bwMode="auto">
          <a:xfrm flipV="1">
            <a:off x="902219" y="4959368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Straight Connector 53"/>
          <p:cNvCxnSpPr/>
          <p:nvPr/>
        </p:nvCxnSpPr>
        <p:spPr bwMode="auto">
          <a:xfrm flipV="1">
            <a:off x="1056325" y="4959368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Straight Connector 54"/>
          <p:cNvCxnSpPr/>
          <p:nvPr/>
        </p:nvCxnSpPr>
        <p:spPr bwMode="auto">
          <a:xfrm flipV="1">
            <a:off x="1215401" y="4964250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Straight Connector 55"/>
          <p:cNvCxnSpPr/>
          <p:nvPr/>
        </p:nvCxnSpPr>
        <p:spPr bwMode="auto">
          <a:xfrm flipV="1">
            <a:off x="3733800" y="4960892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Straight Connector 56"/>
          <p:cNvCxnSpPr/>
          <p:nvPr/>
        </p:nvCxnSpPr>
        <p:spPr bwMode="auto">
          <a:xfrm flipV="1">
            <a:off x="3886200" y="4959368"/>
            <a:ext cx="533400" cy="15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Straight Connector 57"/>
          <p:cNvCxnSpPr/>
          <p:nvPr/>
        </p:nvCxnSpPr>
        <p:spPr bwMode="auto">
          <a:xfrm flipV="1">
            <a:off x="3886200" y="4971098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0" name="Straight Connector 58"/>
          <p:cNvCxnSpPr/>
          <p:nvPr/>
        </p:nvCxnSpPr>
        <p:spPr bwMode="auto">
          <a:xfrm flipV="1">
            <a:off x="4040306" y="4971098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1" name="Straight Connector 59"/>
          <p:cNvCxnSpPr/>
          <p:nvPr/>
        </p:nvCxnSpPr>
        <p:spPr bwMode="auto">
          <a:xfrm flipV="1">
            <a:off x="4199382" y="4968097"/>
            <a:ext cx="152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2" name="TextBox 25"/>
          <p:cNvSpPr txBox="1"/>
          <p:nvPr/>
        </p:nvSpPr>
        <p:spPr>
          <a:xfrm>
            <a:off x="3698712" y="4193662"/>
            <a:ext cx="2438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Timeout Interval</a:t>
            </a:r>
            <a:endParaRPr lang="en-US" sz="1000" dirty="0"/>
          </a:p>
        </p:txBody>
      </p:sp>
      <p:cxnSp>
        <p:nvCxnSpPr>
          <p:cNvPr id="73" name="Straight Arrow Connector 73"/>
          <p:cNvCxnSpPr/>
          <p:nvPr/>
        </p:nvCxnSpPr>
        <p:spPr bwMode="auto">
          <a:xfrm flipV="1">
            <a:off x="2578619" y="4620078"/>
            <a:ext cx="4787235" cy="111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4" name="Straight Connector 6"/>
          <p:cNvCxnSpPr/>
          <p:nvPr/>
        </p:nvCxnSpPr>
        <p:spPr bwMode="auto">
          <a:xfrm>
            <a:off x="530679" y="5656898"/>
            <a:ext cx="8610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5" name="Rectangle 24"/>
          <p:cNvSpPr/>
          <p:nvPr/>
        </p:nvSpPr>
        <p:spPr bwMode="auto">
          <a:xfrm>
            <a:off x="2578619" y="5661623"/>
            <a:ext cx="4495800" cy="20352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off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Rectangle 27"/>
          <p:cNvSpPr/>
          <p:nvPr/>
        </p:nvSpPr>
        <p:spPr bwMode="auto">
          <a:xfrm>
            <a:off x="4102619" y="5868961"/>
            <a:ext cx="2971800" cy="20431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PCR 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29"/>
          <p:cNvSpPr/>
          <p:nvPr/>
        </p:nvSpPr>
        <p:spPr bwMode="auto">
          <a:xfrm>
            <a:off x="580160" y="5691148"/>
            <a:ext cx="685800" cy="1922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Rectangle 30"/>
          <p:cNvSpPr/>
          <p:nvPr/>
        </p:nvSpPr>
        <p:spPr bwMode="auto">
          <a:xfrm>
            <a:off x="530680" y="5903719"/>
            <a:ext cx="647700" cy="1922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MR</a:t>
            </a:r>
          </a:p>
        </p:txBody>
      </p:sp>
      <p:sp>
        <p:nvSpPr>
          <p:cNvPr id="79" name="Rectangle 31"/>
          <p:cNvSpPr/>
          <p:nvPr/>
        </p:nvSpPr>
        <p:spPr bwMode="auto">
          <a:xfrm>
            <a:off x="1265960" y="5869433"/>
            <a:ext cx="1312659" cy="201685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PCR 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off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Rectangle 32"/>
          <p:cNvSpPr/>
          <p:nvPr/>
        </p:nvSpPr>
        <p:spPr bwMode="auto">
          <a:xfrm>
            <a:off x="1265960" y="5661589"/>
            <a:ext cx="1312659" cy="203559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Rectangle 25"/>
          <p:cNvSpPr/>
          <p:nvPr/>
        </p:nvSpPr>
        <p:spPr bwMode="auto">
          <a:xfrm>
            <a:off x="2583597" y="5868277"/>
            <a:ext cx="1519022" cy="202842"/>
          </a:xfrm>
          <a:prstGeom prst="rect">
            <a:avLst/>
          </a:prstGeo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transition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TextBox 9"/>
          <p:cNvSpPr txBox="1"/>
          <p:nvPr/>
        </p:nvSpPr>
        <p:spPr>
          <a:xfrm>
            <a:off x="284905" y="5427802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STA</a:t>
            </a:r>
            <a:endParaRPr lang="en-US" sz="1000" dirty="0"/>
          </a:p>
        </p:txBody>
      </p:sp>
      <p:sp>
        <p:nvSpPr>
          <p:cNvPr id="83" name="文本框 82"/>
          <p:cNvSpPr txBox="1"/>
          <p:nvPr/>
        </p:nvSpPr>
        <p:spPr>
          <a:xfrm>
            <a:off x="5899004" y="4059501"/>
            <a:ext cx="1785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Due </a:t>
            </a:r>
            <a:r>
              <a:rPr lang="en-US" altLang="zh-CN" dirty="0"/>
              <a:t>to traffic control or </a:t>
            </a:r>
            <a:r>
              <a:rPr lang="en-US" altLang="zh-CN" dirty="0" smtClean="0"/>
              <a:t>other high </a:t>
            </a:r>
            <a:r>
              <a:rPr lang="en-US" altLang="zh-CN" dirty="0"/>
              <a:t>priority traffic</a:t>
            </a:r>
            <a:endParaRPr lang="en-US" dirty="0"/>
          </a:p>
        </p:txBody>
      </p:sp>
      <p:cxnSp>
        <p:nvCxnSpPr>
          <p:cNvPr id="84" name="直接箭头连接符 83"/>
          <p:cNvCxnSpPr/>
          <p:nvPr/>
        </p:nvCxnSpPr>
        <p:spPr bwMode="auto">
          <a:xfrm flipH="1">
            <a:off x="5245619" y="4439883"/>
            <a:ext cx="762000" cy="3707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9628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dirty="0" smtClean="0"/>
              <a:t>Turn off  </a:t>
            </a:r>
            <a:r>
              <a:rPr lang="en-US" altLang="zh-CN" sz="4000" dirty="0" err="1" smtClean="0"/>
              <a:t>WURx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A successful frame exchange between AP and the STA is proposed as the condition to turn off  </a:t>
            </a:r>
            <a:r>
              <a:rPr lang="en-US" altLang="zh-CN" b="1" dirty="0" err="1" smtClean="0">
                <a:ea typeface="+mn-ea"/>
                <a:cs typeface="+mn-cs"/>
              </a:rPr>
              <a:t>WURx</a:t>
            </a:r>
            <a:r>
              <a:rPr lang="en-US" altLang="zh-CN" b="1" dirty="0" smtClean="0">
                <a:ea typeface="+mn-ea"/>
                <a:cs typeface="+mn-cs"/>
              </a:rPr>
              <a:t> after entering PCR state</a:t>
            </a:r>
            <a:endParaRPr lang="en-US" altLang="zh-CN" dirty="0" smtClean="0"/>
          </a:p>
          <a:p>
            <a:pPr lvl="1">
              <a:buFontTx/>
              <a:buChar char="–"/>
            </a:pPr>
            <a:r>
              <a:rPr lang="en-US" altLang="zh-CN" sz="1400" dirty="0" smtClean="0"/>
              <a:t>E.g., An acknowledgement or data to the wake up response frame, e.g., Ps-poll, is received </a:t>
            </a:r>
          </a:p>
          <a:p>
            <a:pPr lvl="1">
              <a:buFontTx/>
              <a:buChar char="–"/>
            </a:pPr>
            <a:r>
              <a:rPr lang="en-US" altLang="zh-CN" sz="1400" dirty="0" smtClean="0"/>
              <a:t>Adopt the same philosophy of the power save mode change condition</a:t>
            </a:r>
          </a:p>
          <a:p>
            <a:pPr lvl="1" indent="285750"/>
            <a:r>
              <a:rPr lang="en-US" sz="1200" dirty="0"/>
              <a:t>To change power management modes a STA shall inform the AP by completing a successful </a:t>
            </a:r>
            <a:r>
              <a:rPr lang="en-US" sz="1200" dirty="0" smtClean="0"/>
              <a:t>frame exchange</a:t>
            </a:r>
            <a:endParaRPr lang="en-US" altLang="zh-CN" sz="12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r>
              <a:rPr lang="en-US" altLang="zh-CN" sz="2000" dirty="0"/>
              <a:t>The acknowledgement is required before turning off  </a:t>
            </a:r>
            <a:r>
              <a:rPr lang="en-US" altLang="zh-CN" sz="2000" dirty="0" err="1"/>
              <a:t>WURx</a:t>
            </a:r>
            <a:r>
              <a:rPr lang="en-US" altLang="zh-CN" sz="2000" dirty="0"/>
              <a:t> when the received wake up packet solicits wake up response frame</a:t>
            </a:r>
          </a:p>
          <a:p>
            <a:pPr lvl="1"/>
            <a:r>
              <a:rPr lang="en-US" altLang="zh-CN" sz="1400" dirty="0"/>
              <a:t>Follow the same design philosophy of WUR state signaling</a:t>
            </a:r>
          </a:p>
          <a:p>
            <a:pPr lvl="1"/>
            <a:r>
              <a:rPr lang="en-US" altLang="zh-CN" sz="1400" dirty="0"/>
              <a:t>Turning off </a:t>
            </a:r>
            <a:r>
              <a:rPr lang="en-US" altLang="zh-CN" sz="1400" dirty="0" err="1"/>
              <a:t>WURx</a:t>
            </a:r>
            <a:r>
              <a:rPr lang="en-US" altLang="zh-CN" sz="1400" dirty="0"/>
              <a:t> at this stage does benefit power save</a:t>
            </a:r>
            <a:endParaRPr lang="en-US" altLang="zh-CN" dirty="0"/>
          </a:p>
          <a:p>
            <a:endParaRPr lang="en-US" altLang="zh-CN" sz="2000" dirty="0" smtClean="0"/>
          </a:p>
          <a:p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2133600" y="4010799"/>
            <a:ext cx="5867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flipV="1">
            <a:off x="2133600" y="4343400"/>
            <a:ext cx="5867400" cy="47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562100" y="37338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24000" y="3990201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0" name="Rectangle 22"/>
          <p:cNvSpPr/>
          <p:nvPr/>
        </p:nvSpPr>
        <p:spPr bwMode="auto">
          <a:xfrm>
            <a:off x="5562600" y="3782199"/>
            <a:ext cx="570124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23"/>
          <p:cNvSpPr/>
          <p:nvPr/>
        </p:nvSpPr>
        <p:spPr bwMode="auto">
          <a:xfrm>
            <a:off x="2133600" y="3782199"/>
            <a:ext cx="7620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WUP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24"/>
          <p:cNvSpPr/>
          <p:nvPr/>
        </p:nvSpPr>
        <p:spPr bwMode="auto">
          <a:xfrm>
            <a:off x="2133600" y="4348091"/>
            <a:ext cx="4038600" cy="24851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on</a:t>
            </a:r>
          </a:p>
        </p:txBody>
      </p:sp>
      <p:sp>
        <p:nvSpPr>
          <p:cNvPr id="13" name="Rectangle 25"/>
          <p:cNvSpPr/>
          <p:nvPr/>
        </p:nvSpPr>
        <p:spPr bwMode="auto">
          <a:xfrm>
            <a:off x="2895600" y="4585664"/>
            <a:ext cx="914400" cy="245823"/>
          </a:xfrm>
          <a:prstGeom prst="rect">
            <a:avLst/>
          </a:prstGeo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transition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26"/>
          <p:cNvSpPr/>
          <p:nvPr/>
        </p:nvSpPr>
        <p:spPr bwMode="auto">
          <a:xfrm>
            <a:off x="3810001" y="4585664"/>
            <a:ext cx="3657600" cy="24626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PCR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</a:p>
        </p:txBody>
      </p:sp>
      <p:sp>
        <p:nvSpPr>
          <p:cNvPr id="15" name="Rectangle 27"/>
          <p:cNvSpPr/>
          <p:nvPr/>
        </p:nvSpPr>
        <p:spPr bwMode="auto">
          <a:xfrm>
            <a:off x="2133601" y="4585664"/>
            <a:ext cx="761999" cy="24947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PCR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off</a:t>
            </a:r>
          </a:p>
        </p:txBody>
      </p:sp>
      <p:sp>
        <p:nvSpPr>
          <p:cNvPr id="16" name="Rectangle 28"/>
          <p:cNvSpPr/>
          <p:nvPr/>
        </p:nvSpPr>
        <p:spPr bwMode="auto">
          <a:xfrm>
            <a:off x="6172200" y="4347131"/>
            <a:ext cx="1295400" cy="237573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off</a:t>
            </a:r>
          </a:p>
        </p:txBody>
      </p:sp>
      <p:sp>
        <p:nvSpPr>
          <p:cNvPr id="17" name="Rectangle 29"/>
          <p:cNvSpPr/>
          <p:nvPr/>
        </p:nvSpPr>
        <p:spPr bwMode="auto">
          <a:xfrm>
            <a:off x="1371600" y="4343400"/>
            <a:ext cx="685800" cy="2347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30"/>
          <p:cNvSpPr/>
          <p:nvPr/>
        </p:nvSpPr>
        <p:spPr bwMode="auto">
          <a:xfrm>
            <a:off x="1409700" y="4597147"/>
            <a:ext cx="647700" cy="2347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33"/>
          <p:cNvSpPr/>
          <p:nvPr/>
        </p:nvSpPr>
        <p:spPr bwMode="auto">
          <a:xfrm>
            <a:off x="3962400" y="4010799"/>
            <a:ext cx="1447800" cy="3047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00" dirty="0" smtClean="0"/>
              <a:t>wake up response frame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86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[1] </a:t>
            </a:r>
            <a:r>
              <a:rPr lang="en-US" altLang="en-US" sz="1800" dirty="0" smtClean="0"/>
              <a:t>11-16-1445-01 </a:t>
            </a:r>
            <a:r>
              <a:rPr lang="en-US" altLang="ko-KR" sz="1800" dirty="0" smtClean="0">
                <a:ea typeface="굴림" pitchFamily="34" charset="-127"/>
              </a:rPr>
              <a:t>Overall MAC Procedure for WUR</a:t>
            </a:r>
            <a:endParaRPr lang="en-US" altLang="ko-KR" sz="1800" dirty="0" smtClean="0"/>
          </a:p>
          <a:p>
            <a:r>
              <a:rPr lang="en-US" altLang="zh-CN" sz="1800" dirty="0" smtClean="0"/>
              <a:t>[2] </a:t>
            </a:r>
            <a:r>
              <a:rPr lang="en-US" altLang="en-US" sz="1800" dirty="0" smtClean="0"/>
              <a:t>11-17-0071-00 High level</a:t>
            </a:r>
            <a:r>
              <a:rPr lang="en-US" altLang="ko-KR" sz="1800" dirty="0" smtClean="0"/>
              <a:t> MAC concept  for WUR</a:t>
            </a:r>
          </a:p>
          <a:p>
            <a:endParaRPr lang="en-US" altLang="ko-KR" sz="18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73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Do </a:t>
            </a:r>
            <a:r>
              <a:rPr lang="en-US" dirty="0"/>
              <a:t>you agree that the STA may turn off the </a:t>
            </a:r>
            <a:r>
              <a:rPr lang="en-US" dirty="0" err="1"/>
              <a:t>WURx</a:t>
            </a:r>
            <a:r>
              <a:rPr lang="en-US" dirty="0"/>
              <a:t> after a successful frame exchange with AP, which informs the AP that the STA is the awake state, through its PCR in WUR mode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42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47463</TotalTime>
  <Words>884</Words>
  <Application>Microsoft Office PowerPoint</Application>
  <PresentationFormat>全屏显示(4:3)</PresentationFormat>
  <Paragraphs>140</Paragraphs>
  <Slides>10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Arial Unicode MS</vt:lpstr>
      <vt:lpstr>굴림</vt:lpstr>
      <vt:lpstr>MS Gothic</vt:lpstr>
      <vt:lpstr>Times New Roman</vt:lpstr>
      <vt:lpstr>ACcord Submission Template</vt:lpstr>
      <vt:lpstr>Document</vt:lpstr>
      <vt:lpstr>Power save state transition</vt:lpstr>
      <vt:lpstr>Introduction</vt:lpstr>
      <vt:lpstr>WUR state signaling</vt:lpstr>
      <vt:lpstr>PCR state signaling</vt:lpstr>
      <vt:lpstr>Issues discussion (1/2)</vt:lpstr>
      <vt:lpstr>Issues discussion (2/2)</vt:lpstr>
      <vt:lpstr>Turn off  WURx</vt:lpstr>
      <vt:lpstr>Reference</vt:lpstr>
      <vt:lpstr>SP 1</vt:lpstr>
      <vt:lpstr>Motion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ming.gan@huawei.com</dc:creator>
  <cp:lastModifiedBy>Ganming (Ming)</cp:lastModifiedBy>
  <cp:revision>1036</cp:revision>
  <cp:lastPrinted>1998-02-10T13:28:06Z</cp:lastPrinted>
  <dcterms:created xsi:type="dcterms:W3CDTF">2009-12-02T19:05:24Z</dcterms:created>
  <dcterms:modified xsi:type="dcterms:W3CDTF">2017-11-09T13:16:23Z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(3)U6qMNcuAJEFJ3WI+vfLmbAeEGTw62BS6E+XwPBrRKa9wwrwA1vP/xDU+01Hci4ESSeuky+El
cAr7O1KC4oGN53UZGhto7311WtE2vaXoY0qoaS7Cjn1pZpYK0T++e5R4/Q5Lo0ICOJ9FJIWk
AuBj794A9uaIxLCu1GKLoCYQu6vbhHAsY8kq3xRVVFgUxt4VCdz0xtCWCn1iHpj1hNbjWJGD
8B67fF18xTrzkY0bR2</vt:lpwstr>
  </property>
  <property fmtid="{D5CDD505-2E9C-101B-9397-08002B2CF9AE}" pid="4" name="_2015_ms_pID_7253431">
    <vt:lpwstr>BnHK08VMXYCASl6TWJ5Fu/mkBrKMj7oRgBEW61afftPmwIo39EWgwD
Ph3J92r0CdF/QVtqz3/d5cAULMX5XAfbFosfWPuDVlQSUBarPV0TWDMycgReH2LM6FeJ0dcA
a2Gn4ZDRI2dkm9YE28qj8nPHOorhNjJ4ARBscRQY1SMhY4OvEUS/dbvQX0KPjs46BwZN5jJU
HDarGD/PgzOttW93ikGfH1G2i9YBLbQeAHgf</vt:lpwstr>
  </property>
  <property fmtid="{D5CDD505-2E9C-101B-9397-08002B2CF9AE}" pid="5" name="_2015_ms_pID_7253432">
    <vt:lpwstr>UiNuzrLtw+7sbtkqQ2O5o04l54nyFhuijtkH
QbmBpIcjxubqH0RUyWXpp4oWN48nZ3f14nt2P90ueMs7uCFT+xY=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1509790897</vt:lpwstr>
  </property>
</Properties>
</file>