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4660"/>
  </p:normalViewPr>
  <p:slideViewPr>
    <p:cSldViewPr>
      <p:cViewPr varScale="1">
        <p:scale>
          <a:sx n="100" d="100"/>
          <a:sy n="100" d="100"/>
        </p:scale>
        <p:origin x="2502" y="7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4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2017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91488E-BD88-4281-B119-43228AF9E3E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802.11-17/1354r0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September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4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6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33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31520"/>
            <a:ext cx="8290560" cy="11379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dirty="0"/>
              <a:t>WUR Preamble Bit Duration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625600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2017-09-10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8960" y="2069253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26294"/>
              </p:ext>
            </p:extLst>
          </p:nvPr>
        </p:nvGraphicFramePr>
        <p:xfrm>
          <a:off x="549275" y="2428875"/>
          <a:ext cx="86756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Document" r:id="rId4" imgW="8463037" imgH="2506166" progId="Word.Document.8">
                  <p:embed/>
                </p:oleObj>
              </mc:Choice>
              <mc:Fallback>
                <p:oleObj name="Document" r:id="rId4" imgW="8463037" imgH="250616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428875"/>
                        <a:ext cx="8675688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1B03-A7F6-4892-82EA-B7B88CD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#2 – Model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99DE-56BB-4DB9-85AE-4CD07B420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72B6-548D-4EBE-97FD-E9AC1DEEF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738CF-870E-46CC-8E0B-8C4DFDDBD8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D3CE4-488D-460C-888F-A40C6F2E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0" y="1752600"/>
            <a:ext cx="9316273" cy="41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6AF4-B8C0-4C2E-BE62-12669FB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Probability of Miss-Detection – UMi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10AA-498B-4207-94F3-FF535A954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08C4-AC4D-4A2F-8B72-0E194393A8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92873-19CC-4B28-8B5F-BC5652FD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19F32-18CD-4E82-954D-E5A5ABC6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1" y="2057400"/>
            <a:ext cx="9236305" cy="39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D45-FA41-4F70-AF9E-E272BE94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#1 – UMi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BA8A-090C-47A3-8A21-662EED47B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1D8F-2BD7-4DE6-8A9F-7F8012B70F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21F70F-3447-4902-8CE6-41CF85B5FA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2A7DA-DE20-4C0C-8B63-5352DFCB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0" y="1867749"/>
            <a:ext cx="9216313" cy="40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1B03-A7F6-4892-82EA-B7B88CD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#2 – UMi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99DE-56BB-4DB9-85AE-4CD07B420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72B6-548D-4EBE-97FD-E9AC1DEEF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738CF-870E-46CC-8E0B-8C4DFDDBD8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9E1E7-A405-43F3-8F66-C048E94B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0" y="1990517"/>
            <a:ext cx="9216313" cy="40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6CA2-4BEC-45E1-9989-7427F4A7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8"/>
          </a:xfrm>
        </p:spPr>
        <p:txBody>
          <a:bodyPr/>
          <a:lstStyle/>
          <a:p>
            <a:r>
              <a:rPr lang="en-US" sz="3600" dirty="0"/>
              <a:t>Target SNR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DAED-B6D6-445D-8C1F-E0F60944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57400"/>
            <a:ext cx="8288868" cy="600039"/>
          </a:xfrm>
        </p:spPr>
        <p:txBody>
          <a:bodyPr/>
          <a:lstStyle/>
          <a:p>
            <a:r>
              <a:rPr lang="en-US" dirty="0"/>
              <a:t>Earlier Data Field simulations [2] for 62.5 kb/s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47D91-52FB-4428-9AEC-290A74D371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AF5E-08A5-4BF4-9119-2F98D29AE7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6E93D-0D2E-4CE0-ACA2-1750C48FB3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BB2D403-CCEA-41B0-9B8C-695BEAED4E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8761" y="3048000"/>
          <a:ext cx="8731412" cy="184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Data Rate (kb/s)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10%-PER SNR (dB) AWGN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marL="0" marR="0" lvl="0" indent="0" algn="ctr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10%-PER SNR (dB) Model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D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6061" marR="86061" marT="43031" marB="430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0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Repetition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</a:rPr>
                        <a:t> Code &amp; Manchester Code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</a:rPr>
                        <a:t>-9.3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</a:rPr>
                        <a:t>-2.9</a:t>
                      </a:r>
                    </a:p>
                  </a:txBody>
                  <a:tcPr marL="86061" marR="86061" marT="43031" marB="430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3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BCC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</a:rPr>
                        <a:t> &amp; Manchester Code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</a:rPr>
                        <a:t>-12.3</a:t>
                      </a:r>
                    </a:p>
                  </a:txBody>
                  <a:tcPr marL="86061" marR="86061" marT="43031" marB="43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86061" marR="86061" marT="43031" marB="430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3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266A-20CB-4884-A0D8-EC0993E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868678"/>
          </a:xfrm>
        </p:spPr>
        <p:txBody>
          <a:bodyPr/>
          <a:lstStyle/>
          <a:p>
            <a:r>
              <a:rPr lang="en-US" sz="3000" dirty="0"/>
              <a:t>62.5 kb/s – Repetition Code &amp; Manchester Code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979974-1B89-4966-81CE-CF44428E4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892300"/>
              </p:ext>
            </p:extLst>
          </p:nvPr>
        </p:nvGraphicFramePr>
        <p:xfrm>
          <a:off x="152400" y="1752600"/>
          <a:ext cx="9372599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15">
                  <a:extLst>
                    <a:ext uri="{9D8B030D-6E8A-4147-A177-3AD203B41FA5}">
                      <a16:colId xmlns:a16="http://schemas.microsoft.com/office/drawing/2014/main" val="319900567"/>
                    </a:ext>
                  </a:extLst>
                </a:gridCol>
                <a:gridCol w="1114185">
                  <a:extLst>
                    <a:ext uri="{9D8B030D-6E8A-4147-A177-3AD203B41FA5}">
                      <a16:colId xmlns:a16="http://schemas.microsoft.com/office/drawing/2014/main" val="3053256615"/>
                    </a:ext>
                  </a:extLst>
                </a:gridCol>
                <a:gridCol w="1385687">
                  <a:extLst>
                    <a:ext uri="{9D8B030D-6E8A-4147-A177-3AD203B41FA5}">
                      <a16:colId xmlns:a16="http://schemas.microsoft.com/office/drawing/2014/main" val="2682954502"/>
                    </a:ext>
                  </a:extLst>
                </a:gridCol>
                <a:gridCol w="1406178">
                  <a:extLst>
                    <a:ext uri="{9D8B030D-6E8A-4147-A177-3AD203B41FA5}">
                      <a16:colId xmlns:a16="http://schemas.microsoft.com/office/drawing/2014/main" val="577161283"/>
                    </a:ext>
                  </a:extLst>
                </a:gridCol>
                <a:gridCol w="1170535">
                  <a:extLst>
                    <a:ext uri="{9D8B030D-6E8A-4147-A177-3AD203B41FA5}">
                      <a16:colId xmlns:a16="http://schemas.microsoft.com/office/drawing/2014/main" val="3035446784"/>
                    </a:ext>
                  </a:extLst>
                </a:gridCol>
                <a:gridCol w="1329336">
                  <a:extLst>
                    <a:ext uri="{9D8B030D-6E8A-4147-A177-3AD203B41FA5}">
                      <a16:colId xmlns:a16="http://schemas.microsoft.com/office/drawing/2014/main" val="885021029"/>
                    </a:ext>
                  </a:extLst>
                </a:gridCol>
                <a:gridCol w="1718663">
                  <a:extLst>
                    <a:ext uri="{9D8B030D-6E8A-4147-A177-3AD203B41FA5}">
                      <a16:colId xmlns:a16="http://schemas.microsoft.com/office/drawing/2014/main" val="3292022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@ -9 dB SNR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@ -3 dB SNR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1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P(Miss Detection)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95 Percentile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Percent &gt; 1 µs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P(Miss Detection)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95 Percentile</a:t>
                      </a:r>
                    </a:p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</a:t>
                      </a:r>
                    </a:p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&gt; 1 µs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6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32bits/4µs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2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64bits/2µs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2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128bits/1µs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304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22EF-9BA0-40F5-87C3-3BE76FB01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F01D-C0E8-4B77-BFCC-A9877713D1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AD26D9-F360-4897-BAF4-DE512A373D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09AECEA-0A45-46FF-BD4E-D299069013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1519" y="4724400"/>
                <a:ext cx="8380307" cy="19050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These sims are for a probability of false alarm =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kern="0" dirty="0"/>
              </a:p>
              <a:p>
                <a:r>
                  <a:rPr lang="en-US" sz="2200" kern="0" dirty="0"/>
                  <a:t>Shorter bit duration is uniformly better in AWGN channel</a:t>
                </a:r>
              </a:p>
              <a:p>
                <a:r>
                  <a:rPr lang="en-US" sz="2200" kern="0" dirty="0"/>
                  <a:t>In Channel Model D, the shorter bit duration is slightly worse in terms of probability of detection and slightly better in terms of timing accuracy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09AECEA-0A45-46FF-BD4E-D2990690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19" y="4724400"/>
                <a:ext cx="8380307" cy="1905000"/>
              </a:xfrm>
              <a:prstGeom prst="rect">
                <a:avLst/>
              </a:prstGeom>
              <a:blipFill>
                <a:blip r:embed="rId2"/>
                <a:stretch>
                  <a:fillRect l="-800" t="-1597" b="-7668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99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266A-20CB-4884-A0D8-EC0993E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62000"/>
          </a:xfrm>
        </p:spPr>
        <p:txBody>
          <a:bodyPr/>
          <a:lstStyle/>
          <a:p>
            <a:r>
              <a:rPr lang="en-US" sz="3000" dirty="0"/>
              <a:t>62.5 kb/s – BCC &amp; Manchester Code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979974-1B89-4966-81CE-CF44428E4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63303"/>
              </p:ext>
            </p:extLst>
          </p:nvPr>
        </p:nvGraphicFramePr>
        <p:xfrm>
          <a:off x="228600" y="1447800"/>
          <a:ext cx="9296399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19900567"/>
                    </a:ext>
                  </a:extLst>
                </a:gridCol>
                <a:gridCol w="1124501">
                  <a:extLst>
                    <a:ext uri="{9D8B030D-6E8A-4147-A177-3AD203B41FA5}">
                      <a16:colId xmlns:a16="http://schemas.microsoft.com/office/drawing/2014/main" val="3369066841"/>
                    </a:ext>
                  </a:extLst>
                </a:gridCol>
                <a:gridCol w="1313899">
                  <a:extLst>
                    <a:ext uri="{9D8B030D-6E8A-4147-A177-3AD203B41FA5}">
                      <a16:colId xmlns:a16="http://schemas.microsoft.com/office/drawing/2014/main" val="26829545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771612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818436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5021029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292022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@ -12 dB SNR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@ -5 dB SNR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1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P(Miss Detection)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95 Percentile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Percent &gt; 1 µs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P(Miss Detection)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95 Percentile</a:t>
                      </a:r>
                    </a:p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</a:t>
                      </a:r>
                    </a:p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&gt; 1 µs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6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32bits/4µs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2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64bits/2µs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2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128bits/1µs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304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22EF-9BA0-40F5-87C3-3BE76FB01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F01D-C0E8-4B77-BFCC-A9877713D1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AD26D9-F360-4897-BAF4-DE512A373D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DA9D99-90CA-425F-84A4-2170E5FFFD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1519" y="4038600"/>
                <a:ext cx="8564881" cy="26670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These sims are for a probability of false alarm =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kern="0" dirty="0"/>
              </a:p>
              <a:p>
                <a:r>
                  <a:rPr lang="en-US" sz="2200" kern="0" dirty="0"/>
                  <a:t>SNR is measured in 20 MHz</a:t>
                </a:r>
              </a:p>
              <a:p>
                <a:r>
                  <a:rPr lang="en-US" sz="2200" kern="0" dirty="0"/>
                  <a:t>The shorter preamble bit duration is better in AWGN.  In Channel model D, it is a little worse in terms of probability of detection and a little better in terms of timing accuracy</a:t>
                </a:r>
              </a:p>
              <a:p>
                <a:r>
                  <a:rPr lang="en-US" sz="2200" kern="0" dirty="0"/>
                  <a:t>Looks like a preamble duration of more than 128 µs will be needed in this case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DA9D99-90CA-425F-84A4-2170E5FFF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19" y="4038600"/>
                <a:ext cx="8564881" cy="2667000"/>
              </a:xfrm>
              <a:prstGeom prst="rect">
                <a:avLst/>
              </a:prstGeom>
              <a:blipFill>
                <a:blip r:embed="rId2"/>
                <a:stretch>
                  <a:fillRect l="-783" t="-1144" r="-712" b="-503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93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9520-A3B8-435C-A6AC-EB574AC3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55322"/>
            <a:ext cx="8288868" cy="792478"/>
          </a:xfrm>
        </p:spPr>
        <p:txBody>
          <a:bodyPr/>
          <a:lstStyle/>
          <a:p>
            <a:r>
              <a:rPr lang="en-US" sz="3600" dirty="0"/>
              <a:t>Longer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7084-3E2D-4D18-99F1-E15A770F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0200"/>
            <a:ext cx="8288868" cy="4900509"/>
          </a:xfrm>
        </p:spPr>
        <p:txBody>
          <a:bodyPr/>
          <a:lstStyle/>
          <a:p>
            <a:r>
              <a:rPr lang="en-US" dirty="0"/>
              <a:t>The 128 µs preamble does not work well for the 62.5 kb/s using BCC &amp; Manchester code design</a:t>
            </a:r>
          </a:p>
          <a:p>
            <a:r>
              <a:rPr lang="en-US" dirty="0"/>
              <a:t>We consider a 256 µs preamble and see how it works at the SNR level for the BCC &amp; Manchester code design</a:t>
            </a:r>
          </a:p>
          <a:p>
            <a:r>
              <a:rPr lang="en-US" dirty="0"/>
              <a:t>We consider three preamble designs</a:t>
            </a:r>
          </a:p>
          <a:p>
            <a:r>
              <a:rPr lang="en-US" dirty="0"/>
              <a:t>Design #1</a:t>
            </a:r>
          </a:p>
          <a:p>
            <a:pPr lvl="1"/>
            <a:r>
              <a:rPr lang="en-US" dirty="0"/>
              <a:t> 64 bit MLS with 4 µs Preamble Bit Duration</a:t>
            </a:r>
          </a:p>
          <a:p>
            <a:r>
              <a:rPr lang="en-US" dirty="0"/>
              <a:t>Design #2</a:t>
            </a:r>
          </a:p>
          <a:p>
            <a:pPr lvl="1"/>
            <a:r>
              <a:rPr lang="en-US" dirty="0"/>
              <a:t>128 bit MLS with 2 µs Preamble Bit Duration</a:t>
            </a:r>
          </a:p>
          <a:p>
            <a:r>
              <a:rPr lang="en-US" dirty="0"/>
              <a:t>Design #3</a:t>
            </a:r>
          </a:p>
          <a:p>
            <a:pPr lvl="1"/>
            <a:r>
              <a:rPr lang="en-US" dirty="0"/>
              <a:t>256 bit MLS with 1 µs Preamble Bit Duration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47C85-754D-4FB9-A82C-5815FFC82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EFC4-6ED6-4FBA-9D4E-E53E55E5148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1C646F-25EC-4311-A603-669CF48DDF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5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6AF4-B8C0-4C2E-BE62-12669FB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Probability of Miss-Detection –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10AA-498B-4207-94F3-FF535A954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08C4-AC4D-4A2F-8B72-0E194393A8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92873-19CC-4B28-8B5F-BC5652FD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634A7-E02F-4260-A5F8-0BCDB507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867749"/>
            <a:ext cx="9422029" cy="40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D45-FA41-4F70-AF9E-E272BE94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#1 –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BA8A-090C-47A3-8A21-662EED47B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1D8F-2BD7-4DE6-8A9F-7F8012B70F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21F70F-3447-4902-8CE6-41CF85B5FA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66DD3-D996-4ABC-A640-F5E6B8BA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952417"/>
            <a:ext cx="9422029" cy="41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CB65-81D0-42E9-9ED6-E54D5AD3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1A14-3BC0-4E8B-B88E-4FC75227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05000"/>
            <a:ext cx="8288868" cy="4753182"/>
          </a:xfrm>
        </p:spPr>
        <p:txBody>
          <a:bodyPr/>
          <a:lstStyle/>
          <a:p>
            <a:r>
              <a:rPr lang="en-US" dirty="0"/>
              <a:t>In another presentation [1], we showed the performance of several preamble designs</a:t>
            </a:r>
          </a:p>
          <a:p>
            <a:r>
              <a:rPr lang="en-US" dirty="0"/>
              <a:t>In all those designs the bit duration in the preamble was 4 µs</a:t>
            </a:r>
          </a:p>
          <a:p>
            <a:r>
              <a:rPr lang="en-US" dirty="0"/>
              <a:t>Here we consider the effect of a shorter preamble bit duration, while keeping the total preamble duration fixed</a:t>
            </a:r>
          </a:p>
          <a:p>
            <a:r>
              <a:rPr lang="en-US" dirty="0"/>
              <a:t>This allows us to use a longer MLS bit sequence</a:t>
            </a:r>
          </a:p>
          <a:p>
            <a:r>
              <a:rPr lang="en-US" dirty="0"/>
              <a:t>Here we focus on the maximal length sequence (MLS) design</a:t>
            </a:r>
          </a:p>
          <a:p>
            <a:r>
              <a:rPr lang="en-US" dirty="0"/>
              <a:t>We consider both probability of detection and timing accuracy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40E94-D113-47F8-AEF5-72B85CFC38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C1177-3167-449F-BD0F-C7CF7C3819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EDE06B-AA0C-4BDB-9506-23459713A5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00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1B03-A7F6-4892-82EA-B7B88CD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#2 –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99DE-56BB-4DB9-85AE-4CD07B420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72B6-548D-4EBE-97FD-E9AC1DEEF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738CF-870E-46CC-8E0B-8C4DFDDBD8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0B066-CC55-4DF4-B164-C38A62CB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867749"/>
            <a:ext cx="9422029" cy="41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6AF4-B8C0-4C2E-BE62-12669FB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Probability of Miss-Detection – Model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10AA-498B-4207-94F3-FF535A954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08C4-AC4D-4A2F-8B72-0E194393A8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92873-19CC-4B28-8B5F-BC5652FD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C166C-E34C-4F27-B57A-0659C316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867749"/>
            <a:ext cx="9422029" cy="4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6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D45-FA41-4F70-AF9E-E272BE94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#1 – Model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BA8A-090C-47A3-8A21-662EED47B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1D8F-2BD7-4DE6-8A9F-7F8012B70F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21F70F-3447-4902-8CE6-41CF85B5FA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1B311-03A5-4351-AC1F-803E5E07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6" y="1952417"/>
            <a:ext cx="9401635" cy="40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1B03-A7F6-4892-82EA-B7B88CD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#2 – Model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99DE-56BB-4DB9-85AE-4CD07B420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72B6-548D-4EBE-97FD-E9AC1DEEF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738CF-870E-46CC-8E0B-8C4DFDDBD8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E9AC1B-3ECC-4A76-AFD3-08D80A51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952417"/>
            <a:ext cx="9422029" cy="41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6AF4-B8C0-4C2E-BE62-12669FB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Probability of Miss-Detection – UMi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10AA-498B-4207-94F3-FF535A954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08C4-AC4D-4A2F-8B72-0E194393A8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92873-19CC-4B28-8B5F-BC5652FD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7DF27-81B4-4557-B403-FA83B7715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2057400"/>
            <a:ext cx="9422029" cy="40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D45-FA41-4F70-AF9E-E272BE94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#1 – UMi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BA8A-090C-47A3-8A21-662EED47B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1D8F-2BD7-4DE6-8A9F-7F8012B70F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21F70F-3447-4902-8CE6-41CF85B5FA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476DF-BE12-466C-9005-25A553A7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6" y="1952417"/>
            <a:ext cx="9401635" cy="41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2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1B03-A7F6-4892-82EA-B7B88CD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#2 – UMi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99DE-56BB-4DB9-85AE-4CD07B420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72B6-548D-4EBE-97FD-E9AC1DEEF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738CF-870E-46CC-8E0B-8C4DFDDBD8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18F6D-91E9-4D94-A435-BA984B13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9" y="1867749"/>
            <a:ext cx="9401635" cy="41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266A-20CB-4884-A0D8-EC0993E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62000"/>
          </a:xfrm>
        </p:spPr>
        <p:txBody>
          <a:bodyPr/>
          <a:lstStyle/>
          <a:p>
            <a:r>
              <a:rPr lang="en-US" sz="3000" dirty="0"/>
              <a:t>62.5 kb/s – BCC &amp; Manchester Code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979974-1B89-4966-81CE-CF44428E4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541793"/>
              </p:ext>
            </p:extLst>
          </p:nvPr>
        </p:nvGraphicFramePr>
        <p:xfrm>
          <a:off x="228600" y="1447800"/>
          <a:ext cx="9296399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19900567"/>
                    </a:ext>
                  </a:extLst>
                </a:gridCol>
                <a:gridCol w="1124501">
                  <a:extLst>
                    <a:ext uri="{9D8B030D-6E8A-4147-A177-3AD203B41FA5}">
                      <a16:colId xmlns:a16="http://schemas.microsoft.com/office/drawing/2014/main" val="3369066841"/>
                    </a:ext>
                  </a:extLst>
                </a:gridCol>
                <a:gridCol w="1313899">
                  <a:extLst>
                    <a:ext uri="{9D8B030D-6E8A-4147-A177-3AD203B41FA5}">
                      <a16:colId xmlns:a16="http://schemas.microsoft.com/office/drawing/2014/main" val="26829545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771612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818436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5021029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292022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@ -12 dB SNR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@ -5 dB SNR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1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P(Miss Detection)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95 Percentile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Percent &gt; 1 µs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P(Miss Detection)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 95 Percentile</a:t>
                      </a:r>
                    </a:p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Error</a:t>
                      </a:r>
                    </a:p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&gt; 1 µs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6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64bits/4µs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2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128bits/2µs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2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256bits/1µs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304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22EF-9BA0-40F5-87C3-3BE76FB01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F01D-C0E8-4B77-BFCC-A9877713D1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AD26D9-F360-4897-BAF4-DE512A373D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DA9D99-90CA-425F-84A4-2170E5FFFD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1519" y="3886200"/>
                <a:ext cx="8564881" cy="297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These sims are for a probability of false alarm =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kern="0" dirty="0"/>
              </a:p>
              <a:p>
                <a:r>
                  <a:rPr lang="en-US" sz="2200" kern="0" dirty="0"/>
                  <a:t>SNR measured in 20 MHz</a:t>
                </a:r>
              </a:p>
              <a:p>
                <a:r>
                  <a:rPr lang="en-US" sz="2200" kern="0" dirty="0"/>
                  <a:t>Probability of Detection</a:t>
                </a:r>
              </a:p>
              <a:p>
                <a:pPr lvl="1"/>
                <a:r>
                  <a:rPr lang="en-US" sz="2000" kern="0" dirty="0"/>
                  <a:t>This longer preamble work reasonably well in Channel Model D, and is good with the 1 µs preamble bit duration in AWGN</a:t>
                </a:r>
              </a:p>
              <a:p>
                <a:r>
                  <a:rPr lang="en-US" sz="2200" kern="0" dirty="0"/>
                  <a:t>Timing Error</a:t>
                </a:r>
              </a:p>
              <a:p>
                <a:pPr lvl="1"/>
                <a:r>
                  <a:rPr lang="en-US" sz="2000" kern="0" dirty="0"/>
                  <a:t>Either the 1 or 2 µs Preamble Bit durations work well in both AWGN and Channel Model D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DA9D99-90CA-425F-84A4-2170E5FFF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19" y="3886200"/>
                <a:ext cx="8564881" cy="2971800"/>
              </a:xfrm>
              <a:prstGeom prst="rect">
                <a:avLst/>
              </a:prstGeom>
              <a:blipFill>
                <a:blip r:embed="rId2"/>
                <a:stretch>
                  <a:fillRect l="-783" t="-1027" r="-142" b="-533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0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D21A-E48D-463F-9894-D83BBD95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C4FB-DC7E-41EE-87D7-5B73A4E10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a shorter Preamble Bit Duration and a corresponding longer MLS, always performs better in AWGN</a:t>
            </a:r>
          </a:p>
          <a:p>
            <a:r>
              <a:rPr lang="en-US" dirty="0"/>
              <a:t>In channel Model D, there is sometimes a tradeoff between Probability of Miss Detection and Timing Error, when choosing the duration of the Preamble Bit Duration </a:t>
            </a:r>
          </a:p>
          <a:p>
            <a:r>
              <a:rPr lang="en-US" dirty="0"/>
              <a:t>A preamble duration of 128 µs looks like it will work well for the 62.5 kb/s using Repetition Coding and Manchester Coding</a:t>
            </a:r>
          </a:p>
          <a:p>
            <a:r>
              <a:rPr lang="en-US" dirty="0"/>
              <a:t>To support the 62.5 kb/s using BCC and Manchester coding would require going to a preamble duration of 256 µs, or possibly longer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73BA4-A1D6-4E00-A1F3-0A977543EF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CA59-FAD8-42F3-8A90-000A484DBF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D4DACD-5267-4FB2-86D3-3BED57D4BD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0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D42A-9D6E-4046-A955-EA40FB5A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A319-ACE4-466D-9DE9-A152FF7A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Bin Tian, and Lochan Verma, “WUR Preamble Evaluation,” IEEE 802.11-17/1355r0, September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 and Bin Tian, “Data Rates and Coding,” IEEE 802.11-17/670r0, May 2017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7FF88-14D3-4A1D-BF91-C67F94907A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345A8-8CD9-4395-B166-84AEA2572D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DEFDE5-93DB-4256-B6A3-D90CA1BF25C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9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1F46-93F7-4D20-BC2F-B49B5E89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Preamble Designs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42B7-0512-4047-9276-45270600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2"/>
            <a:ext cx="8288868" cy="4387427"/>
          </a:xfrm>
        </p:spPr>
        <p:txBody>
          <a:bodyPr/>
          <a:lstStyle/>
          <a:p>
            <a:r>
              <a:rPr lang="en-US" dirty="0"/>
              <a:t>Design #1</a:t>
            </a:r>
          </a:p>
          <a:p>
            <a:pPr lvl="1"/>
            <a:r>
              <a:rPr lang="en-US" dirty="0"/>
              <a:t>4 µs Preamble Bit Duration</a:t>
            </a:r>
          </a:p>
          <a:p>
            <a:pPr lvl="1"/>
            <a:r>
              <a:rPr lang="en-US" dirty="0"/>
              <a:t>32 bit MLS</a:t>
            </a:r>
          </a:p>
          <a:p>
            <a:r>
              <a:rPr lang="en-US" dirty="0"/>
              <a:t>Design #2</a:t>
            </a:r>
          </a:p>
          <a:p>
            <a:pPr lvl="1"/>
            <a:r>
              <a:rPr lang="en-US" dirty="0"/>
              <a:t>2 µs Preamble Bit Duration</a:t>
            </a:r>
          </a:p>
          <a:p>
            <a:pPr lvl="1"/>
            <a:r>
              <a:rPr lang="en-US" dirty="0"/>
              <a:t>64 bit MLS</a:t>
            </a:r>
          </a:p>
          <a:p>
            <a:r>
              <a:rPr lang="en-US" dirty="0"/>
              <a:t>Design #3</a:t>
            </a:r>
          </a:p>
          <a:p>
            <a:pPr lvl="1"/>
            <a:r>
              <a:rPr lang="en-US" dirty="0"/>
              <a:t>1 µs Preamble Bit Duration</a:t>
            </a:r>
          </a:p>
          <a:p>
            <a:pPr lvl="1"/>
            <a:r>
              <a:rPr lang="en-US" dirty="0"/>
              <a:t>128 bit MLS</a:t>
            </a:r>
          </a:p>
          <a:p>
            <a:r>
              <a:rPr lang="en-US" dirty="0"/>
              <a:t>All three designs have a duration of 128 µs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24589-D9D9-45E0-AA79-FD0091FD5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ABB5-79E4-4EFA-B589-3828CD242E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25EB8A-17AC-4E21-8C0E-131EF9337F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85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A26-7C6E-43CF-BC51-74DFB53E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7455D-74CC-46FF-B42E-3FF2AF9D5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Simulations were preformed just as in the earlier presentation</a:t>
                </a:r>
              </a:p>
              <a:p>
                <a:r>
                  <a:rPr lang="en-US" dirty="0"/>
                  <a:t>Probability of false alarm was set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, just as before</a:t>
                </a:r>
              </a:p>
              <a:p>
                <a:r>
                  <a:rPr lang="en-US" dirty="0"/>
                  <a:t>SNR is measured with a 20 MHz bandwidth, just as before</a:t>
                </a:r>
              </a:p>
              <a:p>
                <a:r>
                  <a:rPr lang="en-US" dirty="0"/>
                  <a:t>Simulated in AWGN, Channel Model D, and UMi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7455D-74CC-46FF-B42E-3FF2AF9D5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7880D-D532-4E1F-9875-9F34F5BF22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5807C-5AF4-4894-AA00-7E4E77AED88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A9F8C-795A-4045-B8D1-08F00BA498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29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6AF4-B8C0-4C2E-BE62-12669FB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Probability of Miss-Detection –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10AA-498B-4207-94F3-FF535A954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08C4-AC4D-4A2F-8B72-0E194393A8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92873-19CC-4B28-8B5F-BC5652FD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84A24-DC1F-48D3-976B-6E4302B2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0" y="1952417"/>
            <a:ext cx="9316273" cy="40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2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D45-FA41-4F70-AF9E-E272BE94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#1 –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BA8A-090C-47A3-8A21-662EED47B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1D8F-2BD7-4DE6-8A9F-7F8012B70F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21F70F-3447-4902-8CE6-41CF85B5FA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396-3FFF-4FEA-8A0E-F1BBD173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0" y="1877274"/>
            <a:ext cx="9316273" cy="41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1B03-A7F6-4892-82EA-B7B88CD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#2 –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99DE-56BB-4DB9-85AE-4CD07B420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72B6-548D-4EBE-97FD-E9AC1DEEF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738CF-870E-46CC-8E0B-8C4DFDDBD8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D0928-03B2-4771-98A7-1A972EA5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0" y="1867749"/>
            <a:ext cx="9316273" cy="41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3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6AF4-B8C0-4C2E-BE62-12669FB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Probability of Miss-Detection – Model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10AA-498B-4207-94F3-FF535A954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08C4-AC4D-4A2F-8B72-0E194393A8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792873-19CC-4B28-8B5F-BC5652FD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581A7-F442-46F7-8F3A-34BFD993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6" y="1896324"/>
            <a:ext cx="9296281" cy="39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D45-FA41-4F70-AF9E-E272BE94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Error Metric #1 – Model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BA8A-090C-47A3-8A21-662EED47B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1D8F-2BD7-4DE6-8A9F-7F8012B70F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21F70F-3447-4902-8CE6-41CF85B5FA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2017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4CDEC-C941-41C6-AEF5-5CBE5C64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0" y="1867749"/>
            <a:ext cx="9316273" cy="41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752</TotalTime>
  <Words>1262</Words>
  <Application>Microsoft Office PowerPoint</Application>
  <PresentationFormat>Custom</PresentationFormat>
  <Paragraphs>279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Unicode MS</vt:lpstr>
      <vt:lpstr>MS Gothic</vt:lpstr>
      <vt:lpstr>Arial</vt:lpstr>
      <vt:lpstr>Calibri</vt:lpstr>
      <vt:lpstr>Cambria Math</vt:lpstr>
      <vt:lpstr>Courier New</vt:lpstr>
      <vt:lpstr>Times New Roman</vt:lpstr>
      <vt:lpstr>Office Theme</vt:lpstr>
      <vt:lpstr>Document</vt:lpstr>
      <vt:lpstr>WUR Preamble Bit Duration</vt:lpstr>
      <vt:lpstr>Abstract</vt:lpstr>
      <vt:lpstr>Preamble Designs Considered</vt:lpstr>
      <vt:lpstr>Simulations </vt:lpstr>
      <vt:lpstr>Probability of Miss-Detection – AWGN </vt:lpstr>
      <vt:lpstr>Timing Error Metric #1 – AWGN </vt:lpstr>
      <vt:lpstr>Timing Error Metric #2 – AWGN </vt:lpstr>
      <vt:lpstr>Probability of Miss-Detection – Model D </vt:lpstr>
      <vt:lpstr>Timing Error Metric #1 – Model D </vt:lpstr>
      <vt:lpstr>Timing Error Metric #2 – Model D </vt:lpstr>
      <vt:lpstr>Probability of Miss-Detection – UMi </vt:lpstr>
      <vt:lpstr>Timing Error Metric #1 – UMi</vt:lpstr>
      <vt:lpstr>Timing Error Metric #2 – UMi </vt:lpstr>
      <vt:lpstr>Target SNR Levels</vt:lpstr>
      <vt:lpstr>62.5 kb/s – Repetition Code &amp; Manchester Code</vt:lpstr>
      <vt:lpstr>62.5 kb/s – BCC &amp; Manchester Code</vt:lpstr>
      <vt:lpstr>Longer Preamble</vt:lpstr>
      <vt:lpstr>Probability of Miss-Detection – AWGN </vt:lpstr>
      <vt:lpstr>Timing Error Metric #1 – AWGN </vt:lpstr>
      <vt:lpstr>Timing Error Metric #2 – AWGN </vt:lpstr>
      <vt:lpstr>Probability of Miss-Detection – Model D </vt:lpstr>
      <vt:lpstr>Timing Error Metric #1 – Model D </vt:lpstr>
      <vt:lpstr>Timing Error Metric #2 – Model D </vt:lpstr>
      <vt:lpstr>Probability of Miss-Detection – UMi </vt:lpstr>
      <vt:lpstr>Timing Error Metric #1 – UMi</vt:lpstr>
      <vt:lpstr>Timing Error Metric #2 – UMi </vt:lpstr>
      <vt:lpstr>62.5 kb/s – BCC &amp; Manchester Code</vt:lpstr>
      <vt:lpstr>Conclusions</vt:lpstr>
      <vt:lpstr>References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178</cp:revision>
  <cp:lastPrinted>2017-08-18T22:54:13Z</cp:lastPrinted>
  <dcterms:created xsi:type="dcterms:W3CDTF">2014-10-30T17:06:39Z</dcterms:created>
  <dcterms:modified xsi:type="dcterms:W3CDTF">2017-09-11T01:03:30Z</dcterms:modified>
</cp:coreProperties>
</file>