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3" r:id="rId2"/>
    <p:sldId id="710" r:id="rId3"/>
    <p:sldId id="711" r:id="rId4"/>
    <p:sldId id="715" r:id="rId5"/>
    <p:sldId id="716" r:id="rId6"/>
    <p:sldId id="717" r:id="rId7"/>
    <p:sldId id="720" r:id="rId8"/>
    <p:sldId id="721" r:id="rId9"/>
    <p:sldId id="722" r:id="rId10"/>
    <p:sldId id="724" r:id="rId11"/>
    <p:sldId id="734" r:id="rId12"/>
    <p:sldId id="727" r:id="rId13"/>
    <p:sldId id="735" r:id="rId14"/>
    <p:sldId id="736" r:id="rId15"/>
    <p:sldId id="728" r:id="rId16"/>
    <p:sldId id="737" r:id="rId17"/>
    <p:sldId id="738" r:id="rId18"/>
    <p:sldId id="723" r:id="rId19"/>
    <p:sldId id="713" r:id="rId20"/>
    <p:sldId id="714" r:id="rId21"/>
    <p:sldId id="732" r:id="rId22"/>
    <p:sldId id="712" r:id="rId23"/>
    <p:sldId id="733" r:id="rId2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95034" autoAdjust="0"/>
  </p:normalViewPr>
  <p:slideViewPr>
    <p:cSldViewPr>
      <p:cViewPr varScale="1">
        <p:scale>
          <a:sx n="75" d="100"/>
          <a:sy n="75" d="100"/>
        </p:scale>
        <p:origin x="1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802.11-17/1347r3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</a:t>
            </a:r>
            <a:r>
              <a:rPr lang="en-US" altLang="ko-KR" dirty="0"/>
              <a:t>2017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Symbol Structure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2017-09-11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20244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Case 1 </a:t>
            </a:r>
            <a:r>
              <a:rPr lang="en-US" altLang="ko-KR" sz="2000" dirty="0" smtClean="0"/>
              <a:t>(i.e., no null within 2us on-signal) can be affected by </a:t>
            </a:r>
            <a:r>
              <a:rPr lang="en-US" altLang="ko-KR" sz="2000" dirty="0"/>
              <a:t>ISI and intra-symbol interference </a:t>
            </a:r>
            <a:r>
              <a:rPr lang="en-US" altLang="ko-KR" sz="2000" dirty="0" smtClean="0"/>
              <a:t>and thus using </a:t>
            </a:r>
            <a:r>
              <a:rPr lang="en-US" altLang="ko-KR" sz="2000" dirty="0"/>
              <a:t>the whole signal for </a:t>
            </a:r>
            <a:r>
              <a:rPr lang="en-US" altLang="ko-KR" sz="2000" dirty="0" smtClean="0"/>
              <a:t>decoding can lead to performance degradation</a:t>
            </a:r>
          </a:p>
          <a:p>
            <a:pPr lvl="1"/>
            <a:r>
              <a:rPr lang="en-US" altLang="ko-KR" sz="1800" dirty="0" smtClean="0"/>
              <a:t>In spite of using two 1.6us or two 1.2us signal portions for decoding in case 1 , its performance is not as good as that of case 2 especially for the </a:t>
            </a:r>
            <a:r>
              <a:rPr lang="en-US" altLang="ko-KR" sz="1800" dirty="0" err="1" smtClean="0"/>
              <a:t>TGnD</a:t>
            </a:r>
            <a:r>
              <a:rPr lang="en-US" altLang="ko-KR" sz="1800" dirty="0" smtClean="0"/>
              <a:t> channel as shown in Appendix C due to much lower power of 1.6us and 1.2us signal portions in case 1 than that of 1.6us signal part in case 2</a:t>
            </a:r>
          </a:p>
          <a:p>
            <a:r>
              <a:rPr lang="en-US" altLang="ko-KR" sz="2000" dirty="0" smtClean="0"/>
              <a:t>Case 4 </a:t>
            </a:r>
            <a:r>
              <a:rPr lang="en-US" altLang="ko-KR" sz="2000" dirty="0"/>
              <a:t>(i.e., </a:t>
            </a:r>
            <a:r>
              <a:rPr lang="en-US" altLang="ko-KR" sz="2000" dirty="0" smtClean="0"/>
              <a:t>0.8us </a:t>
            </a:r>
            <a:r>
              <a:rPr lang="en-US" altLang="ko-KR" sz="2000" dirty="0"/>
              <a:t>null CP + 1.6us ON + 1.6us OFF / </a:t>
            </a:r>
            <a:r>
              <a:rPr lang="en-US" altLang="ko-KR" sz="2000" dirty="0" smtClean="0"/>
              <a:t>0.8us </a:t>
            </a:r>
            <a:r>
              <a:rPr lang="en-US" altLang="ko-KR" sz="2000" dirty="0"/>
              <a:t>null CP + 1.6us OFF + 1.6us </a:t>
            </a:r>
            <a:r>
              <a:rPr lang="en-US" altLang="ko-KR" sz="2000" dirty="0" smtClean="0"/>
              <a:t>ON) is quite vulnerable to </a:t>
            </a:r>
            <a:r>
              <a:rPr lang="en-US" altLang="ko-KR" sz="2000" dirty="0"/>
              <a:t>intra-symbol interference </a:t>
            </a:r>
            <a:r>
              <a:rPr lang="en-US" altLang="ko-KR" sz="2000" dirty="0" smtClean="0"/>
              <a:t>because there is no guard between 1.6us ON- and OFF-signals and thus its performance is not good especially for the </a:t>
            </a:r>
            <a:r>
              <a:rPr lang="en-US" altLang="ko-KR" sz="2000" dirty="0" err="1" smtClean="0"/>
              <a:t>UMi</a:t>
            </a:r>
            <a:r>
              <a:rPr lang="en-US" altLang="ko-KR" sz="2000" dirty="0" smtClean="0"/>
              <a:t> channel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4619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Case 2 and 3 (i.e., 0.4us/0.8us null within 2us on-signal) seem robust to ISI and intra-symbol interference, and thus, they have a better performance than the others</a:t>
            </a:r>
          </a:p>
          <a:p>
            <a:pPr lvl="1"/>
            <a:r>
              <a:rPr lang="en-US" altLang="ko-KR" sz="1800" dirty="0"/>
              <a:t>Case 2 and 3 </a:t>
            </a:r>
            <a:r>
              <a:rPr lang="en-US" altLang="ko-KR" sz="1800" dirty="0" smtClean="0"/>
              <a:t>have a similar performance in the </a:t>
            </a:r>
            <a:r>
              <a:rPr lang="en-US" altLang="ko-KR" sz="1800" dirty="0" err="1" smtClean="0"/>
              <a:t>UMi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NLoS</a:t>
            </a:r>
            <a:r>
              <a:rPr lang="en-US" altLang="ko-KR" sz="1800" dirty="0" smtClean="0"/>
              <a:t> channel whereas case 2 has a slightly better performance in the </a:t>
            </a:r>
            <a:r>
              <a:rPr lang="en-US" altLang="ko-KR" sz="1800" dirty="0" err="1" smtClean="0"/>
              <a:t>TGnD</a:t>
            </a:r>
            <a:r>
              <a:rPr lang="en-US" altLang="ko-KR" sz="1800" dirty="0" smtClean="0"/>
              <a:t> channel</a:t>
            </a:r>
          </a:p>
          <a:p>
            <a:pPr lvl="1"/>
            <a:r>
              <a:rPr lang="en-US" altLang="ko-KR" sz="1800" dirty="0" smtClean="0"/>
              <a:t>On the other hand, if we use the STF sequence for the 13-length sequence, case 3 is better than case 2 for both </a:t>
            </a:r>
            <a:r>
              <a:rPr lang="en-US" altLang="ko-KR" sz="1800" dirty="0" err="1" smtClean="0"/>
              <a:t>TGnD</a:t>
            </a:r>
            <a:r>
              <a:rPr lang="en-US" altLang="ko-KR" sz="1800" dirty="0" smtClean="0"/>
              <a:t> and </a:t>
            </a:r>
            <a:r>
              <a:rPr lang="en-US" altLang="ko-KR" sz="1800" dirty="0" err="1" smtClean="0"/>
              <a:t>UMi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NLoS</a:t>
            </a:r>
            <a:r>
              <a:rPr lang="en-US" altLang="ko-KR" sz="1800" dirty="0" smtClean="0"/>
              <a:t> channels as shown in Appendix D</a:t>
            </a:r>
          </a:p>
          <a:p>
            <a:pPr lvl="1"/>
            <a:r>
              <a:rPr lang="en-US" altLang="ko-KR" sz="1800" dirty="0" smtClean="0"/>
              <a:t>Note that, regardless of the 13-length sequence, the null portion is helpful to a performance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319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</a:t>
            </a:r>
            <a:r>
              <a:rPr lang="en-US" altLang="ko-KR" dirty="0"/>
              <a:t>the data rate of </a:t>
            </a:r>
            <a:r>
              <a:rPr lang="en-US" altLang="ko-KR" dirty="0" smtClean="0"/>
              <a:t>62.5Kbps</a:t>
            </a:r>
          </a:p>
          <a:p>
            <a:pPr lvl="1"/>
            <a:r>
              <a:rPr lang="en-US" altLang="ko-KR" sz="1800" dirty="0" smtClean="0"/>
              <a:t>In consideration of </a:t>
            </a:r>
            <a:r>
              <a:rPr lang="en-US" altLang="ko-KR" sz="1800" dirty="0"/>
              <a:t>the power </a:t>
            </a:r>
            <a:r>
              <a:rPr lang="en-US" altLang="ko-KR" sz="1800" dirty="0" smtClean="0"/>
              <a:t>consumption issue, a 16us </a:t>
            </a:r>
            <a:r>
              <a:rPr lang="en-US" altLang="ko-KR" sz="1800" dirty="0"/>
              <a:t>symbol </a:t>
            </a:r>
            <a:r>
              <a:rPr lang="en-US" altLang="ko-KR" sz="1800" dirty="0" smtClean="0"/>
              <a:t>without BCC may be favorable</a:t>
            </a:r>
          </a:p>
          <a:p>
            <a:pPr lvl="1"/>
            <a:r>
              <a:rPr lang="en-US" altLang="ko-KR" sz="1800" dirty="0" smtClean="0"/>
              <a:t>Given the PER performance, it may be advisable to use OFF+OFF+ON+ON / ON+ON+OFF+OFF as the symbol structure with 4us length for both ON and OFF</a:t>
            </a:r>
            <a:endParaRPr lang="ko-KR" altLang="en-US" sz="1800" smtClean="0"/>
          </a:p>
          <a:p>
            <a:pPr lvl="1"/>
            <a:r>
              <a:rPr lang="en-US" altLang="ko-KR" sz="1800" dirty="0" smtClean="0"/>
              <a:t>Nulling the CP within the ON-signal is also beneficial to the PER performance</a:t>
            </a:r>
          </a:p>
          <a:p>
            <a:r>
              <a:rPr lang="en-US" altLang="ko-KR" sz="2000" dirty="0" smtClean="0"/>
              <a:t>For the data rate of 250Kbps</a:t>
            </a:r>
            <a:endParaRPr lang="ko-KR" altLang="en-US" sz="2000" smtClean="0"/>
          </a:p>
          <a:p>
            <a:pPr lvl="1"/>
            <a:r>
              <a:rPr lang="en-US" altLang="ko-KR" sz="1800" dirty="0" smtClean="0"/>
              <a:t>Given the PER performance, it may be advisable to use ON + OFF / OFF + ON with a null portion at the front of the ON-signal as </a:t>
            </a:r>
            <a:r>
              <a:rPr lang="en-US" altLang="ko-KR" sz="1800" dirty="0"/>
              <a:t>the symbol </a:t>
            </a:r>
            <a:r>
              <a:rPr lang="en-US" altLang="ko-KR" sz="1800" dirty="0" smtClean="0"/>
              <a:t>structure with 2us length for </a:t>
            </a:r>
            <a:r>
              <a:rPr lang="en-US" altLang="ko-KR" sz="1800" dirty="0"/>
              <a:t>both ON and </a:t>
            </a:r>
            <a:r>
              <a:rPr lang="en-US" altLang="ko-KR" sz="1800" dirty="0" smtClean="0"/>
              <a:t>OFF</a:t>
            </a:r>
          </a:p>
          <a:p>
            <a:pPr lvl="1"/>
            <a:r>
              <a:rPr lang="en-US" altLang="ko-KR" sz="1800" dirty="0" smtClean="0"/>
              <a:t>The length of the null portion needs to be further investigated</a:t>
            </a:r>
            <a:endParaRPr lang="ko-KR" altLang="en-US" sz="180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829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11ba SFD?</a:t>
            </a:r>
          </a:p>
          <a:p>
            <a:pPr lvl="1"/>
            <a:r>
              <a:rPr lang="en-US" altLang="ko-KR" dirty="0"/>
              <a:t>Symbol structure of the data rate of 250Kbps for each information is as follows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046024"/>
              </p:ext>
            </p:extLst>
          </p:nvPr>
        </p:nvGraphicFramePr>
        <p:xfrm>
          <a:off x="1600200" y="2895600"/>
          <a:ext cx="662939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14699"/>
                <a:gridCol w="331469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1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2us ON + 2us OFF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2us OFF + 2us ON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27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take the following waveform coding as an optional feature of WUR frame format? </a:t>
            </a:r>
          </a:p>
          <a:p>
            <a:pPr lvl="1"/>
            <a:r>
              <a:rPr lang="en-US" altLang="ko-KR" dirty="0"/>
              <a:t>2usec ON-signal </a:t>
            </a:r>
            <a:r>
              <a:rPr lang="en-US" altLang="ko-KR" dirty="0" smtClean="0"/>
              <a:t>for </a:t>
            </a:r>
            <a:r>
              <a:rPr lang="en-US" altLang="ko-KR" dirty="0"/>
              <a:t>the data rate of 250Kbps is composed of a TBD </a:t>
            </a:r>
            <a:r>
              <a:rPr lang="en-US" altLang="ko-KR" dirty="0" err="1"/>
              <a:t>usec</a:t>
            </a:r>
            <a:r>
              <a:rPr lang="en-US" altLang="ko-KR" dirty="0"/>
              <a:t> null portion and a 2-TBD </a:t>
            </a:r>
            <a:r>
              <a:rPr lang="en-US" altLang="ko-KR" dirty="0" err="1"/>
              <a:t>usec</a:t>
            </a:r>
            <a:r>
              <a:rPr lang="en-US" altLang="ko-KR" dirty="0"/>
              <a:t> signal part</a:t>
            </a:r>
          </a:p>
          <a:p>
            <a:pPr lvl="1"/>
            <a:r>
              <a:rPr lang="en-US" altLang="ko-KR" dirty="0"/>
              <a:t>The TBD </a:t>
            </a:r>
            <a:r>
              <a:rPr lang="en-US" altLang="ko-KR" dirty="0" err="1"/>
              <a:t>usec</a:t>
            </a:r>
            <a:r>
              <a:rPr lang="en-US" altLang="ko-KR" dirty="0"/>
              <a:t> is non-zero</a:t>
            </a:r>
          </a:p>
          <a:p>
            <a:pPr lvl="1"/>
            <a:r>
              <a:rPr lang="en-US" altLang="ko-KR" dirty="0"/>
              <a:t>Indication of capability to handle the proposed waveform is TBD</a:t>
            </a:r>
          </a:p>
          <a:p>
            <a:pPr lvl="1"/>
            <a:r>
              <a:rPr lang="en-US" altLang="ko-KR" dirty="0"/>
              <a:t>The proposed waveform is for the payload and </a:t>
            </a:r>
            <a:r>
              <a:rPr lang="en-US" altLang="ko-KR" dirty="0" smtClean="0"/>
              <a:t>is </a:t>
            </a:r>
            <a:r>
              <a:rPr lang="en-US" altLang="ko-KR" dirty="0"/>
              <a:t>not applied to the WUR preamble SYNC symbols and TBD indication bit(s)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6250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to the 11ba SFD?</a:t>
            </a:r>
          </a:p>
          <a:p>
            <a:pPr lvl="1"/>
            <a:r>
              <a:rPr lang="en-US" altLang="ko-KR" dirty="0" smtClean="0"/>
              <a:t>Symbol structure of the data rate of 62.5Kbps for each information is as follows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530"/>
              </p:ext>
            </p:extLst>
          </p:nvPr>
        </p:nvGraphicFramePr>
        <p:xfrm>
          <a:off x="762000" y="2895600"/>
          <a:ext cx="800099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0499"/>
                <a:gridCol w="400049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1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4us ON + 4us ON + 4us OFF + 4us OFF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4us OFF + 4us OFF + 4us ON + 4us ON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6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11ba SFD?</a:t>
            </a:r>
          </a:p>
          <a:p>
            <a:pPr lvl="1"/>
            <a:r>
              <a:rPr lang="en-US" altLang="ko-KR" dirty="0"/>
              <a:t>4us ON-signal for the data rate of 62.5Kbps is composed of a 0.8us null CP and a 3.2us signal part</a:t>
            </a:r>
          </a:p>
          <a:p>
            <a:pPr lvl="2"/>
            <a:r>
              <a:rPr lang="en-US" altLang="ko-KR" dirty="0"/>
              <a:t>3.2us signal can be computed by performing IFFT after applying 13-length sequence to contiguous 13 subcarriers with the subcarrier spacing of 312.5KHz</a:t>
            </a:r>
          </a:p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8163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the following to the 11ba SFD</a:t>
            </a:r>
          </a:p>
          <a:p>
            <a:pPr lvl="1"/>
            <a:r>
              <a:rPr lang="en-US" altLang="ko-KR" dirty="0"/>
              <a:t>Symbol structure of the data rate of 250Kbps for each information is as </a:t>
            </a:r>
            <a:r>
              <a:rPr lang="en-US" altLang="ko-KR" dirty="0" smtClean="0"/>
              <a:t>follows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For 2us ON-signal, there is always energy.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Moved by : </a:t>
            </a:r>
          </a:p>
          <a:p>
            <a:pPr lvl="1"/>
            <a:r>
              <a:rPr lang="en-US" altLang="ko-KR" dirty="0" smtClean="0"/>
              <a:t>Seconded by : </a:t>
            </a:r>
          </a:p>
          <a:p>
            <a:pPr lvl="1"/>
            <a:r>
              <a:rPr lang="en-US" altLang="ko-KR" dirty="0" smtClean="0"/>
              <a:t>Results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368932"/>
              </p:ext>
            </p:extLst>
          </p:nvPr>
        </p:nvGraphicFramePr>
        <p:xfrm>
          <a:off x="1600200" y="2895600"/>
          <a:ext cx="662939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14699"/>
                <a:gridCol w="331469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Information 1</a:t>
                      </a:r>
                      <a:endParaRPr lang="ko-KR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2us ON + 2us OFF</a:t>
                      </a: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2us OFF + 2us ON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616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IEEE </a:t>
            </a:r>
            <a:r>
              <a:rPr lang="en-US" altLang="ko-KR" dirty="0" smtClean="0"/>
              <a:t>802.11-17/0964r4 </a:t>
            </a:r>
            <a:r>
              <a:rPr lang="en-US" altLang="ko-KR" dirty="0">
                <a:ea typeface="굴림" panose="020B0600000101010101" pitchFamily="50" charset="-127"/>
              </a:rPr>
              <a:t>Signal Bandwidth and </a:t>
            </a:r>
            <a:r>
              <a:rPr lang="en-US" altLang="ko-KR" dirty="0" smtClean="0">
                <a:ea typeface="굴림" panose="020B0600000101010101" pitchFamily="50" charset="-127"/>
              </a:rPr>
              <a:t>Sequence for </a:t>
            </a:r>
            <a:r>
              <a:rPr lang="en-US" altLang="ko-KR" dirty="0">
                <a:ea typeface="굴림" panose="020B0600000101010101" pitchFamily="50" charset="-127"/>
              </a:rPr>
              <a:t>OOK Signal Generation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3776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336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agreed to use the data rates of 62.5Kbps and 250Kbps</a:t>
            </a:r>
          </a:p>
          <a:p>
            <a:r>
              <a:rPr lang="en-US" altLang="ko-KR" dirty="0" smtClean="0"/>
              <a:t>In this contribution, we investigate possible symbol structures for </a:t>
            </a:r>
            <a:r>
              <a:rPr lang="en-US" altLang="ko-KR" dirty="0"/>
              <a:t>each data </a:t>
            </a:r>
            <a:r>
              <a:rPr lang="en-US" altLang="ko-KR" dirty="0" smtClean="0"/>
              <a:t>rate and compare PER performance among them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820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A - Simulation Assumptions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48 symbols in payload</a:t>
            </a: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CFO </a:t>
            </a:r>
            <a:r>
              <a:rPr lang="en-US" altLang="ko-KR" sz="2000" dirty="0">
                <a:ea typeface="굴림" panose="020B0600000101010101" pitchFamily="50" charset="-127"/>
              </a:rPr>
              <a:t>[3], Phase noise [4</a:t>
            </a:r>
            <a:r>
              <a:rPr lang="en-US" altLang="ko-KR" sz="2000" dirty="0" smtClean="0">
                <a:ea typeface="굴림" panose="020B0600000101010101" pitchFamily="50" charset="-127"/>
              </a:rPr>
              <a:t>] applied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r>
              <a:rPr lang="en-US" altLang="ko-KR" sz="2000" dirty="0">
                <a:ea typeface="굴림" panose="020B0600000101010101" pitchFamily="50" charset="-127"/>
              </a:rPr>
              <a:t>No timing error</a:t>
            </a: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Butterworth filter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pPr lvl="1"/>
            <a:r>
              <a:rPr lang="en-US" altLang="ko-KR" sz="1800" dirty="0" smtClean="0">
                <a:ea typeface="굴림" panose="020B0600000101010101" pitchFamily="50" charset="-127"/>
              </a:rPr>
              <a:t>2.5MHz cut off frequency, second order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20MHz sampling rate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r>
              <a:rPr lang="en-US" altLang="ko-KR" sz="2000" dirty="0" err="1">
                <a:ea typeface="굴림" panose="020B0600000101010101" pitchFamily="50" charset="-127"/>
              </a:rPr>
              <a:t>TGnD</a:t>
            </a:r>
            <a:r>
              <a:rPr lang="en-US" altLang="ko-KR" sz="2000" dirty="0">
                <a:ea typeface="굴림" panose="020B0600000101010101" pitchFamily="50" charset="-127"/>
              </a:rPr>
              <a:t> and </a:t>
            </a:r>
            <a:r>
              <a:rPr lang="en-US" altLang="ko-KR" sz="2000" dirty="0" err="1">
                <a:ea typeface="굴림" panose="020B0600000101010101" pitchFamily="50" charset="-127"/>
              </a:rPr>
              <a:t>UMi</a:t>
            </a:r>
            <a:r>
              <a:rPr lang="en-US" altLang="ko-KR" sz="2000" dirty="0">
                <a:ea typeface="굴림" panose="020B0600000101010101" pitchFamily="50" charset="-127"/>
              </a:rPr>
              <a:t> </a:t>
            </a:r>
            <a:r>
              <a:rPr lang="en-US" altLang="ko-KR" sz="2000" dirty="0" err="1">
                <a:ea typeface="굴림" panose="020B0600000101010101" pitchFamily="50" charset="-127"/>
              </a:rPr>
              <a:t>NLoS</a:t>
            </a:r>
            <a:r>
              <a:rPr lang="en-US" altLang="ko-KR" sz="2000" dirty="0">
                <a:ea typeface="굴림" panose="020B0600000101010101" pitchFamily="50" charset="-127"/>
              </a:rPr>
              <a:t> channels in </a:t>
            </a:r>
            <a:r>
              <a:rPr lang="en-US" altLang="ko-KR" sz="2000" dirty="0" smtClean="0">
                <a:ea typeface="굴림" panose="020B0600000101010101" pitchFamily="50" charset="-127"/>
              </a:rPr>
              <a:t>2.4GHz and 5GHz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r>
              <a:rPr lang="en-US" altLang="ko-KR" sz="2000" dirty="0">
                <a:ea typeface="굴림" panose="020B0600000101010101" pitchFamily="50" charset="-127"/>
              </a:rPr>
              <a:t>SNR </a:t>
            </a:r>
            <a:r>
              <a:rPr lang="en-US" altLang="ko-KR" sz="2000" dirty="0" smtClean="0">
                <a:ea typeface="굴림" panose="020B0600000101010101" pitchFamily="50" charset="-127"/>
              </a:rPr>
              <a:t>defined in 20MHz</a:t>
            </a:r>
            <a:endParaRPr lang="ko-KR" altLang="en-US" sz="2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3481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Appendix B – PER Performance for </a:t>
            </a:r>
            <a:r>
              <a:rPr lang="en-US" altLang="ko-KR" sz="2800" dirty="0" smtClean="0"/>
              <a:t>62.5Kbps Using STF sequence for 13-Lenth Sequence</a:t>
            </a:r>
            <a:endParaRPr lang="ko-KR" altLang="en-US" sz="2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dirty="0" smtClean="0"/>
              <a:t>PER performance 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818" y="2409101"/>
            <a:ext cx="4271455" cy="3213073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199" y="2409101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72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Appendix C – PER Performance for 250Kbps According to Signal Portions Used for Decoding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PER performance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103" y="2409825"/>
            <a:ext cx="4271455" cy="3213073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0083" y="2419350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6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Appendix </a:t>
            </a:r>
            <a:r>
              <a:rPr lang="en-US" altLang="ko-KR" sz="2800" dirty="0"/>
              <a:t>D</a:t>
            </a:r>
            <a:r>
              <a:rPr lang="en-US" altLang="ko-KR" sz="2800" dirty="0" smtClean="0"/>
              <a:t> – PER Performance for 250Kbps </a:t>
            </a:r>
            <a:r>
              <a:rPr lang="en-US" altLang="ko-KR" sz="2800" dirty="0"/>
              <a:t>Using STF sequence for 13-Lenth Sequence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PER performance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316" y="2412078"/>
            <a:ext cx="4271455" cy="3213073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548" y="2409101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12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Symbol Structures for 62.5Kbps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Structure 1</a:t>
            </a:r>
          </a:p>
          <a:p>
            <a:pPr lvl="1"/>
            <a:r>
              <a:rPr lang="en-US" altLang="ko-KR" sz="1400" dirty="0" smtClean="0"/>
              <a:t>ON + OFF + ON + OFF / OFF + ON + OFF + ON</a:t>
            </a:r>
          </a:p>
          <a:p>
            <a:r>
              <a:rPr lang="en-US" altLang="ko-KR" sz="1600" dirty="0" smtClean="0"/>
              <a:t>Structure 2</a:t>
            </a:r>
          </a:p>
          <a:p>
            <a:pPr lvl="1"/>
            <a:r>
              <a:rPr lang="en-US" altLang="ko-KR" sz="1400" dirty="0"/>
              <a:t>ON </a:t>
            </a:r>
            <a:r>
              <a:rPr lang="en-US" altLang="ko-KR" sz="1400" dirty="0" smtClean="0"/>
              <a:t>+ </a:t>
            </a:r>
            <a:r>
              <a:rPr lang="en-US" altLang="ko-KR" sz="1400" dirty="0"/>
              <a:t>ON + </a:t>
            </a:r>
            <a:r>
              <a:rPr lang="en-US" altLang="ko-KR" sz="1400" dirty="0" smtClean="0"/>
              <a:t>OFF</a:t>
            </a:r>
            <a:r>
              <a:rPr lang="en-US" altLang="ko-KR" sz="1400" dirty="0"/>
              <a:t> + OFF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/ OFF </a:t>
            </a:r>
            <a:r>
              <a:rPr lang="en-US" altLang="ko-KR" sz="1400" dirty="0" smtClean="0"/>
              <a:t>+ </a:t>
            </a:r>
            <a:r>
              <a:rPr lang="en-US" altLang="ko-KR" sz="1400" dirty="0"/>
              <a:t>OFF + </a:t>
            </a:r>
            <a:r>
              <a:rPr lang="en-US" altLang="ko-KR" sz="1400" dirty="0" smtClean="0"/>
              <a:t>ON</a:t>
            </a:r>
            <a:r>
              <a:rPr lang="en-US" altLang="ko-KR" sz="1400" dirty="0"/>
              <a:t> + </a:t>
            </a:r>
            <a:r>
              <a:rPr lang="en-US" altLang="ko-KR" sz="1400" dirty="0" smtClean="0"/>
              <a:t>ON</a:t>
            </a:r>
          </a:p>
          <a:p>
            <a:r>
              <a:rPr lang="en-US" altLang="ko-KR" sz="1600" dirty="0" smtClean="0"/>
              <a:t>Structure 3</a:t>
            </a:r>
          </a:p>
          <a:p>
            <a:pPr lvl="1"/>
            <a:r>
              <a:rPr lang="en-US" altLang="ko-KR" sz="1400" dirty="0" smtClean="0"/>
              <a:t>ON + OFF / OFF + ON with BCC using the code rate of 1/2</a:t>
            </a:r>
          </a:p>
          <a:p>
            <a:r>
              <a:rPr lang="en-US" altLang="ko-KR" sz="1600" dirty="0" smtClean="0"/>
              <a:t>Both ON- and OFF-signals have a 4us length</a:t>
            </a:r>
          </a:p>
          <a:p>
            <a:r>
              <a:rPr lang="en-US" altLang="ko-KR" sz="1600" dirty="0" smtClean="0"/>
              <a:t>Two options are considered for the ON-signal</a:t>
            </a:r>
          </a:p>
          <a:p>
            <a:pPr lvl="1"/>
            <a:r>
              <a:rPr lang="en-US" altLang="ko-KR" sz="1400" dirty="0" smtClean="0"/>
              <a:t>Option 1 : 0.8us CP + 3.2us signal</a:t>
            </a:r>
          </a:p>
          <a:p>
            <a:pPr lvl="1"/>
            <a:r>
              <a:rPr lang="en-US" altLang="ko-KR" sz="1400" dirty="0" smtClean="0"/>
              <a:t>Option 2 : 0.8us Null CP + 3.2us signal</a:t>
            </a:r>
          </a:p>
          <a:p>
            <a:pPr lvl="1"/>
            <a:r>
              <a:rPr lang="en-US" altLang="ko-KR" sz="1400" dirty="0" smtClean="0"/>
              <a:t>Option 1 and 2 have the same total power, and thus, the 3.2us signal part of option 2 has more power than that of option 1</a:t>
            </a:r>
          </a:p>
          <a:p>
            <a:pPr lvl="1"/>
            <a:r>
              <a:rPr lang="en-US" altLang="ko-KR" sz="1400" dirty="0" smtClean="0"/>
              <a:t>In this contribution, we assume that 3.2us signal is obtained from performing IFFT after applying 13-length sequence which is optimal in terms of the PAPR to contiguous 13 subcarriers with the subcarrier spacing of 312.5KHz as shown in [1]</a:t>
            </a:r>
          </a:p>
          <a:p>
            <a:r>
              <a:rPr lang="en-US" altLang="ko-KR" sz="1600" dirty="0" smtClean="0"/>
              <a:t>To decode the symbol, we use the whole signal (four 4us signals) or four 3.2us signal portions for option 1 and just four 3.2us signal portions for option 2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215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Symbol Structures for 62.5Kbps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</a:t>
            </a:r>
            <a:r>
              <a:rPr lang="en-US" altLang="ko-KR" sz="2000" dirty="0" smtClean="0"/>
              <a:t>ollowing cases are compared</a:t>
            </a:r>
          </a:p>
          <a:p>
            <a:pPr lvl="1"/>
            <a:r>
              <a:rPr lang="en-US" altLang="ko-KR" sz="1600" dirty="0" smtClean="0"/>
              <a:t>Case 1 : Structure 1 w/ option 1 and using the whole signal for decoding</a:t>
            </a:r>
          </a:p>
          <a:p>
            <a:pPr lvl="1"/>
            <a:r>
              <a:rPr lang="en-US" altLang="ko-KR" sz="1600" dirty="0" smtClean="0"/>
              <a:t>Case 2 : </a:t>
            </a:r>
            <a:r>
              <a:rPr lang="en-US" altLang="ko-KR" sz="1600" dirty="0"/>
              <a:t>Structure 1 w/ </a:t>
            </a:r>
            <a:r>
              <a:rPr lang="en-US" altLang="ko-KR" sz="1600" dirty="0" smtClean="0"/>
              <a:t>option 1 and using 3.2us signal portions for decoding</a:t>
            </a:r>
          </a:p>
          <a:p>
            <a:pPr lvl="1"/>
            <a:r>
              <a:rPr lang="en-US" altLang="ko-KR" sz="1600" dirty="0" smtClean="0"/>
              <a:t>Case 3 : Structure 1 w/ option 2 and </a:t>
            </a:r>
            <a:r>
              <a:rPr lang="en-US" altLang="ko-KR" sz="1600" dirty="0"/>
              <a:t>using 3.2us signal </a:t>
            </a:r>
            <a:r>
              <a:rPr lang="en-US" altLang="ko-KR" sz="1600" dirty="0" smtClean="0"/>
              <a:t>portions for decoding</a:t>
            </a:r>
          </a:p>
          <a:p>
            <a:pPr lvl="1"/>
            <a:r>
              <a:rPr lang="en-US" altLang="ko-KR" sz="1600" dirty="0"/>
              <a:t>Case </a:t>
            </a:r>
            <a:r>
              <a:rPr lang="en-US" altLang="ko-KR" sz="1600" dirty="0" smtClean="0"/>
              <a:t>4 </a:t>
            </a:r>
            <a:r>
              <a:rPr lang="en-US" altLang="ko-KR" sz="1600" dirty="0"/>
              <a:t>: Structure </a:t>
            </a:r>
            <a:r>
              <a:rPr lang="en-US" altLang="ko-KR" sz="1600" dirty="0" smtClean="0"/>
              <a:t>2 </a:t>
            </a:r>
            <a:r>
              <a:rPr lang="en-US" altLang="ko-KR" sz="1600" dirty="0"/>
              <a:t>w/ option 1 and using </a:t>
            </a:r>
            <a:r>
              <a:rPr lang="en-US" altLang="ko-KR" sz="1600" dirty="0" smtClean="0"/>
              <a:t>the whole </a:t>
            </a:r>
            <a:r>
              <a:rPr lang="en-US" altLang="ko-KR" sz="1600" dirty="0"/>
              <a:t>signal for decoding</a:t>
            </a:r>
          </a:p>
          <a:p>
            <a:pPr lvl="1"/>
            <a:r>
              <a:rPr lang="en-US" altLang="ko-KR" sz="1600" dirty="0"/>
              <a:t>Case </a:t>
            </a:r>
            <a:r>
              <a:rPr lang="en-US" altLang="ko-KR" sz="1600" dirty="0" smtClean="0"/>
              <a:t>5 </a:t>
            </a:r>
            <a:r>
              <a:rPr lang="en-US" altLang="ko-KR" sz="1600" dirty="0"/>
              <a:t>: Structure </a:t>
            </a:r>
            <a:r>
              <a:rPr lang="en-US" altLang="ko-KR" sz="1600" dirty="0" smtClean="0"/>
              <a:t>2 </a:t>
            </a:r>
            <a:r>
              <a:rPr lang="en-US" altLang="ko-KR" sz="1600" dirty="0"/>
              <a:t>w/ option 1 and using 3.2us signal </a:t>
            </a:r>
            <a:r>
              <a:rPr lang="en-US" altLang="ko-KR" sz="1600" dirty="0" smtClean="0"/>
              <a:t>portions for decoding</a:t>
            </a:r>
            <a:endParaRPr lang="en-US" altLang="ko-KR" sz="1600" dirty="0"/>
          </a:p>
          <a:p>
            <a:pPr lvl="1"/>
            <a:r>
              <a:rPr lang="en-US" altLang="ko-KR" sz="1600" dirty="0"/>
              <a:t>Case </a:t>
            </a:r>
            <a:r>
              <a:rPr lang="en-US" altLang="ko-KR" sz="1600" dirty="0" smtClean="0"/>
              <a:t>6 </a:t>
            </a:r>
            <a:r>
              <a:rPr lang="en-US" altLang="ko-KR" sz="1600" dirty="0"/>
              <a:t>: Structure </a:t>
            </a:r>
            <a:r>
              <a:rPr lang="en-US" altLang="ko-KR" sz="1600" dirty="0" smtClean="0"/>
              <a:t>2 </a:t>
            </a:r>
            <a:r>
              <a:rPr lang="en-US" altLang="ko-KR" sz="1600" dirty="0"/>
              <a:t>w/ option 2 and using 3.2us signal </a:t>
            </a:r>
            <a:r>
              <a:rPr lang="en-US" altLang="ko-KR" sz="1600" dirty="0" smtClean="0"/>
              <a:t>portions for decoding</a:t>
            </a:r>
          </a:p>
          <a:p>
            <a:pPr lvl="1"/>
            <a:r>
              <a:rPr lang="en-US" altLang="ko-KR" sz="1600" dirty="0" smtClean="0"/>
              <a:t>Case 7 : Structure 3 w/ option 1 and using the whole </a:t>
            </a:r>
            <a:r>
              <a:rPr lang="en-US" altLang="ko-KR" sz="1600" dirty="0"/>
              <a:t>signal for decoding</a:t>
            </a:r>
          </a:p>
          <a:p>
            <a:pPr lvl="1"/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직사각형 6"/>
          <p:cNvSpPr/>
          <p:nvPr/>
        </p:nvSpPr>
        <p:spPr bwMode="auto">
          <a:xfrm>
            <a:off x="1447800" y="4211782"/>
            <a:ext cx="533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0" name="그룹 19"/>
          <p:cNvGrpSpPr/>
          <p:nvPr/>
        </p:nvGrpSpPr>
        <p:grpSpPr>
          <a:xfrm>
            <a:off x="1449528" y="4857353"/>
            <a:ext cx="2781301" cy="464128"/>
            <a:chOff x="5032663" y="4807527"/>
            <a:chExt cx="2781301" cy="464128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5032663" y="4814455"/>
              <a:ext cx="152400" cy="4572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직사각형 14"/>
            <p:cNvSpPr/>
            <p:nvPr/>
          </p:nvSpPr>
          <p:spPr bwMode="auto">
            <a:xfrm>
              <a:off x="5721927" y="4807527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5188527" y="4807527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직사각형 16"/>
            <p:cNvSpPr/>
            <p:nvPr/>
          </p:nvSpPr>
          <p:spPr bwMode="auto">
            <a:xfrm>
              <a:off x="6425045" y="4807528"/>
              <a:ext cx="152400" cy="4572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직사각형 17"/>
            <p:cNvSpPr/>
            <p:nvPr/>
          </p:nvSpPr>
          <p:spPr bwMode="auto">
            <a:xfrm>
              <a:off x="7114309" y="4810991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직사각형 18"/>
            <p:cNvSpPr/>
            <p:nvPr/>
          </p:nvSpPr>
          <p:spPr bwMode="auto">
            <a:xfrm>
              <a:off x="6580909" y="4810991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1" name="직사각형 20"/>
          <p:cNvSpPr/>
          <p:nvPr/>
        </p:nvSpPr>
        <p:spPr bwMode="auto">
          <a:xfrm>
            <a:off x="3276600" y="4211782"/>
            <a:ext cx="699655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5257800" y="4211782"/>
            <a:ext cx="152400" cy="4572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5063837" y="4851093"/>
            <a:ext cx="2829789" cy="464128"/>
            <a:chOff x="2618509" y="5036127"/>
            <a:chExt cx="2829789" cy="464128"/>
          </a:xfrm>
        </p:grpSpPr>
        <p:sp>
          <p:nvSpPr>
            <p:cNvPr id="9" name="직사각형 8"/>
            <p:cNvSpPr/>
            <p:nvPr/>
          </p:nvSpPr>
          <p:spPr bwMode="auto">
            <a:xfrm>
              <a:off x="2618509" y="5043055"/>
              <a:ext cx="152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직사각형 10"/>
            <p:cNvSpPr/>
            <p:nvPr/>
          </p:nvSpPr>
          <p:spPr bwMode="auto">
            <a:xfrm>
              <a:off x="2781300" y="5043055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직사각형 22"/>
            <p:cNvSpPr/>
            <p:nvPr/>
          </p:nvSpPr>
          <p:spPr bwMode="auto">
            <a:xfrm>
              <a:off x="3328552" y="5036127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직사각형 23"/>
            <p:cNvSpPr/>
            <p:nvPr/>
          </p:nvSpPr>
          <p:spPr bwMode="auto">
            <a:xfrm>
              <a:off x="4038600" y="5039591"/>
              <a:ext cx="152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직사각형 24"/>
            <p:cNvSpPr/>
            <p:nvPr/>
          </p:nvSpPr>
          <p:spPr bwMode="auto">
            <a:xfrm>
              <a:off x="4201391" y="5039591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4748643" y="5043054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4" name="그룹 33"/>
          <p:cNvGrpSpPr/>
          <p:nvPr/>
        </p:nvGrpSpPr>
        <p:grpSpPr>
          <a:xfrm>
            <a:off x="1440874" y="5753099"/>
            <a:ext cx="2805547" cy="464128"/>
            <a:chOff x="5448299" y="5555672"/>
            <a:chExt cx="2805547" cy="464128"/>
          </a:xfrm>
        </p:grpSpPr>
        <p:sp>
          <p:nvSpPr>
            <p:cNvPr id="28" name="직사각형 27"/>
            <p:cNvSpPr/>
            <p:nvPr/>
          </p:nvSpPr>
          <p:spPr bwMode="auto">
            <a:xfrm>
              <a:off x="5448299" y="5562600"/>
              <a:ext cx="152400" cy="4572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직사각형 28"/>
            <p:cNvSpPr/>
            <p:nvPr/>
          </p:nvSpPr>
          <p:spPr bwMode="auto">
            <a:xfrm>
              <a:off x="5604163" y="5555672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직사각형 29"/>
            <p:cNvSpPr/>
            <p:nvPr/>
          </p:nvSpPr>
          <p:spPr bwMode="auto">
            <a:xfrm>
              <a:off x="6147954" y="5562600"/>
              <a:ext cx="152400" cy="4572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직사각형 30"/>
            <p:cNvSpPr/>
            <p:nvPr/>
          </p:nvSpPr>
          <p:spPr bwMode="auto">
            <a:xfrm>
              <a:off x="6303818" y="5555672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직사각형 31"/>
            <p:cNvSpPr/>
            <p:nvPr/>
          </p:nvSpPr>
          <p:spPr bwMode="auto">
            <a:xfrm>
              <a:off x="6844145" y="5562600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직사각형 32"/>
            <p:cNvSpPr/>
            <p:nvPr/>
          </p:nvSpPr>
          <p:spPr bwMode="auto">
            <a:xfrm>
              <a:off x="7554191" y="5562600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5" name="직사각형 34"/>
          <p:cNvSpPr/>
          <p:nvPr/>
        </p:nvSpPr>
        <p:spPr bwMode="auto">
          <a:xfrm>
            <a:off x="6238008" y="4211782"/>
            <a:ext cx="1524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42" name="그룹 41"/>
          <p:cNvGrpSpPr/>
          <p:nvPr/>
        </p:nvGrpSpPr>
        <p:grpSpPr>
          <a:xfrm>
            <a:off x="5063837" y="5760027"/>
            <a:ext cx="2809009" cy="457202"/>
            <a:chOff x="2635827" y="5613760"/>
            <a:chExt cx="2809009" cy="457202"/>
          </a:xfrm>
        </p:grpSpPr>
        <p:sp>
          <p:nvSpPr>
            <p:cNvPr id="36" name="직사각형 35"/>
            <p:cNvSpPr/>
            <p:nvPr/>
          </p:nvSpPr>
          <p:spPr bwMode="auto">
            <a:xfrm>
              <a:off x="2635827" y="5613761"/>
              <a:ext cx="152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직사각형 36"/>
            <p:cNvSpPr/>
            <p:nvPr/>
          </p:nvSpPr>
          <p:spPr bwMode="auto">
            <a:xfrm>
              <a:off x="2798618" y="5613761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직사각형 37"/>
            <p:cNvSpPr/>
            <p:nvPr/>
          </p:nvSpPr>
          <p:spPr bwMode="auto">
            <a:xfrm>
              <a:off x="3345873" y="5613762"/>
              <a:ext cx="152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직사각형 38"/>
            <p:cNvSpPr/>
            <p:nvPr/>
          </p:nvSpPr>
          <p:spPr bwMode="auto">
            <a:xfrm>
              <a:off x="3508664" y="5613762"/>
              <a:ext cx="533400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직사각형 39"/>
            <p:cNvSpPr/>
            <p:nvPr/>
          </p:nvSpPr>
          <p:spPr bwMode="auto">
            <a:xfrm>
              <a:off x="4042063" y="5613761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직사각형 40"/>
            <p:cNvSpPr/>
            <p:nvPr/>
          </p:nvSpPr>
          <p:spPr bwMode="auto">
            <a:xfrm>
              <a:off x="4745181" y="5613760"/>
              <a:ext cx="699655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981200" y="4305392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3.2us ON-signal</a:t>
            </a:r>
            <a:endParaRPr lang="ko-KR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3990109" y="4307520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4</a:t>
            </a:r>
            <a:r>
              <a:rPr lang="en-US" altLang="ko-KR" dirty="0" smtClean="0"/>
              <a:t>us OFF-signal</a:t>
            </a:r>
            <a:endParaRPr lang="ko-KR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5424054" y="4305392"/>
            <a:ext cx="87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0.8us CP</a:t>
            </a:r>
            <a:endParaRPr lang="ko-KR" altLang="en-US"/>
          </a:p>
        </p:txBody>
      </p:sp>
      <p:sp>
        <p:nvSpPr>
          <p:cNvPr id="46" name="TextBox 45"/>
          <p:cNvSpPr txBox="1"/>
          <p:nvPr/>
        </p:nvSpPr>
        <p:spPr>
          <a:xfrm>
            <a:off x="6397335" y="4305392"/>
            <a:ext cx="11568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0.8us Null CP</a:t>
            </a:r>
            <a:endParaRPr lang="ko-KR" altLang="en-US"/>
          </a:p>
        </p:txBody>
      </p:sp>
      <p:sp>
        <p:nvSpPr>
          <p:cNvPr id="47" name="TextBox 46"/>
          <p:cNvSpPr txBox="1"/>
          <p:nvPr/>
        </p:nvSpPr>
        <p:spPr>
          <a:xfrm>
            <a:off x="2377792" y="5334000"/>
            <a:ext cx="7879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1, 2</a:t>
            </a:r>
            <a:endParaRPr lang="ko-KR" altLang="en-US"/>
          </a:p>
        </p:txBody>
      </p:sp>
      <p:sp>
        <p:nvSpPr>
          <p:cNvPr id="48" name="TextBox 47"/>
          <p:cNvSpPr txBox="1"/>
          <p:nvPr/>
        </p:nvSpPr>
        <p:spPr>
          <a:xfrm>
            <a:off x="6142765" y="5334000"/>
            <a:ext cx="7879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3</a:t>
            </a:r>
            <a:endParaRPr lang="ko-KR" altLang="en-US"/>
          </a:p>
        </p:txBody>
      </p:sp>
      <p:sp>
        <p:nvSpPr>
          <p:cNvPr id="49" name="TextBox 48"/>
          <p:cNvSpPr txBox="1"/>
          <p:nvPr/>
        </p:nvSpPr>
        <p:spPr>
          <a:xfrm>
            <a:off x="2381255" y="6210392"/>
            <a:ext cx="7879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4, 5</a:t>
            </a:r>
            <a:endParaRPr lang="ko-KR" altLang="en-US"/>
          </a:p>
        </p:txBody>
      </p:sp>
      <p:sp>
        <p:nvSpPr>
          <p:cNvPr id="50" name="TextBox 49"/>
          <p:cNvSpPr txBox="1"/>
          <p:nvPr/>
        </p:nvSpPr>
        <p:spPr>
          <a:xfrm>
            <a:off x="6146228" y="6210392"/>
            <a:ext cx="7879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6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950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for 62.5Kbps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dirty="0" smtClean="0"/>
              <a:t>PER performance 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739" y="2409101"/>
            <a:ext cx="4271455" cy="3213073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199" y="2409101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33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Case 7 (i.e., using BCC) is the best in terms of the PER performance but it may lead to high power consumption</a:t>
            </a:r>
          </a:p>
          <a:p>
            <a:r>
              <a:rPr lang="en-US" altLang="ko-KR" sz="1800" dirty="0" smtClean="0"/>
              <a:t>As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for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ON-signal, </a:t>
            </a:r>
            <a:r>
              <a:rPr lang="en-US" altLang="ko-KR" sz="1800" dirty="0"/>
              <a:t>option </a:t>
            </a:r>
            <a:r>
              <a:rPr lang="en-US" altLang="ko-KR" sz="1800" dirty="0" smtClean="0"/>
              <a:t>2 (i.e</a:t>
            </a:r>
            <a:r>
              <a:rPr lang="en-US" altLang="ko-KR" sz="1800" dirty="0"/>
              <a:t>., </a:t>
            </a:r>
            <a:r>
              <a:rPr lang="en-US" altLang="ko-KR" sz="1800" dirty="0" smtClean="0"/>
              <a:t>null </a:t>
            </a:r>
            <a:r>
              <a:rPr lang="en-US" altLang="ko-KR" sz="1800" dirty="0"/>
              <a:t>CP) is </a:t>
            </a:r>
            <a:r>
              <a:rPr lang="en-US" altLang="ko-KR" sz="1800" dirty="0" smtClean="0"/>
              <a:t>slightly better than option 1</a:t>
            </a:r>
          </a:p>
          <a:p>
            <a:pPr lvl="1"/>
            <a:r>
              <a:rPr lang="en-US" altLang="ko-KR" sz="1600" dirty="0" smtClean="0"/>
              <a:t>The 3.2us signal part for option 2 has more power than that of option 1</a:t>
            </a:r>
          </a:p>
          <a:p>
            <a:pPr lvl="1"/>
            <a:r>
              <a:rPr lang="en-US" altLang="ko-KR" sz="1600" dirty="0" smtClean="0"/>
              <a:t>Nulling the CP and using 3.2us signal portions for decoding can overcome the ISI (Inter-Symbol Interference) or intra-symbol interference</a:t>
            </a:r>
          </a:p>
          <a:p>
            <a:r>
              <a:rPr lang="en-US" altLang="ko-KR" sz="1800" dirty="0" smtClean="0"/>
              <a:t>Structure 1 and 2 have a similar performance for the </a:t>
            </a:r>
            <a:r>
              <a:rPr lang="en-US" altLang="ko-KR" sz="1800" dirty="0" err="1" smtClean="0"/>
              <a:t>TGnD</a:t>
            </a:r>
            <a:r>
              <a:rPr lang="en-US" altLang="ko-KR" sz="1800" dirty="0" smtClean="0"/>
              <a:t> channel whereas structure 2 </a:t>
            </a:r>
            <a:r>
              <a:rPr lang="en-US" altLang="ko-KR" sz="1800" dirty="0"/>
              <a:t>(i.e., ON + ON + OFF + OFF / OFF + OFF + ON + </a:t>
            </a:r>
            <a:r>
              <a:rPr lang="en-US" altLang="ko-KR" sz="1800" dirty="0" smtClean="0"/>
              <a:t>ON) is better for the </a:t>
            </a:r>
            <a:r>
              <a:rPr lang="en-US" altLang="ko-KR" sz="1800" dirty="0" err="1" smtClean="0"/>
              <a:t>UMi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NLoS</a:t>
            </a:r>
            <a:r>
              <a:rPr lang="en-US" altLang="ko-KR" sz="1800" dirty="0" smtClean="0"/>
              <a:t> channel</a:t>
            </a:r>
          </a:p>
          <a:p>
            <a:pPr lvl="1"/>
            <a:r>
              <a:rPr lang="en-US" altLang="ko-KR" sz="1600" dirty="0" smtClean="0"/>
              <a:t>Two </a:t>
            </a:r>
            <a:r>
              <a:rPr lang="en-US" altLang="ko-KR" sz="1600" dirty="0"/>
              <a:t>OFF-signals can be affected by the ISI or intra-symbol interference in structure 1 while only one OFF-signal is distorted in structure 2</a:t>
            </a:r>
            <a:endParaRPr lang="ko-KR" altLang="en-US" sz="1600" strike="sngStrike"/>
          </a:p>
          <a:p>
            <a:r>
              <a:rPr lang="en-US" altLang="ko-KR" sz="1800" dirty="0" smtClean="0"/>
              <a:t>Note that the trend is similar even if we apply the 13-length sequence which reuses STF sequence [1] as shown in Appendix B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5672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Symbol Structures for 250Kbps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Structure 1</a:t>
            </a:r>
          </a:p>
          <a:p>
            <a:pPr lvl="1"/>
            <a:r>
              <a:rPr lang="en-US" altLang="ko-KR" sz="1600" dirty="0" smtClean="0"/>
              <a:t>2us ON + 2us OFF / 2us OFF + 2us ON</a:t>
            </a:r>
          </a:p>
          <a:p>
            <a:r>
              <a:rPr lang="en-US" altLang="ko-KR" sz="1800" dirty="0" smtClean="0"/>
              <a:t>Structure 2</a:t>
            </a:r>
          </a:p>
          <a:p>
            <a:pPr lvl="1"/>
            <a:r>
              <a:rPr lang="en-US" altLang="ko-KR" sz="1600" dirty="0" smtClean="0"/>
              <a:t>0.8us null CP + 1.6us ON + 1.6us OFF / 0.8us null CP </a:t>
            </a:r>
            <a:r>
              <a:rPr lang="en-US" altLang="ko-KR" sz="1600" dirty="0"/>
              <a:t>+ 1.6us </a:t>
            </a:r>
            <a:r>
              <a:rPr lang="en-US" altLang="ko-KR" sz="1600" dirty="0" smtClean="0"/>
              <a:t>OFF + </a:t>
            </a:r>
            <a:r>
              <a:rPr lang="en-US" altLang="ko-KR" sz="1600" dirty="0"/>
              <a:t>1.6us </a:t>
            </a:r>
            <a:r>
              <a:rPr lang="en-US" altLang="ko-KR" sz="1600" dirty="0" smtClean="0"/>
              <a:t>ON </a:t>
            </a:r>
          </a:p>
          <a:p>
            <a:r>
              <a:rPr lang="en-US" altLang="ko-KR" sz="1800" dirty="0" smtClean="0"/>
              <a:t>Three options are considered for the 2us ON-signal in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structure 1</a:t>
            </a:r>
          </a:p>
          <a:p>
            <a:pPr lvl="1"/>
            <a:r>
              <a:rPr lang="en-US" altLang="ko-KR" sz="1600" dirty="0" smtClean="0"/>
              <a:t>Option 1 : No Null + 2us signal </a:t>
            </a:r>
          </a:p>
          <a:p>
            <a:pPr lvl="1"/>
            <a:r>
              <a:rPr lang="en-US" altLang="ko-KR" sz="1600" dirty="0" smtClean="0"/>
              <a:t>Option 2 : 0.4us Null + 1.6us signal</a:t>
            </a:r>
          </a:p>
          <a:p>
            <a:pPr lvl="1"/>
            <a:r>
              <a:rPr lang="en-US" altLang="ko-KR" sz="1600" dirty="0"/>
              <a:t>Option </a:t>
            </a:r>
            <a:r>
              <a:rPr lang="en-US" altLang="ko-KR" sz="1600" dirty="0" smtClean="0"/>
              <a:t>3 </a:t>
            </a:r>
            <a:r>
              <a:rPr lang="en-US" altLang="ko-KR" sz="1600" dirty="0"/>
              <a:t>: </a:t>
            </a:r>
            <a:r>
              <a:rPr lang="en-US" altLang="ko-KR" sz="1600" dirty="0" smtClean="0"/>
              <a:t>0.8us </a:t>
            </a:r>
            <a:r>
              <a:rPr lang="en-US" altLang="ko-KR" sz="1600" dirty="0"/>
              <a:t>Null + </a:t>
            </a:r>
            <a:r>
              <a:rPr lang="en-US" altLang="ko-KR" sz="1600" dirty="0" smtClean="0"/>
              <a:t>1.2us signal</a:t>
            </a:r>
          </a:p>
          <a:p>
            <a:pPr lvl="1"/>
            <a:r>
              <a:rPr lang="en-US" altLang="ko-KR" sz="1600" dirty="0" smtClean="0"/>
              <a:t>All options have the same total power (i.e., 2us, 1.6us and 1.2us signal parts have the same power for option 1, 2 and 3, respectively)</a:t>
            </a:r>
          </a:p>
          <a:p>
            <a:pPr lvl="1"/>
            <a:r>
              <a:rPr lang="en-US" altLang="ko-KR" sz="1600" dirty="0" smtClean="0"/>
              <a:t>We assume that  2us/1.6us/1.2us signals are obtained by choosing a certain part which has the lowest PAPR within 3.2us signal used for the data rate of 62.5Kbps</a:t>
            </a:r>
            <a:endParaRPr lang="en-US" altLang="ko-KR" sz="1600" dirty="0"/>
          </a:p>
          <a:p>
            <a:r>
              <a:rPr lang="en-US" altLang="ko-KR" sz="1800" dirty="0" smtClean="0"/>
              <a:t>As to decoding the symbol in structure 1, we use the whole signal (two 2us signals), two 1.6us signal portions and two 1.2us signal portions for option 1, 2 and 3, respectively</a:t>
            </a:r>
          </a:p>
          <a:p>
            <a:r>
              <a:rPr lang="en-US" altLang="ko-KR" sz="1800" dirty="0" smtClean="0"/>
              <a:t>For structure 2, we just use two 1.6us signal portions for decoding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7032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Symbol Structures for 250Kbps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</a:t>
            </a:r>
            <a:r>
              <a:rPr lang="en-US" altLang="ko-KR" sz="2000" dirty="0" smtClean="0"/>
              <a:t>ollowing cases are compared</a:t>
            </a:r>
          </a:p>
          <a:p>
            <a:pPr lvl="1"/>
            <a:r>
              <a:rPr lang="en-US" altLang="ko-KR" sz="1600" dirty="0" smtClean="0"/>
              <a:t>Case 1 : Structure 1 w/ option 1 and using the whole signal for decoding</a:t>
            </a:r>
          </a:p>
          <a:p>
            <a:pPr lvl="1"/>
            <a:r>
              <a:rPr lang="en-US" altLang="ko-KR" sz="1600" dirty="0" smtClean="0"/>
              <a:t>Case 2 : </a:t>
            </a:r>
            <a:r>
              <a:rPr lang="en-US" altLang="ko-KR" sz="1600" dirty="0"/>
              <a:t>Structure 1 w/ </a:t>
            </a:r>
            <a:r>
              <a:rPr lang="en-US" altLang="ko-KR" sz="1600" dirty="0" smtClean="0"/>
              <a:t>option 2 and using 1.6us signal portions for decoding</a:t>
            </a:r>
          </a:p>
          <a:p>
            <a:pPr lvl="1"/>
            <a:r>
              <a:rPr lang="en-US" altLang="ko-KR" sz="1600" dirty="0" smtClean="0"/>
              <a:t>Case 3 : Structure 1 w/ option 3 and </a:t>
            </a:r>
            <a:r>
              <a:rPr lang="en-US" altLang="ko-KR" sz="1600" dirty="0"/>
              <a:t>using </a:t>
            </a:r>
            <a:r>
              <a:rPr lang="en-US" altLang="ko-KR" sz="1600" dirty="0" smtClean="0"/>
              <a:t>1.2us </a:t>
            </a:r>
            <a:r>
              <a:rPr lang="en-US" altLang="ko-KR" sz="1600" dirty="0"/>
              <a:t>signal </a:t>
            </a:r>
            <a:r>
              <a:rPr lang="en-US" altLang="ko-KR" sz="1600" dirty="0" smtClean="0"/>
              <a:t>portions for decoding</a:t>
            </a:r>
          </a:p>
          <a:p>
            <a:pPr lvl="1"/>
            <a:r>
              <a:rPr lang="en-US" altLang="ko-KR" sz="1600" dirty="0"/>
              <a:t>Case </a:t>
            </a:r>
            <a:r>
              <a:rPr lang="en-US" altLang="ko-KR" sz="1600" dirty="0" smtClean="0"/>
              <a:t>4 </a:t>
            </a:r>
            <a:r>
              <a:rPr lang="en-US" altLang="ko-KR" sz="1600" dirty="0"/>
              <a:t>: Structure </a:t>
            </a:r>
            <a:r>
              <a:rPr lang="en-US" altLang="ko-KR" sz="1600" dirty="0" smtClean="0"/>
              <a:t>2 </a:t>
            </a:r>
            <a:r>
              <a:rPr lang="en-US" altLang="ko-KR" sz="1600" dirty="0"/>
              <a:t>w/ </a:t>
            </a:r>
            <a:r>
              <a:rPr lang="en-US" altLang="ko-KR" sz="1600" dirty="0" smtClean="0"/>
              <a:t>0.8us Null CP and using </a:t>
            </a:r>
            <a:r>
              <a:rPr lang="en-US" altLang="ko-KR" sz="1600" dirty="0"/>
              <a:t>1.6us signal portions for decoding</a:t>
            </a:r>
          </a:p>
          <a:p>
            <a:pPr lvl="1"/>
            <a:endParaRPr lang="en-US" altLang="ko-KR" sz="1800" dirty="0"/>
          </a:p>
          <a:p>
            <a:pPr lvl="1"/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10" name="직사각형 9"/>
          <p:cNvSpPr/>
          <p:nvPr/>
        </p:nvSpPr>
        <p:spPr bwMode="auto">
          <a:xfrm>
            <a:off x="7207012" y="4076700"/>
            <a:ext cx="1524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5779892" y="3467100"/>
            <a:ext cx="472787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5804239" y="4076700"/>
            <a:ext cx="315191" cy="457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3711183" y="3467100"/>
            <a:ext cx="635578" cy="4572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58071" y="3581400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1.6us ON-signal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6263069" y="3583528"/>
            <a:ext cx="1280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1.2us ON-signal</a:t>
            </a:r>
            <a:endParaRPr lang="ko-KR" alt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486713" y="4076700"/>
            <a:ext cx="795823" cy="457200"/>
          </a:xfrm>
          <a:prstGeom prst="rect">
            <a:avLst/>
          </a:prstGeom>
          <a:solidFill>
            <a:srgbClr val="0070C0">
              <a:alpha val="2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96392" y="4170218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2us OFF-signal</a:t>
            </a:r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6127987" y="4170218"/>
            <a:ext cx="848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0.8us Null</a:t>
            </a:r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7377545" y="4170218"/>
            <a:ext cx="11568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0.4us Null</a:t>
            </a:r>
            <a:endParaRPr lang="ko-KR" altLang="en-US"/>
          </a:p>
        </p:txBody>
      </p:sp>
      <p:sp>
        <p:nvSpPr>
          <p:cNvPr id="23" name="직사각형 22"/>
          <p:cNvSpPr/>
          <p:nvPr/>
        </p:nvSpPr>
        <p:spPr bwMode="auto">
          <a:xfrm>
            <a:off x="1480690" y="3467100"/>
            <a:ext cx="795823" cy="457200"/>
          </a:xfrm>
          <a:prstGeom prst="rect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87718" y="3581400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2us ON-signal</a:t>
            </a:r>
            <a:endParaRPr lang="ko-KR" altLang="en-US"/>
          </a:p>
        </p:txBody>
      </p:sp>
      <p:grpSp>
        <p:nvGrpSpPr>
          <p:cNvPr id="27" name="그룹 26"/>
          <p:cNvGrpSpPr/>
          <p:nvPr/>
        </p:nvGrpSpPr>
        <p:grpSpPr>
          <a:xfrm>
            <a:off x="1477228" y="4973645"/>
            <a:ext cx="1601131" cy="457200"/>
            <a:chOff x="1477228" y="4738208"/>
            <a:chExt cx="1601131" cy="457200"/>
          </a:xfrm>
        </p:grpSpPr>
        <p:sp>
          <p:nvSpPr>
            <p:cNvPr id="25" name="직사각형 24"/>
            <p:cNvSpPr/>
            <p:nvPr/>
          </p:nvSpPr>
          <p:spPr bwMode="auto">
            <a:xfrm>
              <a:off x="2282536" y="4738208"/>
              <a:ext cx="795823" cy="4572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1477228" y="4738208"/>
              <a:ext cx="795823" cy="457200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4718097" y="4970227"/>
            <a:ext cx="1606503" cy="464036"/>
            <a:chOff x="3937339" y="4734790"/>
            <a:chExt cx="1606503" cy="464036"/>
          </a:xfrm>
        </p:grpSpPr>
        <p:sp>
          <p:nvSpPr>
            <p:cNvPr id="7" name="직사각형 6"/>
            <p:cNvSpPr/>
            <p:nvPr/>
          </p:nvSpPr>
          <p:spPr bwMode="auto">
            <a:xfrm>
              <a:off x="3937339" y="4738208"/>
              <a:ext cx="152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직사각형 27"/>
            <p:cNvSpPr/>
            <p:nvPr/>
          </p:nvSpPr>
          <p:spPr bwMode="auto">
            <a:xfrm>
              <a:off x="4101090" y="4741626"/>
              <a:ext cx="635578" cy="4572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직사각형 28"/>
            <p:cNvSpPr/>
            <p:nvPr/>
          </p:nvSpPr>
          <p:spPr bwMode="auto">
            <a:xfrm>
              <a:off x="4748019" y="4734790"/>
              <a:ext cx="795823" cy="4572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1486713" y="5701055"/>
            <a:ext cx="1602037" cy="459871"/>
            <a:chOff x="1486713" y="5465618"/>
            <a:chExt cx="1602037" cy="459871"/>
          </a:xfrm>
        </p:grpSpPr>
        <p:sp>
          <p:nvSpPr>
            <p:cNvPr id="9" name="직사각형 8"/>
            <p:cNvSpPr/>
            <p:nvPr/>
          </p:nvSpPr>
          <p:spPr bwMode="auto">
            <a:xfrm>
              <a:off x="1486713" y="5465618"/>
              <a:ext cx="315191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직사각형 30"/>
            <p:cNvSpPr/>
            <p:nvPr/>
          </p:nvSpPr>
          <p:spPr bwMode="auto">
            <a:xfrm>
              <a:off x="1810655" y="5468289"/>
              <a:ext cx="472787" cy="457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직사각형 31"/>
            <p:cNvSpPr/>
            <p:nvPr/>
          </p:nvSpPr>
          <p:spPr bwMode="auto">
            <a:xfrm>
              <a:off x="2292927" y="5465618"/>
              <a:ext cx="795823" cy="4572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6" name="직사각형 35"/>
          <p:cNvSpPr/>
          <p:nvPr/>
        </p:nvSpPr>
        <p:spPr bwMode="auto">
          <a:xfrm>
            <a:off x="3713018" y="4076700"/>
            <a:ext cx="635578" cy="457200"/>
          </a:xfrm>
          <a:prstGeom prst="rect">
            <a:avLst/>
          </a:prstGeom>
          <a:solidFill>
            <a:srgbClr val="FF0000">
              <a:alpha val="2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364181" y="4170218"/>
            <a:ext cx="1309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1.6us OFF-signal</a:t>
            </a:r>
            <a:endParaRPr lang="ko-KR" altLang="en-US"/>
          </a:p>
        </p:txBody>
      </p:sp>
      <p:grpSp>
        <p:nvGrpSpPr>
          <p:cNvPr id="39" name="그룹 38"/>
          <p:cNvGrpSpPr/>
          <p:nvPr/>
        </p:nvGrpSpPr>
        <p:grpSpPr>
          <a:xfrm>
            <a:off x="4712901" y="5707981"/>
            <a:ext cx="1607128" cy="464219"/>
            <a:chOff x="4712901" y="5472544"/>
            <a:chExt cx="1607128" cy="464219"/>
          </a:xfrm>
        </p:grpSpPr>
        <p:sp>
          <p:nvSpPr>
            <p:cNvPr id="34" name="직사각형 33"/>
            <p:cNvSpPr/>
            <p:nvPr/>
          </p:nvSpPr>
          <p:spPr bwMode="auto">
            <a:xfrm>
              <a:off x="4712901" y="5472544"/>
              <a:ext cx="315191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직사각형 34"/>
            <p:cNvSpPr/>
            <p:nvPr/>
          </p:nvSpPr>
          <p:spPr bwMode="auto">
            <a:xfrm>
              <a:off x="5038483" y="5479563"/>
              <a:ext cx="635578" cy="4572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직사각형 37"/>
            <p:cNvSpPr/>
            <p:nvPr/>
          </p:nvSpPr>
          <p:spPr bwMode="auto">
            <a:xfrm>
              <a:off x="5684451" y="5473246"/>
              <a:ext cx="635578" cy="457200"/>
            </a:xfrm>
            <a:prstGeom prst="rect">
              <a:avLst/>
            </a:prstGeom>
            <a:solidFill>
              <a:srgbClr val="FF0000">
                <a:alpha val="2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6324600" y="5077783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2</a:t>
            </a:r>
            <a:endParaRPr lang="ko-KR" altLang="en-US"/>
          </a:p>
        </p:txBody>
      </p:sp>
      <p:sp>
        <p:nvSpPr>
          <p:cNvPr id="41" name="TextBox 40"/>
          <p:cNvSpPr txBox="1"/>
          <p:nvPr/>
        </p:nvSpPr>
        <p:spPr>
          <a:xfrm>
            <a:off x="3093027" y="5791200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3</a:t>
            </a:r>
            <a:endParaRPr lang="ko-KR" altLang="en-US"/>
          </a:p>
        </p:txBody>
      </p:sp>
      <p:sp>
        <p:nvSpPr>
          <p:cNvPr id="42" name="TextBox 41"/>
          <p:cNvSpPr txBox="1"/>
          <p:nvPr/>
        </p:nvSpPr>
        <p:spPr>
          <a:xfrm>
            <a:off x="3084353" y="5077783"/>
            <a:ext cx="1184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1</a:t>
            </a:r>
            <a:endParaRPr lang="ko-KR" altLang="en-US"/>
          </a:p>
        </p:txBody>
      </p:sp>
      <p:sp>
        <p:nvSpPr>
          <p:cNvPr id="43" name="TextBox 42"/>
          <p:cNvSpPr txBox="1"/>
          <p:nvPr/>
        </p:nvSpPr>
        <p:spPr>
          <a:xfrm>
            <a:off x="6330710" y="5791200"/>
            <a:ext cx="1309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4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665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for 250Kbps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11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dirty="0" smtClean="0"/>
              <a:t>PER performance 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572" y="2409101"/>
            <a:ext cx="4271455" cy="3213073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5725" y="2409101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0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177652</TotalTime>
  <Words>1896</Words>
  <Application>Microsoft Office PowerPoint</Application>
  <PresentationFormat>화면 슬라이드 쇼(4:3)</PresentationFormat>
  <Paragraphs>255</Paragraphs>
  <Slides>23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8" baseType="lpstr">
      <vt:lpstr>굴림</vt:lpstr>
      <vt:lpstr>맑은 고딕</vt:lpstr>
      <vt:lpstr>Arial</vt:lpstr>
      <vt:lpstr>Times New Roman</vt:lpstr>
      <vt:lpstr>802-11-Submission</vt:lpstr>
      <vt:lpstr>Symbol Structure</vt:lpstr>
      <vt:lpstr>Introduction</vt:lpstr>
      <vt:lpstr>Symbol Structures for 62.5Kbps (1/2)</vt:lpstr>
      <vt:lpstr>Symbol Structures for 62.5Kbps (2/2)</vt:lpstr>
      <vt:lpstr>Simulation Results for 62.5Kbps</vt:lpstr>
      <vt:lpstr>Discussion</vt:lpstr>
      <vt:lpstr>Symbol Structures for 250Kbps (1/2)</vt:lpstr>
      <vt:lpstr>Symbol Structures for 250Kbps (2/2)</vt:lpstr>
      <vt:lpstr>Simulation Results for 250Kbps</vt:lpstr>
      <vt:lpstr>Discussion (1/2)</vt:lpstr>
      <vt:lpstr>Discussion (2/2)</vt:lpstr>
      <vt:lpstr>Conclusion</vt:lpstr>
      <vt:lpstr>Straw Poll #1</vt:lpstr>
      <vt:lpstr>Straw Poll #2</vt:lpstr>
      <vt:lpstr>Straw Poll #3</vt:lpstr>
      <vt:lpstr>Straw Poll #4</vt:lpstr>
      <vt:lpstr>Motion</vt:lpstr>
      <vt:lpstr>References</vt:lpstr>
      <vt:lpstr>Appendix</vt:lpstr>
      <vt:lpstr>Appendix A - Simulation Assumptions</vt:lpstr>
      <vt:lpstr>Appendix B – PER Performance for 62.5Kbps Using STF sequence for 13-Lenth Sequence</vt:lpstr>
      <vt:lpstr>Appendix C – PER Performance for 250Kbps According to Signal Portions Used for Decoding</vt:lpstr>
      <vt:lpstr>Appendix D – PER Performance for 250Kbps Using STF sequence for 13-Lenth Sequence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3484</cp:revision>
  <cp:lastPrinted>2017-07-07T02:11:09Z</cp:lastPrinted>
  <dcterms:created xsi:type="dcterms:W3CDTF">2007-05-21T21:00:37Z</dcterms:created>
  <dcterms:modified xsi:type="dcterms:W3CDTF">2017-09-14T21:44:28Z</dcterms:modified>
</cp:coreProperties>
</file>