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317" r:id="rId3"/>
    <p:sldId id="318" r:id="rId4"/>
    <p:sldId id="333" r:id="rId5"/>
    <p:sldId id="319" r:id="rId6"/>
    <p:sldId id="340" r:id="rId7"/>
    <p:sldId id="320" r:id="rId8"/>
    <p:sldId id="322" r:id="rId9"/>
    <p:sldId id="335" r:id="rId10"/>
    <p:sldId id="328" r:id="rId11"/>
    <p:sldId id="326" r:id="rId12"/>
    <p:sldId id="336" r:id="rId13"/>
    <p:sldId id="327" r:id="rId14"/>
    <p:sldId id="339" r:id="rId15"/>
    <p:sldId id="337" r:id="rId16"/>
    <p:sldId id="341" r:id="rId17"/>
    <p:sldId id="295" r:id="rId18"/>
    <p:sldId id="283" r:id="rId19"/>
    <p:sldId id="279" r:id="rId20"/>
    <p:sldId id="329" r:id="rId21"/>
    <p:sldId id="324" r:id="rId22"/>
    <p:sldId id="325" r:id="rId23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62" autoAdjust="0"/>
    <p:restoredTop sz="94660"/>
  </p:normalViewPr>
  <p:slideViewPr>
    <p:cSldViewPr>
      <p:cViewPr varScale="1">
        <p:scale>
          <a:sx n="80" d="100"/>
          <a:sy n="80" d="100"/>
        </p:scale>
        <p:origin x="28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802.11-17/1344r0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Considerations on PAPR of Wake Up Packet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2017-09-11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927872"/>
              </p:ext>
            </p:extLst>
          </p:nvPr>
        </p:nvGraphicFramePr>
        <p:xfrm>
          <a:off x="655320" y="3440844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on length of Wake-up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wake-up </a:t>
            </a:r>
            <a:r>
              <a:rPr lang="en-US" sz="2000" dirty="0"/>
              <a:t>packet </a:t>
            </a:r>
            <a:r>
              <a:rPr lang="en-US" sz="2000" dirty="0" smtClean="0"/>
              <a:t>should be designed for </a:t>
            </a:r>
            <a:r>
              <a:rPr lang="en-US" sz="2000" dirty="0"/>
              <a:t>a limited set of usages, and each function requires fixed amount of </a:t>
            </a:r>
            <a:r>
              <a:rPr lang="en-US" sz="2000" dirty="0" smtClean="0"/>
              <a:t>control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E.g.) WUR beacon frame is targeted to 1) maintain synchronization and 2) keep stable connection with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E.g.) Original purpose of wake-up packet is to focus on waking up the main radio.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likely to have </a:t>
            </a:r>
            <a:r>
              <a:rPr lang="en-US" sz="2000" dirty="0"/>
              <a:t>a specific PPDU length </a:t>
            </a:r>
            <a:r>
              <a:rPr lang="en-US" sz="2000" dirty="0" smtClean="0"/>
              <a:t>in accordance with its usage.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For example, two </a:t>
            </a:r>
            <a:r>
              <a:rPr lang="en-US" sz="1600" dirty="0"/>
              <a:t>or three types of PPDU are defined with different </a:t>
            </a:r>
            <a:r>
              <a:rPr lang="en-US" sz="1600" dirty="0" smtClean="0"/>
              <a:t>rates and its own purpose.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/>
              <a:t>E.g</a:t>
            </a:r>
            <a:r>
              <a:rPr lang="en-US" sz="1400" dirty="0"/>
              <a:t>) WUR beacon with low rate may have the length of L</a:t>
            </a:r>
            <a:r>
              <a:rPr lang="en-US" sz="1400" baseline="-25000" dirty="0"/>
              <a:t>BEACON </a:t>
            </a:r>
            <a:r>
              <a:rPr lang="en-US" sz="1400" dirty="0"/>
              <a:t> 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/>
              <a:t>E.g</a:t>
            </a:r>
            <a:r>
              <a:rPr lang="en-US" sz="1400" dirty="0"/>
              <a:t>) WUP to wake up the main radio with low/high rate may have the length of L</a:t>
            </a:r>
            <a:r>
              <a:rPr lang="en-US" sz="1400" baseline="-25000" dirty="0"/>
              <a:t>LOW</a:t>
            </a:r>
            <a:r>
              <a:rPr lang="en-US" sz="1400" dirty="0"/>
              <a:t> / L</a:t>
            </a:r>
            <a:r>
              <a:rPr lang="en-US" sz="1400" baseline="-25000" dirty="0"/>
              <a:t>HIGH</a:t>
            </a:r>
            <a:r>
              <a:rPr lang="en-US" sz="1400" dirty="0"/>
              <a:t> </a:t>
            </a:r>
            <a:r>
              <a:rPr lang="en-US" sz="1400" dirty="0" smtClean="0"/>
              <a:t>us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966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“A” </a:t>
            </a:r>
            <a:r>
              <a:rPr lang="en-US" dirty="0"/>
              <a:t>PAPR </a:t>
            </a:r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770813" cy="3434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“A” OFDM symbol, </a:t>
            </a:r>
            <a:r>
              <a:rPr lang="en-US" sz="2000" dirty="0"/>
              <a:t>SFD reads </a:t>
            </a:r>
            <a:br>
              <a:rPr lang="en-US" sz="2000" dirty="0"/>
            </a:br>
            <a:r>
              <a:rPr lang="en-US" sz="1400" b="0" dirty="0"/>
              <a:t>R.3.1.A: A 20 MHz non-HT preamble is prepended in any WUR PPDU, including L-STF, L-LTF and L-SIG fields. A 20 MHz OFDM symbol, with tone spacing 312.5 kHz and BPSK, and of duration 4 us, is present immediately after the L-SIG field and right before the narrow band portion of any WUR PPDU</a:t>
            </a:r>
            <a:r>
              <a:rPr lang="en-US" sz="14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[4], “A” OFDM symbol could be any other BPSK modulated 20MHz OFDM symbol.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 </a:t>
            </a:r>
            <a:r>
              <a:rPr lang="en-US" sz="1600" b="0" dirty="0" smtClean="0"/>
              <a:t>sequence by implementation dependent could result in high PAPR for wake-up packet.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order to reduce PAPR of wake-up packet, PAPR of “A” should not be </a:t>
            </a:r>
            <a:r>
              <a:rPr lang="en-US" sz="2000" dirty="0"/>
              <a:t>higher than worst PAPR across the entire PPDU (PAPR of L-SIG).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967383" y="1828800"/>
            <a:ext cx="7481293" cy="504607"/>
            <a:chOff x="262328" y="3026772"/>
            <a:chExt cx="8624293" cy="831586"/>
          </a:xfrm>
        </p:grpSpPr>
        <p:sp>
          <p:nvSpPr>
            <p:cNvPr id="7" name="Rectangle 6"/>
            <p:cNvSpPr/>
            <p:nvPr/>
          </p:nvSpPr>
          <p:spPr>
            <a:xfrm>
              <a:off x="262328" y="3426558"/>
              <a:ext cx="1463040" cy="431800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L-STF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3216" y="3426165"/>
              <a:ext cx="731520" cy="42885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L-SIG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32772" y="3425041"/>
              <a:ext cx="1463040" cy="431800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L-LTF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33510" y="3425041"/>
              <a:ext cx="731520" cy="4311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62909" y="3423852"/>
              <a:ext cx="1836434" cy="431165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preamble part of WUP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99343" y="3423852"/>
              <a:ext cx="2387278" cy="431165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payload part of WUP 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907082" y="3263993"/>
              <a:ext cx="4979539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262328" y="3263993"/>
              <a:ext cx="3671182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5" name="Rectangle 14"/>
            <p:cNvSpPr/>
            <p:nvPr/>
          </p:nvSpPr>
          <p:spPr>
            <a:xfrm>
              <a:off x="1626781" y="3036740"/>
              <a:ext cx="687037" cy="261610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20 us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29278" y="3026772"/>
              <a:ext cx="1340129" cy="261610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 × </a:t>
              </a:r>
              <a:r>
                <a:rPr kumimoji="0" lang="en-US" sz="11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  <a:r>
                <a:rPr kumimoji="0" lang="en-US" sz="1100" b="0" i="1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SYM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0402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</a:t>
            </a:r>
            <a:r>
              <a:rPr lang="en-US" dirty="0"/>
              <a:t>PAPR </a:t>
            </a:r>
            <a:r>
              <a:rPr lang="en-US" dirty="0" smtClean="0"/>
              <a:t>Optimization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87125"/>
            <a:ext cx="7770813" cy="39764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13 subcarrier </a:t>
            </a:r>
            <a:r>
              <a:rPr lang="en-US" sz="2000" dirty="0"/>
              <a:t>sequence to generate 4us OOK waveform for payload part of wake-up </a:t>
            </a:r>
            <a:r>
              <a:rPr lang="en-US" sz="2000" dirty="0" smtClean="0"/>
              <a:t>packet has not decided whether to have DC tone at the center.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SFD says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R.3.3.A</a:t>
            </a:r>
            <a:r>
              <a:rPr lang="en-US" sz="1600" dirty="0"/>
              <a:t>: When a single band is used for transmission of wake-up packet, the OOK waveform of wake-up packet is generated by using contiguous 13 subcarriers with the subcarrier spacing of 312.5 kHz </a:t>
            </a:r>
          </a:p>
          <a:p>
            <a:pPr marL="457200" lvl="1" indent="0"/>
            <a:r>
              <a:rPr lang="en-US" sz="1600" dirty="0" smtClean="0"/>
              <a:t>      –</a:t>
            </a:r>
            <a:r>
              <a:rPr lang="en-US" sz="1600" dirty="0"/>
              <a:t>	</a:t>
            </a:r>
            <a:r>
              <a:rPr lang="en-US" sz="1600" dirty="0" smtClean="0"/>
              <a:t> The </a:t>
            </a:r>
            <a:r>
              <a:rPr lang="en-US" sz="1600" dirty="0"/>
              <a:t>center subcarrier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Firstly, I did computer search for the sequences with minimum </a:t>
            </a:r>
            <a:r>
              <a:rPr lang="en-US" sz="2000" dirty="0"/>
              <a:t>PAPR in both cases.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Case 1 : DC tone inserted / Case 2: DC tone not inserted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Then, some </a:t>
            </a:r>
            <a:r>
              <a:rPr lang="en-US" sz="2000" dirty="0"/>
              <a:t>well-known sequences </a:t>
            </a:r>
            <a:r>
              <a:rPr lang="en-US" sz="2000" dirty="0" smtClean="0"/>
              <a:t>with acceptable PAPR are shown as an alternative.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702892" y="1667640"/>
            <a:ext cx="7481293" cy="504607"/>
            <a:chOff x="262328" y="3026772"/>
            <a:chExt cx="8624293" cy="831586"/>
          </a:xfrm>
        </p:grpSpPr>
        <p:sp>
          <p:nvSpPr>
            <p:cNvPr id="7" name="Rectangle 6"/>
            <p:cNvSpPr/>
            <p:nvPr/>
          </p:nvSpPr>
          <p:spPr>
            <a:xfrm>
              <a:off x="262328" y="3426558"/>
              <a:ext cx="1463040" cy="431800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L-STF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3216" y="3426165"/>
              <a:ext cx="731520" cy="42885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L-SIG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32772" y="3425041"/>
              <a:ext cx="1463040" cy="431800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L-LTF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33510" y="3425041"/>
              <a:ext cx="731520" cy="431165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62909" y="3423852"/>
              <a:ext cx="1836434" cy="431165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preamble part of WUP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99343" y="3423852"/>
              <a:ext cx="2387278" cy="4311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itchFamily="34" charset="-128"/>
                  <a:cs typeface="Arial" panose="020B0604020202020204" pitchFamily="34" charset="0"/>
                </a:rPr>
                <a:t>payload part of WUP 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907082" y="3263993"/>
              <a:ext cx="4979539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262328" y="3263993"/>
              <a:ext cx="3671182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5" name="Rectangle 14"/>
            <p:cNvSpPr/>
            <p:nvPr/>
          </p:nvSpPr>
          <p:spPr>
            <a:xfrm>
              <a:off x="1626781" y="3036740"/>
              <a:ext cx="687037" cy="261610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20 us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29278" y="3026772"/>
              <a:ext cx="1340129" cy="261610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 × </a:t>
              </a:r>
              <a:r>
                <a:rPr kumimoji="0" lang="en-US" sz="11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  <a:r>
                <a:rPr kumimoji="0" lang="en-US" sz="1100" b="0" i="1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SYM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2654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</a:t>
            </a:r>
            <a:r>
              <a:rPr lang="en-US" dirty="0"/>
              <a:t>PAPR </a:t>
            </a:r>
            <a:r>
              <a:rPr lang="en-US" dirty="0" smtClean="0"/>
              <a:t>Optimization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6116"/>
            <a:ext cx="7770813" cy="3964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sequences which require minor modification (nulling the value at the center) are chosen to be used for </a:t>
            </a:r>
            <a:r>
              <a:rPr lang="en-US" sz="2000" dirty="0"/>
              <a:t>two cases in </a:t>
            </a:r>
            <a:r>
              <a:rPr lang="en-US" sz="2000" dirty="0" smtClean="0"/>
              <a:t>common as examples.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Its </a:t>
            </a:r>
            <a:r>
              <a:rPr lang="en-US" sz="1600" dirty="0"/>
              <a:t>range of PAPR is around 2-3dB.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It seems to be overdesigned </a:t>
            </a:r>
            <a:r>
              <a:rPr lang="en-US" sz="1600" dirty="0"/>
              <a:t>compared to PAPRs of other portion of the entire PPDU  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79212"/>
              </p:ext>
            </p:extLst>
          </p:nvPr>
        </p:nvGraphicFramePr>
        <p:xfrm>
          <a:off x="1143000" y="3845169"/>
          <a:ext cx="7150100" cy="2480310"/>
        </p:xfrm>
        <a:graphic>
          <a:graphicData uri="http://schemas.openxmlformats.org/drawingml/2006/table">
            <a:tbl>
              <a:tblPr/>
              <a:tblGrid>
                <a:gridCol w="611773"/>
                <a:gridCol w="229415"/>
                <a:gridCol w="229415"/>
                <a:gridCol w="229415"/>
                <a:gridCol w="229415"/>
                <a:gridCol w="229415"/>
                <a:gridCol w="229415"/>
                <a:gridCol w="210297"/>
                <a:gridCol w="219856"/>
                <a:gridCol w="210297"/>
                <a:gridCol w="219856"/>
                <a:gridCol w="229415"/>
                <a:gridCol w="200738"/>
                <a:gridCol w="219856"/>
                <a:gridCol w="611773"/>
                <a:gridCol w="229415"/>
                <a:gridCol w="238974"/>
                <a:gridCol w="229415"/>
                <a:gridCol w="238974"/>
                <a:gridCol w="229415"/>
                <a:gridCol w="219856"/>
                <a:gridCol w="210297"/>
                <a:gridCol w="229415"/>
                <a:gridCol w="258092"/>
                <a:gridCol w="229415"/>
                <a:gridCol w="248533"/>
                <a:gridCol w="238974"/>
                <a:gridCol w="238974"/>
              </a:tblGrid>
              <a:tr h="16077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2.062682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2.062582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3.189696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7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3.189696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811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Payload PAPR Optimization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ZC sequences are defined as samples of a complex exponential function as below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Well-known sequence as </a:t>
            </a:r>
            <a:r>
              <a:rPr lang="en-US" sz="1600" dirty="0"/>
              <a:t>CAZAC (Constant Amplitude and  Zero </a:t>
            </a:r>
            <a:r>
              <a:rPr lang="en-US" sz="1600" dirty="0" err="1" smtClean="0"/>
              <a:t>AutoCorrelation</a:t>
            </a:r>
            <a:r>
              <a:rPr lang="en-US" sz="1600" dirty="0" smtClean="0"/>
              <a:t>) sequence in 3GPP LTE.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Properties of CAZAC sequence in time domain provide good performance for synchronization and cell search.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Still provide comparable PAPR of payload part in frequency domain compared with PAPR of L-SIG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740771"/>
              </p:ext>
            </p:extLst>
          </p:nvPr>
        </p:nvGraphicFramePr>
        <p:xfrm>
          <a:off x="1995454" y="3113052"/>
          <a:ext cx="309372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Equation" r:id="rId3" imgW="2577960" imgH="507960" progId="Equation.3">
                  <p:embed/>
                </p:oleObj>
              </mc:Choice>
              <mc:Fallback>
                <p:oleObj name="Equation" r:id="rId3" imgW="257796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5454" y="3113052"/>
                        <a:ext cx="309372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254093" y="3101494"/>
            <a:ext cx="1762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f</a:t>
            </a:r>
            <a:r>
              <a:rPr lang="en-US" sz="1400" b="0" kern="0" dirty="0" smtClean="0"/>
              <a:t>or </a:t>
            </a:r>
            <a:r>
              <a:rPr lang="en-US" sz="1400" b="0" i="1" kern="0" dirty="0" smtClean="0"/>
              <a:t>N</a:t>
            </a:r>
            <a:r>
              <a:rPr lang="en-US" sz="1400" b="0" i="1" kern="0" baseline="-25000" dirty="0" smtClean="0"/>
              <a:t>ZC</a:t>
            </a:r>
            <a:r>
              <a:rPr lang="en-US" sz="1400" b="0" i="1" kern="0" dirty="0" smtClean="0"/>
              <a:t> </a:t>
            </a:r>
            <a:r>
              <a:rPr lang="en-US" sz="1400" b="0" kern="0" dirty="0" smtClean="0"/>
              <a:t>integer even</a:t>
            </a:r>
            <a:endParaRPr lang="en-US" sz="1400" b="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48956" y="3426414"/>
            <a:ext cx="1762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f</a:t>
            </a:r>
            <a:r>
              <a:rPr lang="en-US" sz="1400" b="0" kern="0" dirty="0" smtClean="0"/>
              <a:t>or </a:t>
            </a:r>
            <a:r>
              <a:rPr lang="en-US" sz="1400" b="0" i="1" kern="0" dirty="0" smtClean="0"/>
              <a:t>N</a:t>
            </a:r>
            <a:r>
              <a:rPr lang="en-US" sz="1400" b="0" i="1" kern="0" baseline="-25000" dirty="0" smtClean="0"/>
              <a:t>ZC</a:t>
            </a:r>
            <a:r>
              <a:rPr lang="en-US" sz="1400" b="0" i="1" kern="0" dirty="0" smtClean="0"/>
              <a:t> </a:t>
            </a:r>
            <a:r>
              <a:rPr lang="en-US" sz="1400" b="0" kern="0" dirty="0" smtClean="0"/>
              <a:t>integer odd</a:t>
            </a:r>
            <a:endParaRPr lang="en-US" sz="1400" b="0" kern="0" dirty="0"/>
          </a:p>
        </p:txBody>
      </p:sp>
      <p:cxnSp>
        <p:nvCxnSpPr>
          <p:cNvPr id="10" name="Straight Arrow Connector 9"/>
          <p:cNvCxnSpPr>
            <a:endCxn id="11" idx="1"/>
          </p:cNvCxnSpPr>
          <p:nvPr/>
        </p:nvCxnSpPr>
        <p:spPr bwMode="auto">
          <a:xfrm flipV="1">
            <a:off x="4366068" y="2919984"/>
            <a:ext cx="1219200" cy="3155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585268" y="2767584"/>
            <a:ext cx="2133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 smtClean="0"/>
              <a:t>Length of the sequence</a:t>
            </a:r>
            <a:endParaRPr lang="en-US" sz="1400" b="0" kern="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3518664" y="3072384"/>
            <a:ext cx="288502" cy="2299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1758696" y="2792841"/>
            <a:ext cx="2715861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 smtClean="0"/>
              <a:t>Root index between 1 to (</a:t>
            </a:r>
            <a:r>
              <a:rPr lang="en-US" sz="1400" b="0" i="1" kern="0" dirty="0"/>
              <a:t>N</a:t>
            </a:r>
            <a:r>
              <a:rPr lang="en-US" sz="1400" b="0" i="1" kern="0" baseline="-25000" dirty="0"/>
              <a:t>ZC </a:t>
            </a:r>
            <a:r>
              <a:rPr lang="en-US" sz="1400" b="0" kern="0" dirty="0" smtClean="0"/>
              <a:t>-1) </a:t>
            </a:r>
            <a:endParaRPr lang="en-US" sz="1400" b="0" kern="0" dirty="0"/>
          </a:p>
        </p:txBody>
      </p:sp>
    </p:spTree>
    <p:extLst>
      <p:ext uri="{BB962C8B-B14F-4D97-AF65-F5344CB8AC3E}">
        <p14:creationId xmlns:p14="http://schemas.microsoft.com/office/powerpoint/2010/main" val="1289983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PAPR Optimization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3579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E.g.1) use one sequence for </a:t>
            </a:r>
            <a:r>
              <a:rPr lang="en-US" sz="1800" dirty="0" smtClean="0"/>
              <a:t>two cases</a:t>
            </a:r>
            <a:r>
              <a:rPr lang="en-US" sz="1800" b="1" dirty="0" smtClean="0"/>
              <a:t> (even regardless of assigned RU position)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9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E.g.2) use cyclic shifted sequence in accordance </a:t>
            </a:r>
            <a:br>
              <a:rPr lang="en-US" sz="1800" b="1" dirty="0" smtClean="0"/>
            </a:br>
            <a:r>
              <a:rPr lang="en-US" sz="1800" b="1" dirty="0" smtClean="0"/>
              <a:t>with assigned RU position. </a:t>
            </a: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1109912" y="2327695"/>
            <a:ext cx="5390901" cy="1500641"/>
            <a:chOff x="1551989" y="2742880"/>
            <a:chExt cx="5390901" cy="1500641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/>
            </p:nvPr>
          </p:nvGraphicFramePr>
          <p:xfrm>
            <a:off x="2568307" y="3245868"/>
            <a:ext cx="34925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02" name="Equation" r:id="rId3" imgW="3492360" imgH="228600" progId="Equation.3">
                    <p:embed/>
                  </p:oleObj>
                </mc:Choice>
                <mc:Fallback>
                  <p:oleObj name="Equation" r:id="rId3" imgW="349236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568307" y="3245868"/>
                          <a:ext cx="34925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/>
            </p:nvPr>
          </p:nvGraphicFramePr>
          <p:xfrm>
            <a:off x="2539206" y="2742880"/>
            <a:ext cx="414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03" name="Equation" r:id="rId5" imgW="4140000" imgH="482400" progId="Equation.3">
                    <p:embed/>
                  </p:oleObj>
                </mc:Choice>
                <mc:Fallback>
                  <p:oleObj name="Equation" r:id="rId5" imgW="4140000" imgH="48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539206" y="2742880"/>
                          <a:ext cx="41402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ctangle 22"/>
            <p:cNvSpPr/>
            <p:nvPr/>
          </p:nvSpPr>
          <p:spPr>
            <a:xfrm>
              <a:off x="1642216" y="2843771"/>
              <a:ext cx="95425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Case 1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33802" y="3229526"/>
              <a:ext cx="95425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Case 2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51989" y="3935744"/>
              <a:ext cx="484000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sym typeface="Wingdings" panose="05000000000000000000" pitchFamily="2" charset="2"/>
                </a:rPr>
                <a:t> </a:t>
              </a:r>
              <a:r>
                <a:rPr kumimoji="0" lang="en-US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u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= 6 provides comparable PAPR</a:t>
              </a:r>
              <a:r>
                <a:rPr kumimoji="0" lang="en-US" sz="14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 for payload part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 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609306" y="3530220"/>
              <a:ext cx="2333584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>
                  <a:solidFill>
                    <a:prstClr val="black"/>
                  </a:solidFill>
                  <a:latin typeface="+mj-lt"/>
                  <a:ea typeface="+mn-ea"/>
                  <a:sym typeface="Wingdings" panose="05000000000000000000" pitchFamily="2" charset="2"/>
                </a:rPr>
                <a:t>w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sym typeface="Wingdings" panose="05000000000000000000" pitchFamily="2" charset="2"/>
                </a:rPr>
                <a:t>here </a:t>
              </a:r>
              <a:r>
                <a:rPr kumimoji="0" lang="en-US" sz="11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sym typeface="Wingdings" panose="05000000000000000000" pitchFamily="2" charset="2"/>
                </a:rPr>
                <a:t>N</a:t>
              </a:r>
              <a:r>
                <a:rPr kumimoji="0" lang="en-US" sz="1100" b="0" i="1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sym typeface="Wingdings" panose="05000000000000000000" pitchFamily="2" charset="2"/>
                </a:rPr>
                <a:t>ZC</a:t>
              </a:r>
              <a:r>
                <a:rPr kumimoji="0" lang="en-US" sz="11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sym typeface="Wingdings" panose="05000000000000000000" pitchFamily="2" charset="2"/>
                </a:rPr>
                <a:t> =13 (odd/prime number)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baseline="0" dirty="0" smtClean="0">
                  <a:solidFill>
                    <a:prstClr val="black"/>
                  </a:solidFill>
                  <a:latin typeface="+mj-lt"/>
                  <a:ea typeface="+mn-ea"/>
                  <a:sym typeface="Wingdings" panose="05000000000000000000" pitchFamily="2" charset="2"/>
                </a:rPr>
                <a:t>           </a:t>
              </a:r>
              <a:r>
                <a:rPr lang="en-US" sz="1100" i="1" kern="0" baseline="0" dirty="0" smtClean="0">
                  <a:solidFill>
                    <a:prstClr val="black"/>
                  </a:solidFill>
                  <a:latin typeface="+mj-lt"/>
                  <a:ea typeface="+mn-ea"/>
                  <a:sym typeface="Wingdings" panose="05000000000000000000" pitchFamily="2" charset="2"/>
                </a:rPr>
                <a:t>1 ≤ u </a:t>
              </a:r>
              <a:r>
                <a:rPr lang="en-US" sz="1100" i="1" kern="0" dirty="0" smtClean="0">
                  <a:solidFill>
                    <a:prstClr val="black"/>
                  </a:solidFill>
                  <a:sym typeface="Wingdings" panose="05000000000000000000" pitchFamily="2" charset="2"/>
                </a:rPr>
                <a:t>≤  N</a:t>
              </a:r>
              <a:r>
                <a:rPr lang="en-US" sz="1100" i="1" kern="0" baseline="-25000" dirty="0" smtClean="0">
                  <a:solidFill>
                    <a:prstClr val="black"/>
                  </a:solidFill>
                  <a:sym typeface="Wingdings" panose="05000000000000000000" pitchFamily="2" charset="2"/>
                </a:rPr>
                <a:t>ZC</a:t>
              </a:r>
              <a:r>
                <a:rPr lang="en-US" sz="1100" i="1" kern="0" dirty="0" smtClean="0">
                  <a:solidFill>
                    <a:prstClr val="black"/>
                  </a:solidFill>
                  <a:sym typeface="Wingdings" panose="05000000000000000000" pitchFamily="2" charset="2"/>
                </a:rPr>
                <a:t> -1</a:t>
              </a:r>
              <a:endPara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</a:endParaRPr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800522"/>
              </p:ext>
            </p:extLst>
          </p:nvPr>
        </p:nvGraphicFramePr>
        <p:xfrm>
          <a:off x="7433761" y="2567085"/>
          <a:ext cx="1273916" cy="2583826"/>
        </p:xfrm>
        <a:graphic>
          <a:graphicData uri="http://schemas.openxmlformats.org/drawingml/2006/table">
            <a:tbl>
              <a:tblPr/>
              <a:tblGrid>
                <a:gridCol w="254784"/>
                <a:gridCol w="397710"/>
                <a:gridCol w="223712"/>
                <a:gridCol w="397710"/>
              </a:tblGrid>
              <a:tr h="1845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1191725" y="4667171"/>
            <a:ext cx="5037190" cy="815015"/>
            <a:chOff x="1642216" y="2742880"/>
            <a:chExt cx="5037190" cy="815015"/>
          </a:xfrm>
        </p:grpSpPr>
        <p:graphicFrame>
          <p:nvGraphicFramePr>
            <p:cNvPr id="29" name="Object 28"/>
            <p:cNvGraphicFramePr>
              <a:graphicFrameLocks noChangeAspect="1"/>
            </p:cNvGraphicFramePr>
            <p:nvPr>
              <p:extLst/>
            </p:nvPr>
          </p:nvGraphicFramePr>
          <p:xfrm>
            <a:off x="2558253" y="3296538"/>
            <a:ext cx="33909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04" name="Equation" r:id="rId7" imgW="3390840" imgH="228600" progId="Equation.3">
                    <p:embed/>
                  </p:oleObj>
                </mc:Choice>
                <mc:Fallback>
                  <p:oleObj name="Equation" r:id="rId7" imgW="339084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558253" y="3296538"/>
                          <a:ext cx="33909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/>
            </p:nvPr>
          </p:nvGraphicFramePr>
          <p:xfrm>
            <a:off x="2539206" y="2742880"/>
            <a:ext cx="414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05" name="Equation" r:id="rId9" imgW="4140000" imgH="482400" progId="Equation.3">
                    <p:embed/>
                  </p:oleObj>
                </mc:Choice>
                <mc:Fallback>
                  <p:oleObj name="Equation" r:id="rId9" imgW="4140000" imgH="48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539206" y="2742880"/>
                          <a:ext cx="41402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Rectangle 30"/>
            <p:cNvSpPr/>
            <p:nvPr/>
          </p:nvSpPr>
          <p:spPr>
            <a:xfrm>
              <a:off x="1642216" y="2843771"/>
              <a:ext cx="95425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Case 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59440" y="3280896"/>
              <a:ext cx="95425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</a:rPr>
                <a:t>Case 2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736743" y="5449429"/>
            <a:ext cx="296145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where RU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 is assigned at [</a:t>
            </a:r>
            <a:r>
              <a:rPr kumimoji="0" lang="en-US" sz="1100" b="0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a, a+1, …, a+N</a:t>
            </a:r>
            <a:r>
              <a:rPr kumimoji="0" lang="en-US" sz="1100" b="0" i="1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ZC</a:t>
            </a:r>
            <a:r>
              <a:rPr kumimoji="0" lang="en-US" sz="1100" b="0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-1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1100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          </a:t>
            </a:r>
            <a:r>
              <a:rPr lang="en-US" sz="1100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N</a:t>
            </a:r>
            <a:r>
              <a:rPr lang="en-US" sz="1100" i="1" kern="0" baseline="-25000" dirty="0" smtClean="0">
                <a:solidFill>
                  <a:prstClr val="black"/>
                </a:solidFill>
                <a:sym typeface="Wingdings" panose="05000000000000000000" pitchFamily="2" charset="2"/>
              </a:rPr>
              <a:t>ZC</a:t>
            </a:r>
            <a:r>
              <a:rPr lang="en-US" sz="1100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1100" kern="0" dirty="0">
                <a:solidFill>
                  <a:prstClr val="black"/>
                </a:solidFill>
                <a:sym typeface="Wingdings" panose="05000000000000000000" pitchFamily="2" charset="2"/>
              </a:rPr>
              <a:t>=13 (odd/prime number)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sym typeface="Wingdings" panose="05000000000000000000" pitchFamily="2" charset="2"/>
              </a:rPr>
              <a:t>           </a:t>
            </a:r>
            <a:r>
              <a:rPr lang="en-US" sz="1100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1 </a:t>
            </a:r>
            <a:r>
              <a:rPr lang="en-US" sz="1100" i="1" kern="0" dirty="0">
                <a:solidFill>
                  <a:prstClr val="black"/>
                </a:solidFill>
                <a:sym typeface="Wingdings" panose="05000000000000000000" pitchFamily="2" charset="2"/>
              </a:rPr>
              <a:t>≤ </a:t>
            </a:r>
            <a:r>
              <a:rPr lang="en-US" sz="1100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 u  ≤ </a:t>
            </a:r>
            <a:r>
              <a:rPr lang="en-US" sz="1100" i="1" kern="0" dirty="0">
                <a:solidFill>
                  <a:prstClr val="black"/>
                </a:solidFill>
                <a:sym typeface="Wingdings" panose="05000000000000000000" pitchFamily="2" charset="2"/>
              </a:rPr>
              <a:t>N</a:t>
            </a:r>
            <a:r>
              <a:rPr lang="en-US" sz="1100" i="1" kern="0" baseline="-25000" dirty="0">
                <a:solidFill>
                  <a:prstClr val="black"/>
                </a:solidFill>
                <a:sym typeface="Wingdings" panose="05000000000000000000" pitchFamily="2" charset="2"/>
              </a:rPr>
              <a:t>ZC</a:t>
            </a:r>
            <a:r>
              <a:rPr lang="en-US" sz="1100" i="1" kern="0" dirty="0">
                <a:solidFill>
                  <a:prstClr val="black"/>
                </a:solidFill>
                <a:sym typeface="Wingdings" panose="05000000000000000000" pitchFamily="2" charset="2"/>
              </a:rPr>
              <a:t> -</a:t>
            </a:r>
            <a:r>
              <a:rPr lang="en-US" sz="1100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1</a:t>
            </a:r>
            <a:endParaRPr lang="en-US" sz="1100" b="1" i="1" kern="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84851" y="6015285"/>
            <a:ext cx="6458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sym typeface="Wingdings" panose="05000000000000000000" pitchFamily="2" charset="2"/>
              </a:rPr>
              <a:t> </a:t>
            </a:r>
            <a:r>
              <a:rPr lang="en-US" sz="1400" b="1" i="1" kern="0" dirty="0" smtClean="0">
                <a:solidFill>
                  <a:prstClr val="black"/>
                </a:solidFill>
              </a:rPr>
              <a:t>u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</a:rPr>
              <a:t>providing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</a:rPr>
              <a:t> comparable PAPR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</a:rPr>
              <a:t> may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</a:rPr>
              <a:t> be changed depending on the RU location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98194" y="2300450"/>
            <a:ext cx="10839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kern="0" dirty="0">
                <a:solidFill>
                  <a:prstClr val="black"/>
                </a:solidFill>
                <a:sym typeface="Wingdings" panose="05000000000000000000" pitchFamily="2" charset="2"/>
              </a:rPr>
              <a:t>E</a:t>
            </a:r>
            <a:r>
              <a:rPr lang="en-US" sz="1050" b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.g.1)</a:t>
            </a:r>
            <a:r>
              <a:rPr lang="en-US" sz="1050" b="1" i="1" kern="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1050" b="1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-6 </a:t>
            </a:r>
            <a:r>
              <a:rPr lang="en-US" sz="1050" b="1" i="1" kern="0" dirty="0">
                <a:solidFill>
                  <a:prstClr val="black"/>
                </a:solidFill>
                <a:sym typeface="Wingdings" panose="05000000000000000000" pitchFamily="2" charset="2"/>
              </a:rPr>
              <a:t>≤ </a:t>
            </a:r>
            <a:r>
              <a:rPr lang="en-US" sz="1050" b="1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k </a:t>
            </a:r>
            <a:r>
              <a:rPr lang="en-US" sz="1050" b="1" i="1" kern="0" dirty="0">
                <a:solidFill>
                  <a:prstClr val="black"/>
                </a:solidFill>
                <a:sym typeface="Wingdings" panose="05000000000000000000" pitchFamily="2" charset="2"/>
              </a:rPr>
              <a:t>≤ </a:t>
            </a:r>
            <a:r>
              <a:rPr lang="en-US" sz="1050" b="1" i="1" kern="0" dirty="0" smtClean="0">
                <a:solidFill>
                  <a:prstClr val="black"/>
                </a:solidFill>
                <a:sym typeface="Wingdings" panose="05000000000000000000" pitchFamily="2" charset="2"/>
              </a:rPr>
              <a:t>6</a:t>
            </a:r>
            <a:endParaRPr lang="en-US" sz="1050" b="1" i="1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900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PAPR over entire Wake-up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311" y="1860741"/>
            <a:ext cx="4903689" cy="41134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L-STF : 2.2394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L-LTF : 3.1658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L-SIG with predetermined extra tones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Extra tones could be +1, -1, +j, -j,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 smtClean="0"/>
              <a:t>Given PPDU length, R is also selected 1 or 0 depending on Rate and Length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When there is no combination (Rate, Length, R) fit </a:t>
            </a:r>
            <a:br>
              <a:rPr lang="en-US" sz="1400" dirty="0" smtClean="0"/>
            </a:br>
            <a:r>
              <a:rPr lang="en-US" sz="1400" dirty="0" smtClean="0"/>
              <a:t>for PPDU length, overhead (4 or 8 bytes) could be considered.</a:t>
            </a: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 with PAPR equivalent or less than </a:t>
            </a:r>
            <a:r>
              <a:rPr lang="en-US" sz="1800" b="0" dirty="0"/>
              <a:t>P</a:t>
            </a:r>
            <a:r>
              <a:rPr lang="en-US" sz="1800" b="0" dirty="0" smtClean="0"/>
              <a:t>APR of L-SIG</a:t>
            </a: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Payload part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400" dirty="0" smtClean="0"/>
              <a:t>ZC sequence : u = 6 : 3.636 dB (DC inserted) and 3.911 dB (DC not inserted) where </a:t>
            </a:r>
            <a:r>
              <a:rPr lang="en-US" sz="1400" i="1" dirty="0">
                <a:solidFill>
                  <a:prstClr val="black"/>
                </a:solidFill>
                <a:sym typeface="Wingdings" panose="05000000000000000000" pitchFamily="2" charset="2"/>
              </a:rPr>
              <a:t>6 ≤ k ≤ 6 </a:t>
            </a:r>
            <a:r>
              <a:rPr lang="en-US" sz="1400" dirty="0">
                <a:solidFill>
                  <a:prstClr val="black"/>
                </a:solidFill>
                <a:sym typeface="Wingdings" panose="05000000000000000000" pitchFamily="2" charset="2"/>
              </a:rPr>
              <a:t>from e.g. 1</a:t>
            </a:r>
            <a:endParaRPr lang="en-US" sz="1400" i="1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1168" y="1751013"/>
            <a:ext cx="4922876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18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document has observed options to improve PAPR of each OFDM symbol for wake-up packet.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</a:t>
            </a:r>
            <a:r>
              <a:rPr lang="en-US" sz="1800" dirty="0"/>
              <a:t>] 11-17/0964r4 Signal Bandwidth and </a:t>
            </a:r>
            <a:r>
              <a:rPr lang="en-US" sz="1800" dirty="0" smtClean="0"/>
              <a:t>Sequence for </a:t>
            </a:r>
            <a:r>
              <a:rPr lang="en-US" sz="1800" dirty="0"/>
              <a:t>OOK Signal Generation</a:t>
            </a:r>
            <a:endParaRPr lang="nn-NO" sz="1800" dirty="0" smtClean="0"/>
          </a:p>
          <a:p>
            <a:r>
              <a:rPr lang="en-US" sz="1800" dirty="0" smtClean="0"/>
              <a:t>[2] 11-17/0084r0 High Level PHY design</a:t>
            </a:r>
          </a:p>
          <a:p>
            <a:r>
              <a:rPr lang="en-US" sz="1800" dirty="0" smtClean="0"/>
              <a:t>[3] 11-17/0343r3 WUR Beacon</a:t>
            </a:r>
          </a:p>
          <a:p>
            <a:r>
              <a:rPr lang="en-US" sz="1800" dirty="0"/>
              <a:t>[4] 11-17/0647r4 WUR Legacy Preamble Design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24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Four options on 13-subcarrier sequence to generate 4us OOK waveform for payload part of wake-up packet were suggested [1]</a:t>
            </a:r>
          </a:p>
          <a:p>
            <a:pPr lvl="2"/>
            <a:r>
              <a:rPr lang="en-US" altLang="ko-KR" sz="1600" dirty="0"/>
              <a:t>Option 1 : [1,1,1,-1,-1,-1,0,-1,1,-1,-1,1,-1]</a:t>
            </a:r>
          </a:p>
          <a:p>
            <a:pPr lvl="2"/>
            <a:r>
              <a:rPr lang="en-US" altLang="ko-KR" sz="1600" dirty="0"/>
              <a:t>Option 2 : [1,-1,1,-1,-1,1,0,-1,-1,1,1,1,1]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 </a:t>
            </a:r>
          </a:p>
          <a:p>
            <a:pPr lvl="2"/>
            <a:r>
              <a:rPr lang="en-US" altLang="ko-KR" sz="1600" dirty="0"/>
              <a:t>Option 3 : [1,-1,1,1,1,1,0,1,-1,-1,1,1,-1] </a:t>
            </a:r>
          </a:p>
          <a:p>
            <a:pPr lvl="2"/>
            <a:r>
              <a:rPr lang="en-US" altLang="ko-KR" sz="1600" dirty="0"/>
              <a:t>Option 4 : [-1,-1,-1,1,1,-1,0,-1,-1,-1,1,-1,1] </a:t>
            </a:r>
          </a:p>
          <a:p>
            <a:pPr lvl="2"/>
            <a:r>
              <a:rPr lang="en-US" altLang="ko-KR" sz="1600" dirty="0"/>
              <a:t>Option 5 : none of the </a:t>
            </a:r>
            <a:r>
              <a:rPr lang="en-US" altLang="ko-KR" sz="1600" dirty="0" smtClean="0"/>
              <a:t>above</a:t>
            </a:r>
            <a:br>
              <a:rPr lang="en-US" altLang="ko-KR" sz="1600" dirty="0" smtClean="0"/>
            </a:br>
            <a:endParaRPr lang="en-US" altLang="ko-KR" sz="600" dirty="0"/>
          </a:p>
          <a:p>
            <a:pPr marL="1200150" lvl="2" indent="-285750">
              <a:buFont typeface="Wingdings" panose="05000000000000000000" pitchFamily="2" charset="2"/>
              <a:buChar char="è"/>
            </a:pPr>
            <a:r>
              <a:rPr lang="en-US" altLang="ko-KR" sz="1600" b="1" dirty="0" smtClean="0">
                <a:solidFill>
                  <a:srgbClr val="FF0000"/>
                </a:solidFill>
              </a:rPr>
              <a:t>Op1/Op2</a:t>
            </a:r>
            <a:r>
              <a:rPr lang="en-US" altLang="ko-KR" sz="1600" dirty="0" smtClean="0"/>
              <a:t>/Op3/Op4/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Op5</a:t>
            </a:r>
            <a:r>
              <a:rPr lang="en-US" altLang="ko-KR" sz="1600" dirty="0" smtClean="0"/>
              <a:t>/A </a:t>
            </a:r>
            <a:r>
              <a:rPr lang="en-US" altLang="ko-KR" sz="1600" dirty="0"/>
              <a:t>: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8/10</a:t>
            </a:r>
            <a:r>
              <a:rPr lang="en-US" altLang="ko-KR" sz="1600" dirty="0" smtClean="0"/>
              <a:t>/2/1/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17</a:t>
            </a:r>
            <a:r>
              <a:rPr lang="en-US" altLang="ko-KR" sz="1600" dirty="0" smtClean="0"/>
              <a:t>/3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Given </a:t>
            </a:r>
            <a:r>
              <a:rPr lang="en-US" dirty="0"/>
              <a:t>outcomes from discussion and SP,  it seems to be </a:t>
            </a:r>
            <a:r>
              <a:rPr lang="en-US" dirty="0" smtClean="0"/>
              <a:t>early to </a:t>
            </a:r>
            <a:r>
              <a:rPr lang="en-US" dirty="0"/>
              <a:t>determine the sequence for OOK signal.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99.9%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Oversample rate: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0.8 us GI considered as part of the OFDM symbol.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Overhead of WUR </a:t>
            </a:r>
            <a:r>
              <a:rPr lang="en-US" dirty="0" smtClean="0"/>
              <a:t>Beacon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58067"/>
            <a:ext cx="7770813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Assume 250 </a:t>
            </a:r>
            <a:r>
              <a:rPr lang="en-US" sz="1800" dirty="0" smtClean="0"/>
              <a:t>kbps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Payload (this is just an example)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 Header: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Packet Type: 4 bits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AP ID: 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Body: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TSF: 24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Other fields: </a:t>
            </a:r>
            <a:r>
              <a:rPr lang="en-US" sz="1400" dirty="0" smtClean="0"/>
              <a:t>TBD 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Elements in the Current Beacon: Not applicable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FCS: 8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Without TSF, the length is 144 us. With TSF, the length is 240 us.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own Arrow 5"/>
          <p:cNvSpPr/>
          <p:nvPr/>
        </p:nvSpPr>
        <p:spPr bwMode="auto">
          <a:xfrm rot="16200000">
            <a:off x="999300" y="5553900"/>
            <a:ext cx="304800" cy="32219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7131" y="5572123"/>
            <a:ext cx="6364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264 + 4·</a:t>
            </a:r>
            <a:r>
              <a:rPr lang="el-GR" sz="1600" dirty="0" smtClean="0">
                <a:solidFill>
                  <a:schemeClr val="tx1"/>
                </a:solidFill>
              </a:rPr>
              <a:t>α</a:t>
            </a:r>
            <a:r>
              <a:rPr lang="en-US" sz="1600" dirty="0" smtClean="0">
                <a:solidFill>
                  <a:schemeClr val="tx1"/>
                </a:solidFill>
              </a:rPr>
              <a:t> (where </a:t>
            </a:r>
            <a:r>
              <a:rPr lang="el-GR" sz="1600" dirty="0" smtClean="0">
                <a:solidFill>
                  <a:schemeClr val="tx1"/>
                </a:solidFill>
              </a:rPr>
              <a:t>α</a:t>
            </a:r>
            <a:r>
              <a:rPr lang="en-US" sz="1600" dirty="0" smtClean="0">
                <a:solidFill>
                  <a:schemeClr val="tx1"/>
                </a:solidFill>
              </a:rPr>
              <a:t> bits for TBD and preamble part of wake-up packet 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07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for 4 extra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3200400"/>
            <a:ext cx="4648199" cy="1264508"/>
          </a:xfrm>
        </p:spPr>
        <p:txBody>
          <a:bodyPr/>
          <a:lstStyle/>
          <a:p>
            <a:pPr marL="0" indent="0"/>
            <a:r>
              <a:rPr lang="en-US" sz="2000" dirty="0" smtClean="0"/>
              <a:t>Extra tones on top of the predetermined contents in L-SIG provide lower PAPR </a:t>
            </a:r>
            <a:br>
              <a:rPr lang="en-US" sz="2000" dirty="0" smtClean="0"/>
            </a:br>
            <a:r>
              <a:rPr lang="en-US" sz="2000" dirty="0" smtClean="0"/>
              <a:t>( &lt; 4dB)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40193"/>
              </p:ext>
            </p:extLst>
          </p:nvPr>
        </p:nvGraphicFramePr>
        <p:xfrm>
          <a:off x="409575" y="1562100"/>
          <a:ext cx="3554016" cy="4784598"/>
        </p:xfrm>
        <a:graphic>
          <a:graphicData uri="http://schemas.openxmlformats.org/drawingml/2006/table">
            <a:tbl>
              <a:tblPr firstRow="1" firstCol="1" bandRow="1"/>
              <a:tblGrid>
                <a:gridCol w="533401"/>
                <a:gridCol w="381000"/>
                <a:gridCol w="228600"/>
                <a:gridCol w="685799"/>
                <a:gridCol w="696246"/>
                <a:gridCol w="293991"/>
                <a:gridCol w="244993"/>
                <a:gridCol w="244993"/>
                <a:gridCol w="244993"/>
              </a:tblGrid>
              <a:tr h="474601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PPDU Length [us]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R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L-Length [Byte]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PAPR [dB]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 Tones</a:t>
                      </a:r>
                      <a:endParaRPr lang="en-US" sz="105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3.8640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3.8808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3.7471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1527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3.9580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1556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3.9167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3.7691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1053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3.8162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536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3.9143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3.9316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1105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3.9718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3.8527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564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3.8076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3.5937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1779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3.7894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3.5766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3.9182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3.8944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1884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3.8784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3.9102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3.6020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3.5129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1742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3.8675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1316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3.8175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6277" marR="56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25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Considering </a:t>
            </a:r>
            <a:r>
              <a:rPr lang="en-US" dirty="0" smtClean="0"/>
              <a:t>that OOK </a:t>
            </a:r>
            <a:r>
              <a:rPr lang="en-US" dirty="0"/>
              <a:t>waveform can be generated reusing 802.11 OFDM transmitter [2], PAPR of wake-up packet needs to be carefully taken into account.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49115" y="3619095"/>
            <a:ext cx="519322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Since subcarriers are added with IFFT operation, OFDM signal is well-known to have possibly high PAPR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PAPR </a:t>
            </a:r>
            <a:r>
              <a:rPr lang="en-US" sz="1800" dirty="0">
                <a:solidFill>
                  <a:schemeClr val="tx1"/>
                </a:solidFill>
              </a:rPr>
              <a:t>reduction is important in reducing implementation cost of </a:t>
            </a:r>
            <a:r>
              <a:rPr lang="en-US" sz="1800" dirty="0" err="1">
                <a:solidFill>
                  <a:schemeClr val="tx1"/>
                </a:solidFill>
              </a:rPr>
              <a:t>Tx</a:t>
            </a:r>
            <a:r>
              <a:rPr lang="en-US" sz="1800" dirty="0">
                <a:solidFill>
                  <a:schemeClr val="tx1"/>
                </a:solidFill>
              </a:rPr>
              <a:t> Power </a:t>
            </a:r>
            <a:r>
              <a:rPr lang="en-US" sz="1800" dirty="0" smtClean="0">
                <a:solidFill>
                  <a:schemeClr val="tx1"/>
                </a:solidFill>
              </a:rPr>
              <a:t>Amplifier and </a:t>
            </a:r>
            <a:r>
              <a:rPr lang="en-US" sz="1800" dirty="0">
                <a:solidFill>
                  <a:schemeClr val="tx1"/>
                </a:solidFill>
              </a:rPr>
              <a:t>Rx receiver dynamic range </a:t>
            </a:r>
            <a:r>
              <a:rPr lang="en-US" sz="1800" dirty="0" smtClean="0">
                <a:solidFill>
                  <a:schemeClr val="tx1"/>
                </a:solidFill>
              </a:rPr>
              <a:t>related </a:t>
            </a:r>
            <a:r>
              <a:rPr lang="en-US" sz="1800" dirty="0">
                <a:solidFill>
                  <a:schemeClr val="tx1"/>
                </a:solidFill>
              </a:rPr>
              <a:t>function </a:t>
            </a:r>
            <a:r>
              <a:rPr lang="en-US" sz="1800" dirty="0" smtClean="0">
                <a:solidFill>
                  <a:schemeClr val="tx1"/>
                </a:solidFill>
              </a:rPr>
              <a:t>blocks.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29" y="3352800"/>
            <a:ext cx="3562311" cy="288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9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Design Requirements </a:t>
            </a:r>
            <a:br>
              <a:rPr lang="en-US" dirty="0" smtClean="0"/>
            </a:br>
            <a:r>
              <a:rPr lang="en-US" dirty="0" smtClean="0"/>
              <a:t>for PAPR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33" y="2971801"/>
            <a:ext cx="8740044" cy="35461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 </a:t>
            </a:r>
            <a:r>
              <a:rPr lang="en-US" sz="2200" dirty="0"/>
              <a:t>order to maximally utilize the dynamic range of TX </a:t>
            </a:r>
            <a:r>
              <a:rPr lang="en-US" sz="2200" dirty="0" smtClean="0"/>
              <a:t>PA, </a:t>
            </a:r>
            <a:r>
              <a:rPr lang="en-US" sz="2200" dirty="0"/>
              <a:t>worst </a:t>
            </a:r>
            <a:r>
              <a:rPr lang="en-US" sz="2200" dirty="0" smtClean="0"/>
              <a:t>PAPR </a:t>
            </a:r>
            <a:r>
              <a:rPr lang="en-US" sz="2200" dirty="0"/>
              <a:t>across the entire PPDU should be </a:t>
            </a:r>
            <a:r>
              <a:rPr lang="en-US" sz="2200" dirty="0" smtClean="0"/>
              <a:t>minimized.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L-STF and L-LTF has been designed to have lower PAPR.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PAPR of L-SIG appears to be a bottleneck eventually.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L-SIG has not been optimized to have low PAPR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because </a:t>
            </a:r>
            <a:r>
              <a:rPr lang="en-US" sz="1600" dirty="0"/>
              <a:t>RATE field and LENGTH field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are </a:t>
            </a:r>
            <a:r>
              <a:rPr lang="en-US" sz="1600" dirty="0"/>
              <a:t>used for RX to calculate the length of PPDU</a:t>
            </a:r>
            <a:r>
              <a:rPr lang="en-US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According to [1], PAPR of payload part of wake-up 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packet </a:t>
            </a:r>
            <a:r>
              <a:rPr lang="en-US" sz="1600" dirty="0">
                <a:solidFill>
                  <a:schemeClr val="tx1"/>
                </a:solidFill>
              </a:rPr>
              <a:t>seems to easily design to have lower PAPR 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than </a:t>
            </a:r>
            <a:r>
              <a:rPr lang="en-US" sz="1600" dirty="0">
                <a:solidFill>
                  <a:schemeClr val="tx1"/>
                </a:solidFill>
              </a:rPr>
              <a:t>that of </a:t>
            </a:r>
            <a:r>
              <a:rPr lang="en-US" sz="1600" dirty="0" smtClean="0">
                <a:solidFill>
                  <a:schemeClr val="tx1"/>
                </a:solidFill>
              </a:rPr>
              <a:t>L-SIG.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Therefore</a:t>
            </a:r>
            <a:r>
              <a:rPr lang="en-US" sz="1800" dirty="0">
                <a:solidFill>
                  <a:schemeClr val="tx1"/>
                </a:solidFill>
              </a:rPr>
              <a:t>, PAPR of L-SIG should be optimized.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476" y="1846678"/>
            <a:ext cx="5933660" cy="1068387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5820049" y="3957789"/>
            <a:ext cx="3651015" cy="2517624"/>
            <a:chOff x="5719998" y="2775458"/>
            <a:chExt cx="3651015" cy="2517624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9998" y="2775458"/>
              <a:ext cx="3356831" cy="2517624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7542213" y="4356976"/>
              <a:ext cx="1828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PAPR metric in Appendix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80509" y="6179403"/>
            <a:ext cx="5923329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77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Design </a:t>
            </a:r>
            <a:r>
              <a:rPr lang="en-US" dirty="0" smtClean="0"/>
              <a:t>Requirement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PAPR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56" y="3352800"/>
            <a:ext cx="8639300" cy="30073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order to have reasonable PAPR of “A” OFDM symbol, </a:t>
            </a:r>
            <a:br>
              <a:rPr lang="en-US" sz="2000" dirty="0" smtClean="0"/>
            </a:br>
            <a:r>
              <a:rPr lang="en-US" sz="2000" dirty="0"/>
              <a:t>just relying on implementation-dependent sequence may </a:t>
            </a:r>
            <a:r>
              <a:rPr lang="en-US" sz="2000" dirty="0" smtClean="0"/>
              <a:t>not be recommended.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PAPR of preamble part is out of scope in this document.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PAPR of payload part is </a:t>
            </a:r>
            <a:r>
              <a:rPr lang="en-US" sz="2000" dirty="0"/>
              <a:t>recommended to have an equivalent or smaller PAPR </a:t>
            </a:r>
            <a:r>
              <a:rPr lang="en-US" sz="2000" dirty="0" smtClean="0"/>
              <a:t>compared to PAPR of L-SIG.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Some </a:t>
            </a:r>
            <a:r>
              <a:rPr lang="en-US" sz="1800" dirty="0"/>
              <a:t>well-known sequences are </a:t>
            </a:r>
            <a:r>
              <a:rPr lang="en-US" sz="1800" dirty="0" smtClean="0"/>
              <a:t>shown later for </a:t>
            </a:r>
            <a:r>
              <a:rPr lang="en-US" sz="1800" dirty="0"/>
              <a:t>its acceptable PAPR and simplicity to generate.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52643"/>
            <a:ext cx="6025571" cy="108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9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L-SIG PAPR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an glance, it seems to be difficult to optimize PAPR of L-SIG.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Not </a:t>
            </a:r>
            <a:r>
              <a:rPr lang="en-US" sz="1800" dirty="0"/>
              <a:t>much bit fields which we can use for PAPR optimization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Out-of-the-box idea on L-SIG for PAPR optimization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Contents which </a:t>
            </a:r>
            <a:r>
              <a:rPr lang="en-US" sz="1800" dirty="0"/>
              <a:t>we can </a:t>
            </a:r>
            <a:r>
              <a:rPr lang="en-US" sz="1800" dirty="0" smtClean="0"/>
              <a:t>actually use in L-SIG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RATE field, LENGTH field, etc. 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Multiple </a:t>
            </a:r>
            <a:r>
              <a:rPr lang="en-US" sz="1400" dirty="0"/>
              <a:t>pairs of RATE and LENGTH </a:t>
            </a:r>
            <a:r>
              <a:rPr lang="en-US" sz="1400" dirty="0" smtClean="0"/>
              <a:t>field could indicate </a:t>
            </a:r>
            <a:r>
              <a:rPr lang="en-US" sz="1400" dirty="0"/>
              <a:t>the same PPDU length. So, we should use this kind of flexibility in order to reduce the PAPR </a:t>
            </a:r>
            <a:r>
              <a:rPr lang="en-US" sz="1400" dirty="0" smtClean="0"/>
              <a:t>further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With PPDU length as 120 us, (RATE, LENGTH) in L-SIG can indicate (0, 71), (4, 293) or (5, 446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Extra edge tones at both side of L-SIG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Four extra </a:t>
            </a:r>
            <a:r>
              <a:rPr lang="en-US" sz="1600" dirty="0"/>
              <a:t>edge tones </a:t>
            </a:r>
            <a:r>
              <a:rPr lang="en-US" sz="1600" dirty="0" smtClean="0"/>
              <a:t>(-28, -27, 27 and 28) could </a:t>
            </a:r>
            <a:r>
              <a:rPr lang="en-US" sz="1600" dirty="0"/>
              <a:t>be used </a:t>
            </a:r>
            <a:r>
              <a:rPr lang="en-US" sz="1600" dirty="0" smtClean="0"/>
              <a:t>to reduce L-SIG PAPR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40878" y="2693935"/>
            <a:ext cx="4290646" cy="96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41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in L-SIG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2" y="3845337"/>
            <a:ext cx="7770813" cy="26300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</a:t>
            </a:r>
            <a:r>
              <a:rPr lang="en-US" sz="2000" dirty="0"/>
              <a:t>the 3</a:t>
            </a:r>
            <a:r>
              <a:rPr lang="en-US" sz="2000" baseline="30000" dirty="0"/>
              <a:t>rd</a:t>
            </a:r>
            <a:r>
              <a:rPr lang="en-US" sz="2000" dirty="0"/>
              <a:t> party STAs,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Given RATE and LENGTH field in L-SIG, the 3</a:t>
            </a:r>
            <a:r>
              <a:rPr lang="en-US" sz="1600" baseline="30000" dirty="0"/>
              <a:t>rd</a:t>
            </a:r>
            <a:r>
              <a:rPr lang="en-US" sz="1600" dirty="0"/>
              <a:t> party STAs calculate the PPDU length of the wake-up packet for protection.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wake-up radio,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Since it can not decode L-SIG correctly, contents in L-SIG are not meaningful.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Any combination of (RATE, LEGNTH) does not any impact on the detection/decoding the narrow part of wake-up packet.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91158" y="1736771"/>
            <a:ext cx="7919442" cy="1692229"/>
            <a:chOff x="967383" y="1727246"/>
            <a:chExt cx="7919442" cy="1692229"/>
          </a:xfrm>
        </p:grpSpPr>
        <p:grpSp>
          <p:nvGrpSpPr>
            <p:cNvPr id="33" name="Group 32"/>
            <p:cNvGrpSpPr/>
            <p:nvPr/>
          </p:nvGrpSpPr>
          <p:grpSpPr>
            <a:xfrm>
              <a:off x="967383" y="1727246"/>
              <a:ext cx="7481293" cy="504607"/>
              <a:chOff x="262328" y="3026772"/>
              <a:chExt cx="8624293" cy="831586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262328" y="3426558"/>
                <a:ext cx="1463040" cy="431800"/>
              </a:xfrm>
              <a:prstGeom prst="rect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tIns="9144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E232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itchFamily="34" charset="-128"/>
                    <a:cs typeface="Arial" panose="020B0604020202020204" pitchFamily="34" charset="0"/>
                  </a:rPr>
                  <a:t>L-STF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203216" y="3426165"/>
                <a:ext cx="731520" cy="42885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tIns="9144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E232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itchFamily="34" charset="-128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732772" y="3425041"/>
                <a:ext cx="1463040" cy="431800"/>
              </a:xfrm>
              <a:prstGeom prst="rect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tIns="9144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E232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itchFamily="34" charset="-128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933510" y="3425041"/>
                <a:ext cx="731520" cy="431165"/>
              </a:xfrm>
              <a:prstGeom prst="rect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tIns="9144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E232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662909" y="3423852"/>
                <a:ext cx="1836434" cy="431165"/>
              </a:xfrm>
              <a:prstGeom prst="rect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tIns="9144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E232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itchFamily="34" charset="-128"/>
                    <a:cs typeface="Arial" panose="020B0604020202020204" pitchFamily="34" charset="0"/>
                  </a:rPr>
                  <a:t>preamble part of WUP 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499343" y="3423852"/>
                <a:ext cx="2387278" cy="431165"/>
              </a:xfrm>
              <a:prstGeom prst="rect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tIns="9144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E232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itchFamily="34" charset="-128"/>
                    <a:cs typeface="Arial" panose="020B0604020202020204" pitchFamily="34" charset="0"/>
                  </a:rPr>
                  <a:t>payload part of WUP </a:t>
                </a: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3907082" y="3263993"/>
                <a:ext cx="4979539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41" name="Straight Arrow Connector 40"/>
              <p:cNvCxnSpPr/>
              <p:nvPr/>
            </p:nvCxnSpPr>
            <p:spPr>
              <a:xfrm>
                <a:off x="262328" y="3263993"/>
                <a:ext cx="3671182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42" name="Rectangle 41"/>
              <p:cNvSpPr/>
              <p:nvPr/>
            </p:nvSpPr>
            <p:spPr>
              <a:xfrm>
                <a:off x="1626781" y="3036740"/>
                <a:ext cx="687037" cy="261610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20 us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5829278" y="3026772"/>
                <a:ext cx="1340129" cy="261610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4 × </a:t>
                </a:r>
                <a:r>
                  <a:rPr kumimoji="0" lang="en-US" sz="11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</a:t>
                </a:r>
                <a:r>
                  <a:rPr kumimoji="0" lang="en-US" sz="1100" b="0" i="1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SYM</a:t>
                </a: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us</a:t>
                </a:r>
              </a:p>
            </p:txBody>
          </p:sp>
        </p:grpSp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2397321"/>
                </p:ext>
              </p:extLst>
            </p:nvPr>
          </p:nvGraphicFramePr>
          <p:xfrm>
            <a:off x="7097152" y="2404024"/>
            <a:ext cx="1789673" cy="4489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6" name="Equation" r:id="rId3" imgW="1955520" imgH="482400" progId="Equation.3">
                    <p:embed/>
                  </p:oleObj>
                </mc:Choice>
                <mc:Fallback>
                  <p:oleObj name="Equation" r:id="rId3" imgW="1955520" imgH="48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097152" y="2404024"/>
                          <a:ext cx="1789673" cy="44898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01953" y="2373255"/>
              <a:ext cx="4646447" cy="1046220"/>
            </a:xfrm>
            <a:prstGeom prst="rect">
              <a:avLst/>
            </a:prstGeom>
          </p:spPr>
        </p:pic>
        <p:cxnSp>
          <p:nvCxnSpPr>
            <p:cNvPr id="50" name="Straight Connector 49"/>
            <p:cNvCxnSpPr/>
            <p:nvPr/>
          </p:nvCxnSpPr>
          <p:spPr bwMode="auto">
            <a:xfrm flipH="1">
              <a:off x="1752600" y="2266991"/>
              <a:ext cx="1759486" cy="2039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4171065" y="2238805"/>
              <a:ext cx="2001135" cy="2321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093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extra tones on edge side </a:t>
            </a:r>
            <a:br>
              <a:rPr lang="en-US" dirty="0" smtClean="0"/>
            </a:br>
            <a:r>
              <a:rPr lang="en-US" dirty="0" smtClean="0"/>
              <a:t>for L-SIG PAPR optimization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457199" y="5361314"/>
            <a:ext cx="8304213" cy="7995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/>
              <a:t>The </a:t>
            </a:r>
            <a:r>
              <a:rPr lang="en-US" sz="2000" kern="0" dirty="0"/>
              <a:t>extra tones can be filled with a predetermined sequence that is determined by the contents of the L-SIG </a:t>
            </a:r>
            <a:r>
              <a:rPr lang="en-US" sz="2000" kern="0" dirty="0" smtClean="0"/>
              <a:t>to have </a:t>
            </a:r>
            <a:r>
              <a:rPr lang="en-US" sz="2000" kern="0" dirty="0"/>
              <a:t>low PAPR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sz="20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87961"/>
            <a:ext cx="3081557" cy="205581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257404" y="2276152"/>
            <a:ext cx="5687303" cy="2770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Extra tones are mapped to </a:t>
            </a:r>
            <a:r>
              <a:rPr lang="en-US" sz="1800" kern="0" dirty="0"/>
              <a:t>both edge </a:t>
            </a:r>
            <a:r>
              <a:rPr lang="en-US" sz="1800" kern="0" dirty="0" smtClean="0"/>
              <a:t>of L-SIG in the frequency </a:t>
            </a:r>
            <a:r>
              <a:rPr lang="en-US" sz="1800" kern="0" dirty="0"/>
              <a:t>domain and </a:t>
            </a:r>
            <a:r>
              <a:rPr lang="en-US" sz="1800" kern="0" dirty="0" smtClean="0"/>
              <a:t>not </a:t>
            </a:r>
            <a:r>
              <a:rPr lang="en-US" sz="1800" kern="0" dirty="0"/>
              <a:t>jointly </a:t>
            </a:r>
            <a:r>
              <a:rPr lang="en-US" sz="1800" kern="0" dirty="0" smtClean="0"/>
              <a:t>encoded </a:t>
            </a:r>
            <a:r>
              <a:rPr lang="en-US" sz="1800" kern="0" dirty="0"/>
              <a:t>with L-SIG contents.</a:t>
            </a: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For an HE PPDU, the 4 subcarriers added to the L-SIG are transmitted for channel estimation for HE-SIG-A and HE-SIG-Bs.</a:t>
            </a:r>
            <a:endParaRPr lang="en-US" sz="1400" b="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The number of data subcarriers in HE-SIG-A and HE-SIG-B is increased by 4 in each 20MHz sub-channel.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Since </a:t>
            </a:r>
            <a:r>
              <a:rPr lang="en-US" sz="1400" kern="0" dirty="0"/>
              <a:t>legacy devices do not expect or process the extra edge tones, they shouldn’t interfere with L-SIG </a:t>
            </a:r>
            <a:r>
              <a:rPr lang="en-US" sz="1400" kern="0" dirty="0" smtClean="0"/>
              <a:t>reception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812435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Optimized L-SIG for PAPR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 </a:t>
            </a:r>
            <a:r>
              <a:rPr lang="en-US" sz="2200" dirty="0"/>
              <a:t>[3], estimated payload size of WUR beacon frame could be between 244 us and 316 us. More details in Appendix.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E.g</a:t>
            </a:r>
            <a:r>
              <a:rPr lang="en-US" sz="2200" dirty="0"/>
              <a:t>.) Given PPDU length of WUR beacon with 276 us, L-SIG can provide lower PAPR (3.85dB)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892815"/>
              </p:ext>
            </p:extLst>
          </p:nvPr>
        </p:nvGraphicFramePr>
        <p:xfrm>
          <a:off x="1752600" y="4191000"/>
          <a:ext cx="6553200" cy="1049528"/>
        </p:xfrm>
        <a:graphic>
          <a:graphicData uri="http://schemas.openxmlformats.org/drawingml/2006/table">
            <a:tbl>
              <a:tblPr firstRow="1" firstCol="1" bandRow="1"/>
              <a:tblGrid>
                <a:gridCol w="1308710"/>
                <a:gridCol w="647723"/>
                <a:gridCol w="293466"/>
                <a:gridCol w="1388521"/>
                <a:gridCol w="1001956"/>
                <a:gridCol w="546522"/>
                <a:gridCol w="455434"/>
                <a:gridCol w="455434"/>
                <a:gridCol w="455434"/>
              </a:tblGrid>
              <a:tr h="2794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PPDU </a:t>
                      </a: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 [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us]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L-Length </a:t>
                      </a: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Byte]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PAPR </a:t>
                      </a: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dB]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 Tones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3.8527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3.5937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11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10657</TotalTime>
  <Words>2393</Words>
  <Application>Microsoft Office PowerPoint</Application>
  <PresentationFormat>On-screen Show (4:3)</PresentationFormat>
  <Paragraphs>874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 Unicode MS</vt:lpstr>
      <vt:lpstr>Malgun Gothic</vt:lpstr>
      <vt:lpstr>MS Gothic</vt:lpstr>
      <vt:lpstr>ＭＳ Ｐゴシック</vt:lpstr>
      <vt:lpstr>Arial</vt:lpstr>
      <vt:lpstr>Calibri</vt:lpstr>
      <vt:lpstr>Times New Roman</vt:lpstr>
      <vt:lpstr>Wingdings</vt:lpstr>
      <vt:lpstr>Office Theme</vt:lpstr>
      <vt:lpstr>Equation</vt:lpstr>
      <vt:lpstr>Considerations on PAPR of Wake Up Packet</vt:lpstr>
      <vt:lpstr>Background (1/2)</vt:lpstr>
      <vt:lpstr>Background (2/2)</vt:lpstr>
      <vt:lpstr>General Design Requirements  for PAPR (1/2)</vt:lpstr>
      <vt:lpstr>General Design Requirement  for PAPR (2/2)</vt:lpstr>
      <vt:lpstr>L-SIG PAPR optimization</vt:lpstr>
      <vt:lpstr>Contents in L-SIG</vt:lpstr>
      <vt:lpstr>How to use extra tones on edge side  for L-SIG PAPR optimization </vt:lpstr>
      <vt:lpstr>Optimized L-SIG for PAPR Reduction</vt:lpstr>
      <vt:lpstr>Observation on length of Wake-up packet</vt:lpstr>
      <vt:lpstr>“A” PAPR Optimization</vt:lpstr>
      <vt:lpstr>Payload PAPR Optimization (1/4)</vt:lpstr>
      <vt:lpstr>Payload PAPR Optimization (2/4)</vt:lpstr>
      <vt:lpstr>Payload PAPR Optimization (3/4)</vt:lpstr>
      <vt:lpstr>Payload PAPR Optimization (4/4)</vt:lpstr>
      <vt:lpstr>Overall PAPR over entire Wake-up packet</vt:lpstr>
      <vt:lpstr>Summary</vt:lpstr>
      <vt:lpstr>Reference</vt:lpstr>
      <vt:lpstr>Appendix</vt:lpstr>
      <vt:lpstr>PAPR metric</vt:lpstr>
      <vt:lpstr>Overhead of WUR Beacon [3]</vt:lpstr>
      <vt:lpstr>Examples for 4 extra tones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</cp:lastModifiedBy>
  <cp:revision>520</cp:revision>
  <cp:lastPrinted>2017-09-05T20:32:39Z</cp:lastPrinted>
  <dcterms:created xsi:type="dcterms:W3CDTF">2016-07-23T21:44:38Z</dcterms:created>
  <dcterms:modified xsi:type="dcterms:W3CDTF">2017-09-11T07:48:08Z</dcterms:modified>
</cp:coreProperties>
</file>