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13"/>
  </p:notesMasterIdLst>
  <p:handoutMasterIdLst>
    <p:handoutMasterId r:id="rId14"/>
  </p:handoutMasterIdLst>
  <p:sldIdLst>
    <p:sldId id="500" r:id="rId2"/>
    <p:sldId id="530" r:id="rId3"/>
    <p:sldId id="531" r:id="rId4"/>
    <p:sldId id="532" r:id="rId5"/>
    <p:sldId id="533" r:id="rId6"/>
    <p:sldId id="534" r:id="rId7"/>
    <p:sldId id="535" r:id="rId8"/>
    <p:sldId id="536" r:id="rId9"/>
    <p:sldId id="537" r:id="rId10"/>
    <p:sldId id="538" r:id="rId11"/>
    <p:sldId id="529"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ey, Thomas J" initials="TJK" lastIdx="1" clrIdx="0"/>
  <p:cmAuthor id="1" name="Park, Minyoung" initials="PM" lastIdx="1" clrIdx="1">
    <p:extLst>
      <p:ext uri="{19B8F6BF-5375-455C-9EA6-DF929625EA0E}">
        <p15:presenceInfo xmlns:p15="http://schemas.microsoft.com/office/powerpoint/2012/main" userId="S-1-5-21-725345543-602162358-527237240-605730" providerId="AD"/>
      </p:ext>
    </p:extLst>
  </p:cmAuthor>
  <p:cmAuthor id="2" name="Huang, Po-kai" initials="HP" lastIdx="5" clrIdx="2">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99FF"/>
    <a:srgbClr val="FF0000"/>
    <a:srgbClr val="00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974" autoAdjust="0"/>
    <p:restoredTop sz="90216" autoAdjust="0"/>
  </p:normalViewPr>
  <p:slideViewPr>
    <p:cSldViewPr>
      <p:cViewPr varScale="1">
        <p:scale>
          <a:sx n="70" d="100"/>
          <a:sy n="70" d="100"/>
        </p:scale>
        <p:origin x="82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62"/>
    </p:cViewPr>
  </p:sorterViewPr>
  <p:notesViewPr>
    <p:cSldViewPr>
      <p:cViewPr varScale="1">
        <p:scale>
          <a:sx n="57" d="100"/>
          <a:sy n="57" d="100"/>
        </p:scale>
        <p:origin x="-2838"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5633639" y="8982075"/>
            <a:ext cx="6846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smtClean="0"/>
              <a:t>Wu </a:t>
            </a:r>
            <a:r>
              <a:rPr lang="en-US" altLang="ko-KR" dirty="0" err="1" smtClean="0"/>
              <a:t>Tianyu</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696445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135462" y="8985250"/>
            <a:ext cx="11462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smtClean="0"/>
              <a:t>Wu </a:t>
            </a:r>
            <a:r>
              <a:rPr lang="en-US" altLang="ko-KR" dirty="0" err="1" smtClean="0"/>
              <a:t>Tianyu</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533690517"/>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smtClean="0">
                <a:ea typeface="굴림" pitchFamily="34" charset="-127"/>
              </a:rPr>
              <a:t>Page </a:t>
            </a:r>
            <a:fld id="{CBA724C8-E5A7-4639-BAE9-F1E5F0880C97}" type="slidenum">
              <a:rPr lang="en-US" altLang="ko-KR" smtClean="0">
                <a:ea typeface="굴림" pitchFamily="34" charset="-127"/>
              </a:rPr>
              <a:pPr/>
              <a:t>1</a:t>
            </a:fld>
            <a:endParaRPr lang="en-US" altLang="ko-KR"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dirty="0" smtClean="0">
              <a:cs typeface="Arial" pitchFamily="34" charset="0"/>
            </a:endParaRPr>
          </a:p>
        </p:txBody>
      </p:sp>
    </p:spTree>
    <p:extLst>
      <p:ext uri="{BB962C8B-B14F-4D97-AF65-F5344CB8AC3E}">
        <p14:creationId xmlns:p14="http://schemas.microsoft.com/office/powerpoint/2010/main" val="365494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6107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Submission</a:t>
            </a:r>
            <a:endParaRPr lang="en-US" altLang="ko-KR" dirty="0">
              <a:ea typeface="굴림" charset="-127"/>
            </a:endParaRP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바닥글 개체 틀 2"/>
          <p:cNvSpPr>
            <a:spLocks noGrp="1"/>
          </p:cNvSpPr>
          <p:nvPr>
            <p:ph type="ftr" sz="quarter" idx="11"/>
          </p:nvPr>
        </p:nvSpPr>
        <p:spPr>
          <a:xfrm>
            <a:off x="6913484" y="6477000"/>
            <a:ext cx="1649491" cy="184666"/>
          </a:xfrm>
        </p:spPr>
        <p:txBody>
          <a:bodyPr/>
          <a:lstStyle>
            <a:lvl1pPr>
              <a:defRPr/>
            </a:lvl1pPr>
          </a:lstStyle>
          <a:p>
            <a:r>
              <a:rPr lang="en-US" altLang="ko-KR" dirty="0" smtClean="0"/>
              <a:t>Po-Kai Huang et al. (Intel)</a:t>
            </a:r>
            <a:endParaRPr lang="en-US" altLang="ko-KR" dirty="0"/>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marL="1143000" indent="-228600">
              <a:buClrTx/>
              <a:buFont typeface="Wingdings" pitchFamily="2" charset="2"/>
              <a:buChar char="Ø"/>
              <a:defRPr baseline="0"/>
            </a:lvl4pPr>
            <a:lvl5pPr marL="2057400" indent="-228600">
              <a:buClr>
                <a:srgbClr val="0070C0"/>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Copyright@2012, Intel Corporation. All rights reserved. </a:t>
            </a:r>
            <a:endParaRPr lang="en-US" sz="1200" dirty="0">
              <a:solidFill>
                <a:schemeClr val="bg1"/>
              </a:solidFill>
              <a:latin typeface="Neo Sans Intel" pitchFamily="34" charset="0"/>
            </a:endParaRPr>
          </a:p>
        </p:txBody>
      </p:sp>
      <p:sp>
        <p:nvSpPr>
          <p:cNvPr id="6" name="TextBox 5"/>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7" name="TextBox 6"/>
          <p:cNvSpPr txBox="1"/>
          <p:nvPr/>
        </p:nvSpPr>
        <p:spPr>
          <a:xfrm>
            <a:off x="7239000" y="6400800"/>
            <a:ext cx="1342132" cy="328296"/>
          </a:xfrm>
          <a:prstGeom prst="rect">
            <a:avLst/>
          </a:prstGeom>
          <a:noFill/>
        </p:spPr>
        <p:txBody>
          <a:bodyPr wrap="square" lIns="98060" tIns="49030" rIns="98060" bIns="49030" rtlCol="0">
            <a:spAutoFit/>
          </a:bodyPr>
          <a:lstStyle/>
          <a:p>
            <a:r>
              <a:rPr lang="en-US" sz="1500" b="1" dirty="0" smtClean="0">
                <a:solidFill>
                  <a:schemeClr val="bg1"/>
                </a:solidFill>
                <a:latin typeface="Neo Sans Intel" pitchFamily="34" charset="0"/>
              </a:rPr>
              <a:t>Intel</a:t>
            </a:r>
            <a:r>
              <a:rPr lang="en-US" sz="1500" b="1" baseline="0" dirty="0" smtClean="0">
                <a:solidFill>
                  <a:schemeClr val="bg1"/>
                </a:solidFill>
                <a:latin typeface="Neo Sans Intel" pitchFamily="34" charset="0"/>
              </a:rPr>
              <a:t> Labs</a:t>
            </a:r>
            <a:endParaRPr lang="en-US" sz="1500" b="1" dirty="0" smtClean="0">
              <a:solidFill>
                <a:schemeClr val="bg1"/>
              </a:solidFill>
              <a:latin typeface="Neo Sans Intel" pitchFamily="34" charset="0"/>
            </a:endParaRPr>
          </a:p>
        </p:txBody>
      </p:sp>
      <p:sp>
        <p:nvSpPr>
          <p:cNvPr id="10"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Wireless Communication Lab, Intel Labs</a:t>
            </a:r>
            <a:endParaRPr lang="en-US" sz="1200" dirty="0">
              <a:solidFill>
                <a:schemeClr val="bg1"/>
              </a:solidFill>
              <a:latin typeface="Neo Sans Intel" pitchFamily="34" charset="0"/>
            </a:endParaRPr>
          </a:p>
        </p:txBody>
      </p:sp>
      <p:sp>
        <p:nvSpPr>
          <p:cNvPr id="11" name="TextBox 10"/>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12" name="TextBox 11"/>
          <p:cNvSpPr txBox="1"/>
          <p:nvPr/>
        </p:nvSpPr>
        <p:spPr>
          <a:xfrm>
            <a:off x="7086600" y="6498116"/>
            <a:ext cx="1447800" cy="283684"/>
          </a:xfrm>
          <a:prstGeom prst="rect">
            <a:avLst/>
          </a:prstGeom>
          <a:noFill/>
        </p:spPr>
        <p:txBody>
          <a:bodyPr wrap="square" lIns="98060" tIns="49030" rIns="98060" bIns="49030" rtlCol="0">
            <a:spAutoFit/>
          </a:bodyPr>
          <a:lstStyle/>
          <a:p>
            <a:r>
              <a:rPr lang="en-US" sz="1200" b="1" dirty="0" smtClean="0">
                <a:solidFill>
                  <a:schemeClr val="bg1"/>
                </a:solidFill>
                <a:latin typeface="Neo Sans Intel" pitchFamily="34" charset="0"/>
              </a:rPr>
              <a:t>Intel Confidential</a:t>
            </a:r>
          </a:p>
        </p:txBody>
      </p:sp>
      <p:sp>
        <p:nvSpPr>
          <p:cNvPr id="13"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Submission</a:t>
            </a:r>
            <a:endParaRPr lang="en-US" altLang="ko-KR" dirty="0">
              <a:ea typeface="굴림" charset="-127"/>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5" name="바닥글 개체 틀 2"/>
          <p:cNvSpPr>
            <a:spLocks noGrp="1"/>
          </p:cNvSpPr>
          <p:nvPr>
            <p:ph type="ftr" sz="quarter" idx="11"/>
          </p:nvPr>
        </p:nvSpPr>
        <p:spPr>
          <a:xfrm>
            <a:off x="6913484" y="6477000"/>
            <a:ext cx="1649491" cy="184666"/>
          </a:xfrm>
        </p:spPr>
        <p:txBody>
          <a:bodyPr/>
          <a:lstStyle>
            <a:lvl1pPr>
              <a:defRPr/>
            </a:lvl1pPr>
          </a:lstStyle>
          <a:p>
            <a:r>
              <a:rPr lang="en-US" altLang="ko-KR" dirty="0" smtClean="0"/>
              <a:t>Po-Kai Huang et al. (Intel)</a:t>
            </a:r>
            <a:endParaRPr lang="en-US" altLang="ko-KR" dirty="0"/>
          </a:p>
        </p:txBody>
      </p:sp>
      <p:sp>
        <p:nvSpPr>
          <p:cNvPr id="16" name="슬라이드 번호 개체 틀 3"/>
          <p:cNvSpPr>
            <a:spLocks noGrp="1"/>
          </p:cNvSpPr>
          <p:nvPr>
            <p:ph type="sldNum" sz="quarter" idx="12"/>
          </p:nvPr>
        </p:nvSpPr>
        <p:spPr>
          <a:xfrm>
            <a:off x="4344988" y="6475413"/>
            <a:ext cx="530225" cy="182562"/>
          </a:xfrm>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18" name="Line 8"/>
          <p:cNvSpPr>
            <a:spLocks noChangeShapeType="1"/>
          </p:cNvSpPr>
          <p:nvPr userDrawn="1"/>
        </p:nvSpPr>
        <p:spPr bwMode="auto">
          <a:xfrm>
            <a:off x="685800" y="429399"/>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9" name="Rectangle 7"/>
          <p:cNvSpPr>
            <a:spLocks noChangeArrowheads="1"/>
          </p:cNvSpPr>
          <p:nvPr userDrawn="1"/>
        </p:nvSpPr>
        <p:spPr bwMode="auto">
          <a:xfrm>
            <a:off x="5867400" y="210234"/>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a:t>
            </a:r>
            <a:r>
              <a:rPr lang="en-US" sz="1400" dirty="0" smtClean="0">
                <a:latin typeface="Times New Roman" pitchFamily="18" charset="0"/>
                <a:ea typeface="굴림" pitchFamily="34" charset="-127"/>
              </a:rPr>
              <a:t>802.11-17/1333r1</a:t>
            </a:r>
            <a:endParaRPr lang="en-US" altLang="ko-KR" sz="1400" b="1" dirty="0">
              <a:ea typeface="굴림" pitchFamily="34" charset="-127"/>
            </a:endParaRPr>
          </a:p>
        </p:txBody>
      </p:sp>
      <p:sp>
        <p:nvSpPr>
          <p:cNvPr id="17" name="Rectangle 7"/>
          <p:cNvSpPr>
            <a:spLocks noChangeArrowheads="1"/>
          </p:cNvSpPr>
          <p:nvPr userDrawn="1"/>
        </p:nvSpPr>
        <p:spPr bwMode="auto">
          <a:xfrm>
            <a:off x="746713" y="199810"/>
            <a:ext cx="673262" cy="215444"/>
          </a:xfrm>
          <a:prstGeom prst="rect">
            <a:avLst/>
          </a:prstGeom>
          <a:noFill/>
          <a:ln w="9525">
            <a:noFill/>
            <a:miter lim="800000"/>
            <a:headEnd/>
            <a:tailEnd/>
          </a:ln>
          <a:effectLst/>
        </p:spPr>
        <p:txBody>
          <a:bodyPr wrap="none" lIns="0" tIns="0" rIns="0" bIns="0" anchor="b">
            <a:spAutoFit/>
          </a:bodyPr>
          <a:lstStyle/>
          <a:p>
            <a:pPr marL="0" lvl="3" algn="r"/>
            <a:r>
              <a:rPr lang="en-US" sz="1400" dirty="0" smtClean="0">
                <a:latin typeface="Times New Roman" pitchFamily="18" charset="0"/>
                <a:ea typeface="굴림" pitchFamily="34" charset="-127"/>
              </a:rPr>
              <a:t>Sep 2017</a:t>
            </a:r>
            <a:endParaRPr lang="en-US" altLang="ko-KR" sz="1400" b="1" dirty="0">
              <a:ea typeface="굴림" pitchFamily="34" charset="-127"/>
            </a:endParaRPr>
          </a:p>
        </p:txBody>
      </p:sp>
    </p:spTree>
    <p:extLst>
      <p:ext uri="{BB962C8B-B14F-4D97-AF65-F5344CB8AC3E}">
        <p14:creationId xmlns:p14="http://schemas.microsoft.com/office/powerpoint/2010/main" val="416064900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2" name="바닥글 개체 틀 2"/>
          <p:cNvSpPr>
            <a:spLocks noGrp="1"/>
          </p:cNvSpPr>
          <p:nvPr>
            <p:ph type="ftr" sz="quarter" idx="3"/>
          </p:nvPr>
        </p:nvSpPr>
        <p:spPr bwMode="auto">
          <a:xfrm>
            <a:off x="6913484" y="6477000"/>
            <a:ext cx="1649491" cy="184666"/>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Po-Kai Huang et al. (Intel)</a:t>
            </a:r>
            <a:endParaRPr lang="en-US" altLang="ko-KR" dirty="0"/>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Rectangle 7"/>
          <p:cNvSpPr>
            <a:spLocks noChangeArrowheads="1"/>
          </p:cNvSpPr>
          <p:nvPr userDrawn="1"/>
        </p:nvSpPr>
        <p:spPr bwMode="auto">
          <a:xfrm>
            <a:off x="5869730" y="394156"/>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a:t>
            </a:r>
            <a:r>
              <a:rPr lang="en-US" sz="1400" dirty="0" smtClean="0">
                <a:latin typeface="Times New Roman" pitchFamily="18" charset="0"/>
                <a:ea typeface="굴림" pitchFamily="34" charset="-127"/>
              </a:rPr>
              <a:t>802.11-17/1333r1</a:t>
            </a:r>
            <a:endParaRPr lang="en-US" altLang="ko-KR" sz="1400" b="1" dirty="0">
              <a:ea typeface="굴림" pitchFamily="34" charset="-127"/>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 name="Rectangle 7"/>
          <p:cNvSpPr>
            <a:spLocks noChangeArrowheads="1"/>
          </p:cNvSpPr>
          <p:nvPr userDrawn="1"/>
        </p:nvSpPr>
        <p:spPr bwMode="auto">
          <a:xfrm>
            <a:off x="304800" y="394156"/>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Sep 2017</a:t>
            </a:r>
            <a:endParaRPr lang="en-US" altLang="ko-KR" sz="1400" b="1" dirty="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슬라이드 번호 개체 틀 6"/>
          <p:cNvSpPr>
            <a:spLocks noGrp="1"/>
          </p:cNvSpPr>
          <p:nvPr>
            <p:ph type="sldNum" sz="quarter" idx="12"/>
          </p:nvPr>
        </p:nvSpPr>
        <p:spPr>
          <a:noFill/>
        </p:spPr>
        <p:txBody>
          <a:bodyPr/>
          <a:lstStyle/>
          <a:p>
            <a:r>
              <a:rPr lang="en-US" altLang="ko-KR"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228600" y="838200"/>
            <a:ext cx="8534400" cy="1066800"/>
          </a:xfrm>
          <a:noFill/>
        </p:spPr>
        <p:txBody>
          <a:bodyPr/>
          <a:lstStyle/>
          <a:p>
            <a:r>
              <a:rPr lang="en-US" sz="2400" dirty="0" smtClean="0"/>
              <a:t>WUR Operating Channel</a:t>
            </a:r>
            <a:endParaRPr lang="en-US" altLang="ko-KR" sz="2400" dirty="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2667000" y="2057400"/>
            <a:ext cx="39624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2017-09-xx</a:t>
            </a:r>
          </a:p>
        </p:txBody>
      </p:sp>
      <p:sp>
        <p:nvSpPr>
          <p:cNvPr id="1032" name="Rectangle 4"/>
          <p:cNvSpPr>
            <a:spLocks noChangeArrowheads="1"/>
          </p:cNvSpPr>
          <p:nvPr/>
        </p:nvSpPr>
        <p:spPr bwMode="auto">
          <a:xfrm>
            <a:off x="533400" y="2514600"/>
            <a:ext cx="7696200" cy="533400"/>
          </a:xfrm>
          <a:prstGeom prst="rect">
            <a:avLst/>
          </a:prstGeom>
          <a:noFill/>
          <a:ln w="9525">
            <a:noFill/>
            <a:miter lim="800000"/>
            <a:headEnd/>
            <a:tailEnd/>
          </a:ln>
        </p:spPr>
        <p:txBody>
          <a:bodyPr lIns="92075" tIns="46038" rIns="92075" bIns="46038"/>
          <a:lstStyle/>
          <a:p>
            <a:pPr marL="342900" indent="-342900">
              <a:spcBef>
                <a:spcPct val="20000"/>
              </a:spcBef>
            </a:pPr>
            <a:endParaRPr lang="en-US" altLang="ko-KR" sz="2000" b="1" dirty="0" smtClean="0">
              <a:ea typeface="굴림" pitchFamily="34" charset="-127"/>
            </a:endParaRPr>
          </a:p>
          <a:p>
            <a:pPr marL="342900" indent="-342900">
              <a:spcBef>
                <a:spcPct val="20000"/>
              </a:spcBef>
            </a:pPr>
            <a:endParaRPr lang="en-US" altLang="ko-KR" sz="2000" b="1" dirty="0">
              <a:ea typeface="굴림" pitchFamily="34" charset="-127"/>
            </a:endParaRPr>
          </a:p>
          <a:p>
            <a:pPr marL="342900" indent="-342900">
              <a:spcBef>
                <a:spcPct val="20000"/>
              </a:spcBef>
            </a:pPr>
            <a:endParaRPr lang="en-US" altLang="ko-KR" sz="2000" dirty="0">
              <a:ea typeface="굴림" pitchFamily="34" charset="-127"/>
            </a:endParaRPr>
          </a:p>
        </p:txBody>
      </p:sp>
      <p:sp>
        <p:nvSpPr>
          <p:cNvPr id="10"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graphicFrame>
        <p:nvGraphicFramePr>
          <p:cNvPr id="9" name="Table 12"/>
          <p:cNvGraphicFramePr>
            <a:graphicFrameLocks noGrp="1"/>
          </p:cNvGraphicFramePr>
          <p:nvPr>
            <p:extLst>
              <p:ext uri="{D42A27DB-BD31-4B8C-83A1-F6EECF244321}">
                <p14:modId xmlns:p14="http://schemas.microsoft.com/office/powerpoint/2010/main" val="1648187822"/>
              </p:ext>
            </p:extLst>
          </p:nvPr>
        </p:nvGraphicFramePr>
        <p:xfrm>
          <a:off x="895350" y="2590800"/>
          <a:ext cx="7334250" cy="2179321"/>
        </p:xfrm>
        <a:graphic>
          <a:graphicData uri="http://schemas.openxmlformats.org/drawingml/2006/table">
            <a:tbl>
              <a:tblPr firstRow="1" bandRow="1">
                <a:tableStyleId>{F5AB1C69-6EDB-4FF4-983F-18BD219EF322}</a:tableStyleId>
              </a:tblPr>
              <a:tblGrid>
                <a:gridCol w="1466850"/>
                <a:gridCol w="1158040"/>
                <a:gridCol w="1621255"/>
                <a:gridCol w="1312445"/>
                <a:gridCol w="1775660"/>
              </a:tblGrid>
              <a:tr h="259081">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algn="ctr"/>
                      <a:r>
                        <a:rPr lang="en-US" sz="1200" dirty="0" smtClean="0"/>
                        <a:t>Po-Kai Huang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Intel</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2200 Mission College Blvd., Santa Clara, CA 95054, </a:t>
                      </a:r>
                      <a:r>
                        <a:rPr lang="en-US" sz="1200" kern="1200" dirty="0">
                          <a:solidFill>
                            <a:srgbClr val="000000"/>
                          </a:solidFill>
                          <a:latin typeface="Times New Roman"/>
                          <a:ea typeface="Times New Roman"/>
                          <a:cs typeface="Arial"/>
                        </a:rPr>
                        <a:t>USA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a:t>
                      </a:r>
                      <a:r>
                        <a:rPr lang="en-US" sz="1200" kern="1200" dirty="0" smtClean="0">
                          <a:solidFill>
                            <a:srgbClr val="000000"/>
                          </a:solidFill>
                          <a:latin typeface="Times New Roman"/>
                          <a:ea typeface="Times New Roman"/>
                          <a:cs typeface="Arial"/>
                        </a:rPr>
                        <a:t>1-408-765-8080</a:t>
                      </a:r>
                      <a:endParaRPr lang="en-US" sz="1200" kern="1200" dirty="0">
                        <a:solidFill>
                          <a:srgbClr val="000000"/>
                        </a:solidFill>
                        <a:latin typeface="Times New Roman"/>
                        <a:ea typeface="Times New Roman"/>
                        <a:cs typeface="Arial"/>
                      </a:endParaRPr>
                    </a:p>
                    <a:p>
                      <a:pPr marL="0" marR="0" algn="ctr">
                        <a:spcBef>
                          <a:spcPts val="0"/>
                        </a:spcBef>
                        <a:spcAft>
                          <a:spcPts val="0"/>
                        </a:spcAft>
                      </a:pPr>
                      <a:r>
                        <a:rPr lang="en-US" sz="1200" kern="1200" dirty="0">
                          <a:solidFill>
                            <a:srgbClr val="000000"/>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po-kai.huang@intel.com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Azizi Shahrnaz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Ehud Reshef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Dan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Yaron Alpert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544775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r>
              <a:rPr lang="en-US" dirty="0" smtClean="0"/>
              <a:t>Move the following to the 11ba SFD:</a:t>
            </a:r>
          </a:p>
          <a:p>
            <a:r>
              <a:rPr lang="en-US" dirty="0" smtClean="0"/>
              <a:t>AP </a:t>
            </a:r>
            <a:r>
              <a:rPr lang="en-US" dirty="0"/>
              <a:t>decides the WUR operating channel in the band(s) supported by the associated non-AP STA operating in WUR </a:t>
            </a:r>
            <a:r>
              <a:rPr lang="en-US" dirty="0" smtClean="0"/>
              <a:t>Mode</a:t>
            </a:r>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10</a:t>
            </a:fld>
            <a:endParaRPr lang="en-US" altLang="ko-KR"/>
          </a:p>
        </p:txBody>
      </p:sp>
    </p:spTree>
    <p:extLst>
      <p:ext uri="{BB962C8B-B14F-4D97-AF65-F5344CB8AC3E}">
        <p14:creationId xmlns:p14="http://schemas.microsoft.com/office/powerpoint/2010/main" val="3026322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sz="1800" dirty="0" smtClean="0"/>
              <a:t>[</a:t>
            </a:r>
            <a:r>
              <a:rPr lang="en-US" sz="1800" dirty="0"/>
              <a:t>1] 11-17-0377-00-00ba </a:t>
            </a:r>
            <a:r>
              <a:rPr lang="en-GB" sz="1800" dirty="0"/>
              <a:t>False Radar Pulse Detection on WUR Signal</a:t>
            </a:r>
          </a:p>
          <a:p>
            <a:r>
              <a:rPr lang="en-GB" sz="1800" dirty="0"/>
              <a:t>[2] 11-17-0380-00-00ba WUR channel </a:t>
            </a:r>
            <a:r>
              <a:rPr lang="en-GB" sz="1800" dirty="0" smtClean="0"/>
              <a:t>switch</a:t>
            </a:r>
          </a:p>
          <a:p>
            <a:r>
              <a:rPr lang="en-GB" sz="1800" dirty="0" smtClean="0"/>
              <a:t>[</a:t>
            </a:r>
            <a:r>
              <a:rPr lang="en-GB" sz="1800" dirty="0"/>
              <a:t>3</a:t>
            </a:r>
            <a:r>
              <a:rPr lang="en-GB" sz="1800" dirty="0" smtClean="0"/>
              <a:t>] </a:t>
            </a:r>
            <a:r>
              <a:rPr lang="en-GB" sz="1800" dirty="0"/>
              <a:t>11-17-0031-00-00ba Channel issue in </a:t>
            </a:r>
            <a:r>
              <a:rPr lang="en-GB" sz="1800" dirty="0" smtClean="0"/>
              <a:t>WUR</a:t>
            </a:r>
          </a:p>
          <a:p>
            <a:r>
              <a:rPr lang="en-GB" sz="1800" dirty="0" smtClean="0"/>
              <a:t>[4] 11-17-0432-00-00ba </a:t>
            </a:r>
            <a:r>
              <a:rPr lang="en-US" sz="1800" dirty="0" smtClean="0"/>
              <a:t>Receiver Architecture, Operational Channels, Power Consumption and Frequency Offset for 11ba</a:t>
            </a:r>
          </a:p>
          <a:p>
            <a:r>
              <a:rPr lang="en-US" sz="1800" dirty="0" smtClean="0"/>
              <a:t>[5] 11-17-0028-00-00ba </a:t>
            </a:r>
            <a:r>
              <a:rPr lang="en-US" sz="1800" dirty="0"/>
              <a:t>On Waking-Up Multiple WUR Stations </a:t>
            </a:r>
            <a:endParaRPr lang="en-US" sz="1800" dirty="0" smtClean="0"/>
          </a:p>
          <a:p>
            <a:r>
              <a:rPr lang="en-US" sz="1800" dirty="0" smtClean="0"/>
              <a:t>[6] 11-17-0697-00-00ba </a:t>
            </a:r>
            <a:r>
              <a:rPr lang="en-US" sz="1800" dirty="0"/>
              <a:t>Multi Sub-band </a:t>
            </a:r>
            <a:r>
              <a:rPr lang="en-US" sz="1800" dirty="0" smtClean="0"/>
              <a:t>Scheduling</a:t>
            </a:r>
            <a:endParaRPr lang="en-US" sz="1800" dirty="0"/>
          </a:p>
          <a:p>
            <a:r>
              <a:rPr lang="en-GB" sz="1800" dirty="0" smtClean="0"/>
              <a:t>[7] </a:t>
            </a:r>
            <a:r>
              <a:rPr lang="en-GB" sz="1800" dirty="0"/>
              <a:t>11-17-0990-02-00ba WUR Data </a:t>
            </a:r>
            <a:r>
              <a:rPr lang="en-GB" sz="1800" dirty="0" smtClean="0"/>
              <a:t>Rates</a:t>
            </a:r>
          </a:p>
          <a:p>
            <a:r>
              <a:rPr lang="en-GB" sz="1800" dirty="0" smtClean="0"/>
              <a:t>[8] 11-17-0068-00-00ba </a:t>
            </a:r>
            <a:r>
              <a:rPr lang="en-US" sz="1800" dirty="0"/>
              <a:t>AP Discovery Discussion </a:t>
            </a:r>
          </a:p>
          <a:p>
            <a:r>
              <a:rPr lang="en-GB" sz="1800" dirty="0" smtClean="0"/>
              <a:t>[9]</a:t>
            </a:r>
            <a:r>
              <a:rPr lang="en-GB" sz="1800" dirty="0"/>
              <a:t> </a:t>
            </a:r>
            <a:r>
              <a:rPr lang="en-GB" sz="1800" dirty="0" smtClean="0"/>
              <a:t>11-17-0042-00-00ba </a:t>
            </a:r>
            <a:r>
              <a:rPr lang="en-US" sz="1800" dirty="0"/>
              <a:t>Power Efficient WUR AP Discovery Follow Up</a:t>
            </a:r>
            <a:endParaRPr lang="en-GB" sz="1800" dirty="0"/>
          </a:p>
          <a:p>
            <a:endParaRPr lang="en-GB" sz="2000" dirty="0"/>
          </a:p>
          <a:p>
            <a:endParaRPr lang="en-US" sz="2000"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11</a:t>
            </a:fld>
            <a:endParaRPr lang="en-US" altLang="ko-KR"/>
          </a:p>
        </p:txBody>
      </p:sp>
      <p:sp>
        <p:nvSpPr>
          <p:cNvPr id="6"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spTree>
    <p:extLst>
      <p:ext uri="{BB962C8B-B14F-4D97-AF65-F5344CB8AC3E}">
        <p14:creationId xmlns:p14="http://schemas.microsoft.com/office/powerpoint/2010/main" val="4262182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lstStyle/>
          <a:p>
            <a:r>
              <a:rPr lang="en-US" dirty="0"/>
              <a:t>There has been many presentations that </a:t>
            </a:r>
            <a:r>
              <a:rPr lang="en-US" dirty="0" smtClean="0"/>
              <a:t>discuss </a:t>
            </a:r>
            <a:r>
              <a:rPr lang="en-US" dirty="0"/>
              <a:t>the operating channel of WUR [</a:t>
            </a:r>
            <a:r>
              <a:rPr lang="en-US" dirty="0" smtClean="0"/>
              <a:t>1-6]</a:t>
            </a:r>
            <a:endParaRPr lang="en-US" dirty="0"/>
          </a:p>
          <a:p>
            <a:r>
              <a:rPr lang="en-US" dirty="0"/>
              <a:t>We provide our thought and consideration for this topic in this presentation</a:t>
            </a:r>
          </a:p>
          <a:p>
            <a:endParaRPr lang="en-US" dirty="0"/>
          </a:p>
        </p:txBody>
      </p:sp>
      <p:sp>
        <p:nvSpPr>
          <p:cNvPr id="4" name="Footer Placeholder 3"/>
          <p:cNvSpPr>
            <a:spLocks noGrp="1"/>
          </p:cNvSpPr>
          <p:nvPr>
            <p:ph type="ftr" sz="quarter" idx="11"/>
          </p:nvPr>
        </p:nvSpPr>
        <p:spPr/>
        <p:txBody>
          <a:bodyPr/>
          <a:lstStyle/>
          <a:p>
            <a:r>
              <a:rPr lang="en-US" altLang="ko-KR" smtClean="0"/>
              <a:t>Po-Kai Huang et al. (Intel)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2</a:t>
            </a:fld>
            <a:endParaRPr lang="en-US" altLang="ko-KR"/>
          </a:p>
        </p:txBody>
      </p:sp>
    </p:spTree>
    <p:extLst>
      <p:ext uri="{BB962C8B-B14F-4D97-AF65-F5344CB8AC3E}">
        <p14:creationId xmlns:p14="http://schemas.microsoft.com/office/powerpoint/2010/main" val="2771285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 for the Operating Channel of PCR and WUR</a:t>
            </a:r>
            <a:endParaRPr lang="en-US" dirty="0"/>
          </a:p>
        </p:txBody>
      </p:sp>
      <p:sp>
        <p:nvSpPr>
          <p:cNvPr id="3" name="Content Placeholder 2"/>
          <p:cNvSpPr>
            <a:spLocks noGrp="1"/>
          </p:cNvSpPr>
          <p:nvPr>
            <p:ph idx="1"/>
          </p:nvPr>
        </p:nvSpPr>
        <p:spPr/>
        <p:txBody>
          <a:bodyPr/>
          <a:lstStyle/>
          <a:p>
            <a:r>
              <a:rPr lang="en-US" dirty="0" smtClean="0"/>
              <a:t>We think the operating channel of PCR and WUR may not be the same due to the following reasons</a:t>
            </a:r>
          </a:p>
          <a:p>
            <a:pPr lvl="1"/>
            <a:r>
              <a:rPr lang="en-US" dirty="0" smtClean="0"/>
              <a:t>Due </a:t>
            </a:r>
            <a:r>
              <a:rPr lang="en-US" dirty="0"/>
              <a:t>to extremely high false detection rate [1</a:t>
            </a:r>
            <a:r>
              <a:rPr lang="en-US" dirty="0" smtClean="0"/>
              <a:t>], if the operating channel of PCR is in a DFS channel, then AP has to use a different channel for WUR operation if WUR operation is needed</a:t>
            </a:r>
          </a:p>
          <a:p>
            <a:pPr lvl="1"/>
            <a:r>
              <a:rPr lang="en-US" dirty="0" smtClean="0"/>
              <a:t>The range in 5 GHz band may not be met [7], and a dual-band concurrent AP can </a:t>
            </a:r>
            <a:r>
              <a:rPr lang="en-US" dirty="0"/>
              <a:t>use </a:t>
            </a:r>
            <a:r>
              <a:rPr lang="en-US" dirty="0" smtClean="0"/>
              <a:t>2.4 </a:t>
            </a:r>
            <a:r>
              <a:rPr lang="en-US" dirty="0"/>
              <a:t>GHz band and channel as the operating channel of </a:t>
            </a:r>
            <a:r>
              <a:rPr lang="en-US" dirty="0" smtClean="0"/>
              <a:t>WUR</a:t>
            </a:r>
          </a:p>
          <a:p>
            <a:pPr lvl="1"/>
            <a:r>
              <a:rPr lang="en-US" dirty="0" smtClean="0"/>
              <a:t>STA may only support WUR in 2.4 GHz band for low power/cost implementation, </a:t>
            </a:r>
            <a:r>
              <a:rPr lang="en-US" dirty="0"/>
              <a:t>and a </a:t>
            </a:r>
            <a:r>
              <a:rPr lang="en-US" dirty="0" smtClean="0"/>
              <a:t>dual-band </a:t>
            </a:r>
            <a:r>
              <a:rPr lang="en-US" dirty="0"/>
              <a:t>concurrent AP can use </a:t>
            </a:r>
            <a:r>
              <a:rPr lang="en-US" dirty="0" smtClean="0"/>
              <a:t>2.4 </a:t>
            </a:r>
            <a:r>
              <a:rPr lang="en-US" dirty="0"/>
              <a:t>GHz band and channel as the operating channel of </a:t>
            </a:r>
            <a:r>
              <a:rPr lang="en-US" dirty="0" smtClean="0"/>
              <a:t>WUR even if PCR operating channel is in 5 GHz band</a:t>
            </a:r>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3</a:t>
            </a:fld>
            <a:endParaRPr lang="en-US" altLang="ko-KR" dirty="0"/>
          </a:p>
        </p:txBody>
      </p:sp>
      <p:sp>
        <p:nvSpPr>
          <p:cNvPr id="8"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spTree>
    <p:extLst>
      <p:ext uri="{BB962C8B-B14F-4D97-AF65-F5344CB8AC3E}">
        <p14:creationId xmlns:p14="http://schemas.microsoft.com/office/powerpoint/2010/main" val="41112354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 of Different Operating Channel for PCR and WUR</a:t>
            </a:r>
            <a:endParaRPr lang="en-US" dirty="0"/>
          </a:p>
        </p:txBody>
      </p:sp>
      <p:sp>
        <p:nvSpPr>
          <p:cNvPr id="3" name="Content Placeholder 2"/>
          <p:cNvSpPr>
            <a:spLocks noGrp="1"/>
          </p:cNvSpPr>
          <p:nvPr>
            <p:ph idx="1"/>
          </p:nvPr>
        </p:nvSpPr>
        <p:spPr/>
        <p:txBody>
          <a:bodyPr/>
          <a:lstStyle/>
          <a:p>
            <a:r>
              <a:rPr lang="en-US" sz="1600" dirty="0" smtClean="0"/>
              <a:t>Channel Switch at the AP</a:t>
            </a:r>
            <a:endParaRPr lang="en-US" sz="1600" dirty="0"/>
          </a:p>
          <a:p>
            <a:pPr lvl="1"/>
            <a:r>
              <a:rPr lang="en-US" sz="1400" dirty="0" smtClean="0"/>
              <a:t>Channel switch maybe required if AP is not dual-band concurrent</a:t>
            </a:r>
          </a:p>
          <a:p>
            <a:pPr lvl="1"/>
            <a:r>
              <a:rPr lang="en-US" sz="1400" dirty="0" smtClean="0"/>
              <a:t>CTS-to-self </a:t>
            </a:r>
            <a:r>
              <a:rPr lang="en-US" sz="1400" dirty="0"/>
              <a:t>transmission </a:t>
            </a:r>
            <a:r>
              <a:rPr lang="en-US" sz="1400" dirty="0" smtClean="0"/>
              <a:t>may be </a:t>
            </a:r>
            <a:r>
              <a:rPr lang="en-US" sz="1400" dirty="0"/>
              <a:t>required on the operating channel of PCR to stop the transmission of Intra-BSS </a:t>
            </a:r>
            <a:r>
              <a:rPr lang="en-US" sz="1400" dirty="0" smtClean="0"/>
              <a:t>STA </a:t>
            </a:r>
          </a:p>
          <a:p>
            <a:pPr lvl="1"/>
            <a:r>
              <a:rPr lang="en-US" sz="1400" dirty="0" smtClean="0"/>
              <a:t>Developing </a:t>
            </a:r>
            <a:r>
              <a:rPr lang="en-US" sz="1400" dirty="0"/>
              <a:t>new mechanism like Notice of Absence </a:t>
            </a:r>
            <a:r>
              <a:rPr lang="en-US" sz="1400" dirty="0" smtClean="0"/>
              <a:t>may not work because legacy STAs may not support it</a:t>
            </a:r>
          </a:p>
          <a:p>
            <a:pPr lvl="1"/>
            <a:r>
              <a:rPr lang="en-US" sz="1400" dirty="0"/>
              <a:t>We recognize </a:t>
            </a:r>
            <a:r>
              <a:rPr lang="en-US" sz="1400"/>
              <a:t>that </a:t>
            </a:r>
            <a:r>
              <a:rPr lang="en-US" sz="1400" smtClean="0"/>
              <a:t>there </a:t>
            </a:r>
            <a:r>
              <a:rPr lang="en-US" sz="1400" dirty="0"/>
              <a:t>is </a:t>
            </a:r>
            <a:r>
              <a:rPr lang="en-US" sz="1400" dirty="0" smtClean="0"/>
              <a:t>no </a:t>
            </a:r>
            <a:r>
              <a:rPr lang="en-US" sz="1400" dirty="0"/>
              <a:t>ideal </a:t>
            </a:r>
            <a:r>
              <a:rPr lang="en-US" sz="1400" dirty="0" smtClean="0"/>
              <a:t>solution. Hence, we think it should be up to AP to </a:t>
            </a:r>
            <a:r>
              <a:rPr lang="en-US" sz="1400" dirty="0"/>
              <a:t>decide if it wants to do </a:t>
            </a:r>
            <a:r>
              <a:rPr lang="en-US" sz="1400" dirty="0" smtClean="0"/>
              <a:t>channel switch </a:t>
            </a:r>
            <a:r>
              <a:rPr lang="en-US" sz="1400" dirty="0"/>
              <a:t>or just reject any WUR request from the </a:t>
            </a:r>
            <a:r>
              <a:rPr lang="en-US" sz="1400" dirty="0" smtClean="0"/>
              <a:t>STA</a:t>
            </a:r>
          </a:p>
          <a:p>
            <a:r>
              <a:rPr lang="en-US" sz="1600" dirty="0"/>
              <a:t>Different Range</a:t>
            </a:r>
          </a:p>
          <a:p>
            <a:pPr lvl="1"/>
            <a:r>
              <a:rPr lang="en-US" sz="1400" dirty="0" smtClean="0"/>
              <a:t>Operating range of WUR should not be much less than the operating range of PCR. For example, operating WUR in 5GHz band when PCR is in 2.4 GHz band may not work.</a:t>
            </a:r>
          </a:p>
          <a:p>
            <a:pPr lvl="1"/>
            <a:r>
              <a:rPr lang="en-US" sz="1400" dirty="0" smtClean="0"/>
              <a:t>If </a:t>
            </a:r>
            <a:r>
              <a:rPr lang="en-US" sz="1400" dirty="0"/>
              <a:t>Operating range of WUR </a:t>
            </a:r>
            <a:r>
              <a:rPr lang="en-US" sz="1400" dirty="0" smtClean="0"/>
              <a:t>is larger than </a:t>
            </a:r>
            <a:r>
              <a:rPr lang="en-US" sz="1400" dirty="0"/>
              <a:t>the operating range of </a:t>
            </a:r>
            <a:r>
              <a:rPr lang="en-US" sz="1400" dirty="0" smtClean="0"/>
              <a:t>PCR, then STA’s self recovery scheme, which we expect to be implementation specific, should take care of the mobility issue</a:t>
            </a:r>
          </a:p>
          <a:p>
            <a:r>
              <a:rPr lang="en-US" sz="1800" dirty="0" smtClean="0"/>
              <a:t>In summary, we think most of the inconvenience is on AP side, and since AP knows its capability, AP should have the flexibility to decide the WUR operating channel.</a:t>
            </a:r>
            <a:endParaRPr lang="en-US" sz="1800" dirty="0"/>
          </a:p>
          <a:p>
            <a:pPr lvl="1"/>
            <a:endParaRPr lang="en-US" sz="1800" dirty="0" smtClean="0"/>
          </a:p>
          <a:p>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4</a:t>
            </a:fld>
            <a:endParaRPr lang="en-US" altLang="ko-KR" dirty="0"/>
          </a:p>
        </p:txBody>
      </p:sp>
      <p:sp>
        <p:nvSpPr>
          <p:cNvPr id="6"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spTree>
    <p:extLst>
      <p:ext uri="{BB962C8B-B14F-4D97-AF65-F5344CB8AC3E}">
        <p14:creationId xmlns:p14="http://schemas.microsoft.com/office/powerpoint/2010/main" val="9192899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 for Future</a:t>
            </a:r>
            <a:endParaRPr lang="en-US" dirty="0"/>
          </a:p>
        </p:txBody>
      </p:sp>
      <p:sp>
        <p:nvSpPr>
          <p:cNvPr id="3" name="Content Placeholder 2"/>
          <p:cNvSpPr>
            <a:spLocks noGrp="1"/>
          </p:cNvSpPr>
          <p:nvPr>
            <p:ph idx="1"/>
          </p:nvPr>
        </p:nvSpPr>
        <p:spPr/>
        <p:txBody>
          <a:bodyPr/>
          <a:lstStyle/>
          <a:p>
            <a:r>
              <a:rPr lang="en-US" sz="1800" dirty="0" smtClean="0"/>
              <a:t>We see there are some interests to use </a:t>
            </a:r>
            <a:r>
              <a:rPr lang="en-US" sz="1800" dirty="0" err="1" smtClean="0"/>
              <a:t>WURx</a:t>
            </a:r>
            <a:r>
              <a:rPr lang="en-US" sz="1800" dirty="0" smtClean="0"/>
              <a:t> as a low power receiver for other applications like AP discovery [8-9]</a:t>
            </a:r>
          </a:p>
          <a:p>
            <a:pPr lvl="1"/>
            <a:r>
              <a:rPr lang="en-US" sz="1600" dirty="0" smtClean="0"/>
              <a:t>Similar to the usage of BLE for Wi-Fi discovery</a:t>
            </a:r>
          </a:p>
          <a:p>
            <a:pPr lvl="1"/>
            <a:r>
              <a:rPr lang="en-US" sz="1600" dirty="0" smtClean="0"/>
              <a:t>A common channel may be required for simplifying the scan requirement </a:t>
            </a:r>
          </a:p>
          <a:p>
            <a:r>
              <a:rPr lang="en-US" sz="1800" dirty="0"/>
              <a:t>We see there are some </a:t>
            </a:r>
            <a:r>
              <a:rPr lang="en-US" sz="1800" dirty="0" smtClean="0"/>
              <a:t>interests to have multi-user WUR transmission [5-6]</a:t>
            </a:r>
          </a:p>
          <a:p>
            <a:pPr lvl="1"/>
            <a:r>
              <a:rPr lang="en-US" sz="1600" dirty="0" smtClean="0"/>
              <a:t> Different STA in one BSS may operate on different channels for WUR reception</a:t>
            </a:r>
          </a:p>
          <a:p>
            <a:r>
              <a:rPr lang="en-US" sz="1800" dirty="0" smtClean="0"/>
              <a:t>There maybe more ideas …</a:t>
            </a:r>
          </a:p>
          <a:p>
            <a:r>
              <a:rPr lang="en-US" sz="1800" dirty="0"/>
              <a:t>Design for all these proposals </a:t>
            </a:r>
            <a:r>
              <a:rPr lang="en-US" sz="1800" dirty="0" smtClean="0"/>
              <a:t>may </a:t>
            </a:r>
            <a:r>
              <a:rPr lang="en-US" sz="1800" dirty="0"/>
              <a:t>not </a:t>
            </a:r>
            <a:r>
              <a:rPr lang="en-US" sz="1800" dirty="0" smtClean="0"/>
              <a:t>happen now, </a:t>
            </a:r>
            <a:r>
              <a:rPr lang="en-US" sz="1800" dirty="0"/>
              <a:t>but </a:t>
            </a:r>
            <a:r>
              <a:rPr lang="en-US" sz="1800" dirty="0" smtClean="0"/>
              <a:t>preventing </a:t>
            </a:r>
            <a:r>
              <a:rPr lang="en-US" sz="1800" dirty="0"/>
              <a:t>the possibility of all these proposals may </a:t>
            </a:r>
            <a:r>
              <a:rPr lang="en-US" sz="1800" dirty="0" smtClean="0"/>
              <a:t>not be ideal as well.</a:t>
            </a:r>
          </a:p>
          <a:p>
            <a:r>
              <a:rPr lang="en-US" sz="1800" dirty="0" smtClean="0"/>
              <a:t>A compromise is that we let AP decide the channel, then all these ideas may be accommodated in the future.</a:t>
            </a:r>
            <a:endParaRPr lang="en-US" sz="1800"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5</a:t>
            </a:fld>
            <a:endParaRPr lang="en-US" altLang="ko-KR" dirty="0"/>
          </a:p>
        </p:txBody>
      </p:sp>
      <p:sp>
        <p:nvSpPr>
          <p:cNvPr id="6"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spTree>
    <p:extLst>
      <p:ext uri="{BB962C8B-B14F-4D97-AF65-F5344CB8AC3E}">
        <p14:creationId xmlns:p14="http://schemas.microsoft.com/office/powerpoint/2010/main" val="1956403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p:txBody>
          <a:bodyPr/>
          <a:lstStyle/>
          <a:p>
            <a:r>
              <a:rPr lang="en-US" sz="2000" dirty="0" smtClean="0"/>
              <a:t>We propose that AP decides the WUR operating channel</a:t>
            </a:r>
          </a:p>
          <a:p>
            <a:pPr lvl="1"/>
            <a:r>
              <a:rPr lang="en-US" sz="1800" dirty="0" smtClean="0"/>
              <a:t>AP can decide a WUR operating channel different from PCR operating channel if PCR operating channel is in DFS</a:t>
            </a:r>
          </a:p>
          <a:p>
            <a:pPr lvl="1"/>
            <a:r>
              <a:rPr lang="en-US" sz="1800" dirty="0" smtClean="0"/>
              <a:t>AP can decide </a:t>
            </a:r>
            <a:r>
              <a:rPr lang="en-US" sz="1800" dirty="0"/>
              <a:t>a WUR operating channel </a:t>
            </a:r>
            <a:r>
              <a:rPr lang="en-US" sz="1800" dirty="0" smtClean="0"/>
              <a:t>in 2.4 GHz band if AP is dual-band concurrent and PCR operating channel is in 5 GHz band</a:t>
            </a:r>
          </a:p>
          <a:p>
            <a:pPr lvl="1"/>
            <a:r>
              <a:rPr lang="en-US" sz="1800" dirty="0" smtClean="0"/>
              <a:t>AP can indicate this in beacon if all the associated STA in WUR mode should use the same WUR operating channel or AP can indicate WUR operating channel in individual WUR negotiation </a:t>
            </a:r>
          </a:p>
          <a:p>
            <a:pPr lvl="2"/>
            <a:r>
              <a:rPr lang="en-US" sz="1600" dirty="0" smtClean="0"/>
              <a:t>Note that </a:t>
            </a:r>
            <a:r>
              <a:rPr lang="en-US" sz="1600" dirty="0"/>
              <a:t>if we agree on multi-user transmission of </a:t>
            </a:r>
            <a:r>
              <a:rPr lang="en-US" sz="1600" dirty="0" smtClean="0"/>
              <a:t>WUR, different </a:t>
            </a:r>
            <a:r>
              <a:rPr lang="en-US" sz="1600" dirty="0"/>
              <a:t>associated STA </a:t>
            </a:r>
            <a:r>
              <a:rPr lang="en-US" sz="1600" dirty="0" smtClean="0"/>
              <a:t>can use different WUR operating channels</a:t>
            </a:r>
          </a:p>
          <a:p>
            <a:pPr lvl="1"/>
            <a:r>
              <a:rPr lang="en-US" sz="1800" dirty="0" smtClean="0"/>
              <a:t>Additional WFA program or vendor specific application can configure AP to uses a recommended channel for discovery</a:t>
            </a:r>
            <a:endParaRPr lang="en-US" sz="1800"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6</a:t>
            </a:fld>
            <a:endParaRPr lang="en-US" altLang="ko-KR" dirty="0"/>
          </a:p>
        </p:txBody>
      </p:sp>
      <p:sp>
        <p:nvSpPr>
          <p:cNvPr id="6"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spTree>
    <p:extLst>
      <p:ext uri="{BB962C8B-B14F-4D97-AF65-F5344CB8AC3E}">
        <p14:creationId xmlns:p14="http://schemas.microsoft.com/office/powerpoint/2010/main" val="529195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 on STA Side</a:t>
            </a:r>
            <a:endParaRPr lang="en-US" dirty="0"/>
          </a:p>
        </p:txBody>
      </p:sp>
      <p:sp>
        <p:nvSpPr>
          <p:cNvPr id="3" name="Content Placeholder 2"/>
          <p:cNvSpPr>
            <a:spLocks noGrp="1"/>
          </p:cNvSpPr>
          <p:nvPr>
            <p:ph idx="1"/>
          </p:nvPr>
        </p:nvSpPr>
        <p:spPr/>
        <p:txBody>
          <a:bodyPr/>
          <a:lstStyle/>
          <a:p>
            <a:r>
              <a:rPr lang="en-US" dirty="0" smtClean="0"/>
              <a:t>We do not see too much value for STA to suggest channel</a:t>
            </a:r>
          </a:p>
          <a:p>
            <a:pPr lvl="1"/>
            <a:r>
              <a:rPr lang="en-US" dirty="0" smtClean="0"/>
              <a:t>Most of the considerations are on the AP side</a:t>
            </a:r>
          </a:p>
          <a:p>
            <a:pPr lvl="1"/>
            <a:r>
              <a:rPr lang="en-US" dirty="0" smtClean="0"/>
              <a:t>AP may see tons of suggestions and still needs to do final decision based on its constraints</a:t>
            </a:r>
          </a:p>
          <a:p>
            <a:r>
              <a:rPr lang="en-US" dirty="0" smtClean="0"/>
              <a:t>We recognize that STA may have specific band capability</a:t>
            </a:r>
          </a:p>
          <a:p>
            <a:pPr lvl="1"/>
            <a:r>
              <a:rPr lang="en-US" dirty="0" smtClean="0"/>
              <a:t>STA’s </a:t>
            </a:r>
            <a:r>
              <a:rPr lang="en-US" dirty="0" err="1" smtClean="0"/>
              <a:t>WURx</a:t>
            </a:r>
            <a:r>
              <a:rPr lang="en-US" dirty="0" smtClean="0"/>
              <a:t> may only be able to operate in 5 GHz band or 2.4 GHz band</a:t>
            </a:r>
          </a:p>
          <a:p>
            <a:pPr lvl="2"/>
            <a:r>
              <a:rPr lang="en-US" dirty="0" smtClean="0"/>
              <a:t>Note that </a:t>
            </a:r>
            <a:r>
              <a:rPr lang="en-US" dirty="0" err="1" smtClean="0"/>
              <a:t>WURx</a:t>
            </a:r>
            <a:r>
              <a:rPr lang="en-US" dirty="0" smtClean="0"/>
              <a:t> for 2.4 GHz only operation may cost less</a:t>
            </a:r>
            <a:endParaRPr lang="en-US" dirty="0"/>
          </a:p>
          <a:p>
            <a:pPr lvl="1"/>
            <a:r>
              <a:rPr lang="en-US" dirty="0" smtClean="0"/>
              <a:t>STA can simply announce its band capability if any, and AP can do the final decision during negotiation.</a:t>
            </a:r>
            <a:endParaRPr lang="en-US" dirty="0"/>
          </a:p>
          <a:p>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7</a:t>
            </a:fld>
            <a:endParaRPr lang="en-US" altLang="ko-KR" dirty="0"/>
          </a:p>
        </p:txBody>
      </p:sp>
      <p:sp>
        <p:nvSpPr>
          <p:cNvPr id="6"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spTree>
    <p:extLst>
      <p:ext uri="{BB962C8B-B14F-4D97-AF65-F5344CB8AC3E}">
        <p14:creationId xmlns:p14="http://schemas.microsoft.com/office/powerpoint/2010/main" val="2488726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We propose that AP decides the WUR operating channel</a:t>
            </a:r>
          </a:p>
          <a:p>
            <a:pPr lvl="1"/>
            <a:r>
              <a:rPr lang="en-US" dirty="0" smtClean="0"/>
              <a:t>WUR can still be done if PCR is in a DFS channel</a:t>
            </a:r>
          </a:p>
          <a:p>
            <a:pPr lvl="1"/>
            <a:r>
              <a:rPr lang="en-US" dirty="0" smtClean="0"/>
              <a:t>AP can use 2.4 GHz band for WUR operation if PCR operates in 5 GHz band, and AP is dual-band concurrent</a:t>
            </a:r>
          </a:p>
          <a:p>
            <a:pPr lvl="1"/>
            <a:r>
              <a:rPr lang="en-US" dirty="0" smtClean="0"/>
              <a:t>AP can reject WUR request for whatever reason including not support channel switch</a:t>
            </a:r>
          </a:p>
          <a:p>
            <a:pPr lvl="1"/>
            <a:r>
              <a:rPr lang="en-US" dirty="0" smtClean="0"/>
              <a:t>Consideration </a:t>
            </a:r>
            <a:r>
              <a:rPr lang="en-US" dirty="0"/>
              <a:t>for future extension like discovery application or multi-user transmission </a:t>
            </a:r>
            <a:r>
              <a:rPr lang="en-US" dirty="0" smtClean="0"/>
              <a:t>can be accommodated it these concepts are agreed</a:t>
            </a:r>
          </a:p>
          <a:p>
            <a:pPr lvl="1"/>
            <a:r>
              <a:rPr lang="en-US" dirty="0" smtClean="0"/>
              <a:t>STA can announce band capability if support for 2.4 GHz band and 5 GHz band is not mandatory</a:t>
            </a:r>
          </a:p>
          <a:p>
            <a:pPr lvl="1"/>
            <a:endParaRPr lang="en-US" dirty="0" smtClean="0"/>
          </a:p>
          <a:p>
            <a:pPr lvl="1"/>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8</a:t>
            </a:fld>
            <a:endParaRPr lang="en-US" altLang="ko-KR" dirty="0"/>
          </a:p>
        </p:txBody>
      </p:sp>
      <p:sp>
        <p:nvSpPr>
          <p:cNvPr id="6"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spTree>
    <p:extLst>
      <p:ext uri="{BB962C8B-B14F-4D97-AF65-F5344CB8AC3E}">
        <p14:creationId xmlns:p14="http://schemas.microsoft.com/office/powerpoint/2010/main" val="1126245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support that AP decides the WUR operating channel in the band(s) supported by the </a:t>
            </a:r>
            <a:r>
              <a:rPr lang="en-US" dirty="0"/>
              <a:t>associated non-AP STA </a:t>
            </a:r>
            <a:r>
              <a:rPr lang="en-US" dirty="0" smtClean="0"/>
              <a:t>operating in WUR Mode?</a:t>
            </a:r>
          </a:p>
          <a:p>
            <a:pPr lvl="1"/>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9</a:t>
            </a:fld>
            <a:endParaRPr lang="en-US" altLang="ko-KR" dirty="0"/>
          </a:p>
        </p:txBody>
      </p:sp>
      <p:sp>
        <p:nvSpPr>
          <p:cNvPr id="6"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spTree>
    <p:extLst>
      <p:ext uri="{BB962C8B-B14F-4D97-AF65-F5344CB8AC3E}">
        <p14:creationId xmlns:p14="http://schemas.microsoft.com/office/powerpoint/2010/main" val="1320599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91427</TotalTime>
  <Words>1109</Words>
  <Application>Microsoft Office PowerPoint</Application>
  <PresentationFormat>On-screen Show (4:3)</PresentationFormat>
  <Paragraphs>109</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굴림</vt:lpstr>
      <vt:lpstr>맑은 고딕</vt:lpstr>
      <vt:lpstr>Neo Sans Intel</vt:lpstr>
      <vt:lpstr>Arial</vt:lpstr>
      <vt:lpstr>Times New Roman</vt:lpstr>
      <vt:lpstr>Verdana</vt:lpstr>
      <vt:lpstr>Wingdings</vt:lpstr>
      <vt:lpstr>1_802.11-09/0091r0</vt:lpstr>
      <vt:lpstr>WUR Operating Channel</vt:lpstr>
      <vt:lpstr>Abstract</vt:lpstr>
      <vt:lpstr>Consideration for the Operating Channel of PCR and WUR</vt:lpstr>
      <vt:lpstr>Consideration of Different Operating Channel for PCR and WUR</vt:lpstr>
      <vt:lpstr>Consideration for Future</vt:lpstr>
      <vt:lpstr>Proposal</vt:lpstr>
      <vt:lpstr>Consideration on STA Side</vt:lpstr>
      <vt:lpstr>Conclusion</vt:lpstr>
      <vt:lpstr>Straw Poll 1</vt:lpstr>
      <vt:lpstr>Motion </vt:lpstr>
      <vt:lpstr>Reference</vt:lpstr>
    </vt:vector>
  </TitlesOfParts>
  <Company>Ralink Technology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lastModifiedBy>Huang, Po-kai</cp:lastModifiedBy>
  <cp:revision>2017</cp:revision>
  <cp:lastPrinted>1998-02-10T13:28:06Z</cp:lastPrinted>
  <dcterms:created xsi:type="dcterms:W3CDTF">2008-03-19T13:28:15Z</dcterms:created>
  <dcterms:modified xsi:type="dcterms:W3CDTF">2017-09-15T00:47:20Z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(2)ndN2+f5+H6Oa5Ar6D/fsOfPwynaVO7upP6OyTHHzJNNJ6YE2CI08GRTvxADfg3gt9clyY7QWBNGbcPtbIW/Trq/DozI3VVpEtZc96UFleYLRn2MmKawXIEWzEndtJa+EpVDyytG95bl8a5hTd8CwwoNR9UQ02xfE78py3qFcwykDEG6koFCxfghDuWfrLgpV147Wb92kMu6P33SZzddT2u5lHz2uwBiv1xqYHuSRbizqUUtT</vt:lpwstr>
  </property>
  <property fmtid="{D5CDD505-2E9C-101B-9397-08002B2CF9AE}" pid="3" name="_ms_pID_725343_00">
    <vt:lpwstr>_</vt:lpwstr>
  </property>
  <property fmtid="{D5CDD505-2E9C-101B-9397-08002B2CF9AE}" pid="4" name="_ms_pID_7253431">
    <vt:lpwstr>SVOhp3CcbsvUPftqRfyd9hf1MX8ttnii9h4oUA3y+YsBEiqebmBsp+QHmGWYbHNQCwkcYzo0ZzwwD18U3jHtGKQaCzzy1EeUZzBV3hkYPqQtFUuW402uNFa8Hay1DLMwnkCZWQ6RddTeuPYijTrh911Cu6rs/DIj1/AZeg==</vt:lpwstr>
  </property>
  <property fmtid="{D5CDD505-2E9C-101B-9397-08002B2CF9AE}" pid="5" name="_ms_pID_7253431_00">
    <vt:lpwstr>_</vt:lpwstr>
  </property>
  <property fmtid="{D5CDD505-2E9C-101B-9397-08002B2CF9AE}" pid="6" name="sflag">
    <vt:lpwstr>1373896797</vt:lpwstr>
  </property>
</Properties>
</file>