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8" r:id="rId2"/>
    <p:sldId id="310" r:id="rId3"/>
    <p:sldId id="314" r:id="rId4"/>
    <p:sldId id="315" r:id="rId5"/>
    <p:sldId id="317" r:id="rId6"/>
    <p:sldId id="318" r:id="rId7"/>
    <p:sldId id="319" r:id="rId8"/>
    <p:sldId id="320" r:id="rId9"/>
    <p:sldId id="321" r:id="rId10"/>
    <p:sldId id="323" r:id="rId11"/>
    <p:sldId id="324" r:id="rId12"/>
    <p:sldId id="325" r:id="rId13"/>
    <p:sldId id="326" r:id="rId14"/>
    <p:sldId id="295" r:id="rId15"/>
    <p:sldId id="294" r:id="rId16"/>
    <p:sldId id="283" r:id="rId17"/>
    <p:sldId id="279" r:id="rId18"/>
    <p:sldId id="299" r:id="rId19"/>
    <p:sldId id="308" r:id="rId20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ngeun Lee" initials="SE" lastIdx="8" clrIdx="0">
    <p:extLst>
      <p:ext uri="{19B8F6BF-5375-455C-9EA6-DF929625EA0E}">
        <p15:presenceInfo xmlns:p15="http://schemas.microsoft.com/office/powerpoint/2012/main" userId="Sungeun Lee" providerId="None"/>
      </p:ext>
    </p:extLst>
  </p:cmAuthor>
  <p:cmAuthor id="2" name="Sigurd Schelstraete" initials="SS" lastIdx="6" clrIdx="1">
    <p:extLst>
      <p:ext uri="{19B8F6BF-5375-455C-9EA6-DF929625EA0E}">
        <p15:presenceInfo xmlns:p15="http://schemas.microsoft.com/office/powerpoint/2012/main" userId="S-1-5-21-3741498948-325809199-1533977599-5194" providerId="AD"/>
      </p:ext>
    </p:extLst>
  </p:cmAuthor>
  <p:cmAuthor id="3" name="yujin" initials="y" lastIdx="7" clrIdx="2">
    <p:extLst>
      <p:ext uri="{19B8F6BF-5375-455C-9EA6-DF929625EA0E}">
        <p15:presenceInfo xmlns:p15="http://schemas.microsoft.com/office/powerpoint/2012/main" userId="yuj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57" autoAdjust="0"/>
    <p:restoredTop sz="94660"/>
  </p:normalViewPr>
  <p:slideViewPr>
    <p:cSldViewPr>
      <p:cViewPr varScale="1">
        <p:scale>
          <a:sx n="101" d="100"/>
          <a:sy n="101" d="100"/>
        </p:scale>
        <p:origin x="126" y="270"/>
      </p:cViewPr>
      <p:guideLst>
        <p:guide orient="horz" pos="2304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717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62"/>
        <p:guide pos="209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63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9638" y="746125"/>
            <a:ext cx="4914900" cy="36861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912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802.11-17/1324r0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29368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Usage of Doppler bit in A-Control subfield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2017-09-11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0407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550953"/>
              </p:ext>
            </p:extLst>
          </p:nvPr>
        </p:nvGraphicFramePr>
        <p:xfrm>
          <a:off x="655320" y="3440844"/>
          <a:ext cx="8153400" cy="14675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8737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0233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2989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+mn-lt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 Noh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</a:t>
                      </a:r>
                      <a:r>
                        <a:rPr lang="en-US" sz="1100" b="0" baseline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at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</a:t>
                      </a:r>
                      <a:r>
                        <a:rPr lang="en-US" sz="11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at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Sigurd Schelstraete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Quantenna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3450 W. Warren Ave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Fremont, CA 94538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sigurd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at quantenna.com</a:t>
                      </a:r>
                      <a:endParaRPr lang="en-US" sz="12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7939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using MAC field</a:t>
            </a:r>
            <a:br>
              <a:rPr lang="en-US" dirty="0"/>
            </a:br>
            <a:r>
              <a:rPr lang="en-US" dirty="0"/>
              <a:t>A-Control subfield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3046183"/>
            <a:ext cx="7770813" cy="301443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Doppler bit in </a:t>
            </a:r>
            <a:r>
              <a:rPr lang="en-US" sz="1800" dirty="0"/>
              <a:t>A-Control subfield </a:t>
            </a:r>
            <a:r>
              <a:rPr lang="en-US" sz="1800" dirty="0" smtClean="0"/>
              <a:t>could </a:t>
            </a:r>
            <a:r>
              <a:rPr lang="en-US" sz="1800" dirty="0"/>
              <a:t>be an alternative approach. </a:t>
            </a: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</a:t>
            </a:r>
            <a:r>
              <a:rPr lang="en-US" sz="1800" dirty="0" smtClean="0"/>
              <a:t>ecoding </a:t>
            </a:r>
            <a:r>
              <a:rPr lang="en-US" sz="1800" dirty="0"/>
              <a:t>the MAC header of the received PPDU is a fundamental </a:t>
            </a:r>
            <a:r>
              <a:rPr lang="en-US" sz="1800" dirty="0" smtClean="0"/>
              <a:t>procedure to get transmit address. 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Receiver may not take any immediate advantage just after having Doppler information of HE-SIG-A field in PHY.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Adding HT-Control field (4 bytes) </a:t>
            </a:r>
            <a:r>
              <a:rPr lang="en-US" sz="1800" dirty="0" smtClean="0"/>
              <a:t>is not a big burden to keep reasonable packet length</a:t>
            </a:r>
            <a:endParaRPr lang="en-US" sz="1800" b="0" dirty="0"/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endParaRPr lang="en-US" sz="1800" dirty="0"/>
          </a:p>
          <a:p>
            <a:pPr marL="0" indent="0"/>
            <a:endParaRPr lang="en-US" sz="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589387" y="2065348"/>
            <a:ext cx="7905325" cy="536575"/>
            <a:chOff x="248075" y="1718905"/>
            <a:chExt cx="8438725" cy="1084908"/>
          </a:xfrm>
        </p:grpSpPr>
        <p:sp>
          <p:nvSpPr>
            <p:cNvPr id="37" name="Rectangle 36"/>
            <p:cNvSpPr/>
            <p:nvPr/>
          </p:nvSpPr>
          <p:spPr bwMode="auto">
            <a:xfrm>
              <a:off x="248075" y="2193256"/>
              <a:ext cx="583504" cy="496829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63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Arial" charset="0"/>
                </a:rPr>
                <a:t>VHT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828677" y="2193256"/>
              <a:ext cx="461333" cy="496829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63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Arial" charset="0"/>
                </a:rPr>
                <a:t>HT</a:t>
              </a: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1286337" y="2193256"/>
              <a:ext cx="3209463" cy="496829"/>
            </a:xfrm>
            <a:prstGeom prst="rect">
              <a:avLst/>
            </a:prstGeom>
            <a:solidFill>
              <a:srgbClr val="FFC000"/>
            </a:solidFill>
            <a:ln w="63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Arial" charset="0"/>
                </a:rPr>
                <a:t>Control</a:t>
              </a:r>
              <a:r>
                <a:rPr kumimoji="0" lang="en-US" sz="1000" b="0" i="0" u="none" strike="noStrike" kern="0" cap="none" spc="0" normalizeH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Arial" charset="0"/>
                </a:rPr>
                <a:t> 1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18468" y="1993541"/>
              <a:ext cx="393056" cy="230832"/>
            </a:xfrm>
            <a:prstGeom prst="rect">
              <a:avLst/>
            </a:prstGeom>
            <a:noFill/>
            <a:ln w="6350">
              <a:noFill/>
            </a:ln>
          </p:spPr>
          <p:txBody>
            <a:bodyPr wrap="none" rtlCol="0" anchor="ctr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900" dirty="0">
                  <a:solidFill>
                    <a:srgbClr val="000000"/>
                  </a:solidFill>
                  <a:latin typeface="Times New Roman"/>
                  <a:ea typeface="+mn-ea"/>
                  <a:cs typeface="Arial" charset="0"/>
                </a:rPr>
                <a:t>1 bit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28677" y="1993541"/>
              <a:ext cx="393056" cy="230832"/>
            </a:xfrm>
            <a:prstGeom prst="rect">
              <a:avLst/>
            </a:prstGeom>
            <a:noFill/>
            <a:ln w="6350">
              <a:noFill/>
            </a:ln>
          </p:spPr>
          <p:txBody>
            <a:bodyPr wrap="none" rtlCol="0" anchor="ctr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900" dirty="0">
                  <a:solidFill>
                    <a:srgbClr val="000000"/>
                  </a:solidFill>
                  <a:latin typeface="Times New Roman"/>
                  <a:ea typeface="+mn-ea"/>
                  <a:cs typeface="Arial" charset="0"/>
                </a:rPr>
                <a:t>1 bit</a:t>
              </a:r>
            </a:p>
          </p:txBody>
        </p:sp>
        <p:cxnSp>
          <p:nvCxnSpPr>
            <p:cNvPr id="59" name="Straight Connector 58"/>
            <p:cNvCxnSpPr/>
            <p:nvPr/>
          </p:nvCxnSpPr>
          <p:spPr bwMode="auto">
            <a:xfrm>
              <a:off x="1286337" y="1778274"/>
              <a:ext cx="0" cy="1015865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>
              <a:off x="8686800" y="1787948"/>
              <a:ext cx="0" cy="1015865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0" name="Straight Arrow Connector 69"/>
            <p:cNvCxnSpPr/>
            <p:nvPr/>
          </p:nvCxnSpPr>
          <p:spPr bwMode="auto">
            <a:xfrm>
              <a:off x="1286337" y="1870244"/>
              <a:ext cx="740046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71" name="TextBox 70"/>
            <p:cNvSpPr txBox="1"/>
            <p:nvPr/>
          </p:nvSpPr>
          <p:spPr>
            <a:xfrm>
              <a:off x="3848747" y="1718905"/>
              <a:ext cx="1654620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000" dirty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Aggregated Control subfield</a:t>
              </a: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4495801" y="2193256"/>
              <a:ext cx="981538" cy="496829"/>
            </a:xfrm>
            <a:prstGeom prst="rect">
              <a:avLst/>
            </a:prstGeom>
            <a:solidFill>
              <a:srgbClr val="FFC000"/>
            </a:solidFill>
            <a:ln w="63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Arial" charset="0"/>
                </a:rPr>
                <a:t>…</a:t>
              </a: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5477338" y="2193256"/>
              <a:ext cx="3209462" cy="496829"/>
            </a:xfrm>
            <a:prstGeom prst="rect">
              <a:avLst/>
            </a:prstGeom>
            <a:solidFill>
              <a:srgbClr val="FFC000"/>
            </a:solidFill>
            <a:ln w="63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Arial" charset="0"/>
                </a:rPr>
                <a:t>Control</a:t>
              </a:r>
              <a:r>
                <a:rPr kumimoji="0" lang="en-US" sz="1000" b="0" i="0" u="none" strike="noStrike" kern="0" cap="none" spc="0" normalizeH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Arial" charset="0"/>
                </a:rPr>
                <a:t> N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endParaRPr>
            </a:p>
          </p:txBody>
        </p:sp>
      </p:grp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38400" y="5409492"/>
            <a:ext cx="5582577" cy="623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867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using MAC field</a:t>
            </a:r>
            <a:br>
              <a:rPr lang="en-US" dirty="0"/>
            </a:br>
            <a:r>
              <a:rPr lang="en-US" dirty="0"/>
              <a:t>A-Control subfield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799"/>
            <a:ext cx="7770813" cy="44958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Opt.1 Support a new Control ID (e.g. 7) as Doppler mode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Enough reserved states in Control ID in A-Control subfield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Given </a:t>
            </a:r>
            <a:r>
              <a:rPr lang="en-US" sz="1600" dirty="0"/>
              <a:t>short length of Control subfield, the A-Control subfield </a:t>
            </a:r>
            <a:r>
              <a:rPr lang="en-US" sz="1600" dirty="0" smtClean="0"/>
              <a:t>allows </a:t>
            </a:r>
            <a:r>
              <a:rPr lang="en-US" sz="1600" dirty="0"/>
              <a:t>additional Control subfield (e.g. OM Control subfield, HE link adaptation Control subfield </a:t>
            </a:r>
            <a:r>
              <a:rPr lang="en-US" sz="1600" dirty="0" err="1"/>
              <a:t>etc</a:t>
            </a:r>
            <a:r>
              <a:rPr lang="en-US" sz="1600" dirty="0"/>
              <a:t>) on top of Doppler mode.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Opt. 2 Add Doppler information to the existing Control subfield.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Need minor updates.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Any existing </a:t>
            </a:r>
            <a:r>
              <a:rPr lang="en-US" sz="1400" dirty="0"/>
              <a:t>Control subfields </a:t>
            </a:r>
            <a:r>
              <a:rPr lang="en-US" sz="1400" dirty="0" smtClean="0"/>
              <a:t>could add 1 bit Doppler </a:t>
            </a:r>
            <a:r>
              <a:rPr lang="en-US" sz="1400" dirty="0"/>
              <a:t>info if needed.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HLA is preferable.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HLA is </a:t>
            </a:r>
            <a:r>
              <a:rPr lang="en-US" sz="1400" b="1" dirty="0"/>
              <a:t>optional</a:t>
            </a:r>
            <a:r>
              <a:rPr lang="en-US" sz="1400" dirty="0"/>
              <a:t> feature and even though RX receives MFB info, it is not required to do something immediately.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E.g.) Unsolicited MFB of HE link adaptation [5] (see Appendix) whose format is not fixed yet could be a good candidate. Recommended NSS, HE-MCS, DCM info </a:t>
            </a:r>
            <a:r>
              <a:rPr lang="en-US" sz="1400" dirty="0" smtClean="0"/>
              <a:t>can </a:t>
            </a:r>
            <a:r>
              <a:rPr lang="en-US" sz="1400" dirty="0"/>
              <a:t>be delivered together </a:t>
            </a:r>
            <a:r>
              <a:rPr lang="en-US" sz="1400" dirty="0" smtClean="0"/>
              <a:t>to combat </a:t>
            </a:r>
            <a:r>
              <a:rPr lang="en-US" sz="1400" dirty="0"/>
              <a:t>fast time-varying channel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pSp>
        <p:nvGrpSpPr>
          <p:cNvPr id="18" name="Group 17"/>
          <p:cNvGrpSpPr/>
          <p:nvPr/>
        </p:nvGrpSpPr>
        <p:grpSpPr>
          <a:xfrm>
            <a:off x="2209800" y="2133600"/>
            <a:ext cx="3001966" cy="572703"/>
            <a:chOff x="1657587" y="2807365"/>
            <a:chExt cx="3699160" cy="832449"/>
          </a:xfrm>
        </p:grpSpPr>
        <p:sp>
          <p:nvSpPr>
            <p:cNvPr id="8" name="Rectangle 7"/>
            <p:cNvSpPr/>
            <p:nvPr/>
          </p:nvSpPr>
          <p:spPr bwMode="auto">
            <a:xfrm>
              <a:off x="1657587" y="3142985"/>
              <a:ext cx="1732412" cy="496829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Arial" charset="0"/>
                </a:rPr>
                <a:t>Control ID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  <a:latin typeface="Times New Roman"/>
                  <a:ea typeface="+mn-ea"/>
                  <a:cs typeface="Arial" charset="0"/>
                </a:rPr>
                <a:t>(e.g. 7)</a:t>
              </a:r>
              <a:r>
                <a:rPr kumimoji="0" lang="en-US" sz="1000" b="0" i="0" u="none" strike="noStrike" kern="0" cap="none" spc="0" normalizeH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Arial" charset="0"/>
                </a:rPr>
                <a:t> 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21678" y="2807367"/>
              <a:ext cx="591007" cy="369078"/>
            </a:xfrm>
            <a:prstGeom prst="rect">
              <a:avLst/>
            </a:prstGeom>
            <a:noFill/>
            <a:ln w="6350">
              <a:noFill/>
            </a:ln>
          </p:spPr>
          <p:txBody>
            <a:bodyPr wrap="none" rtlCol="0" anchor="ctr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000" dirty="0">
                  <a:solidFill>
                    <a:srgbClr val="000000"/>
                  </a:solidFill>
                  <a:latin typeface="Times New Roman"/>
                  <a:ea typeface="+mn-ea"/>
                  <a:cs typeface="Arial" charset="0"/>
                </a:rPr>
                <a:t>4 bits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393671" y="3142985"/>
              <a:ext cx="981538" cy="496829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  <a:latin typeface="Times New Roman"/>
                  <a:cs typeface="Arial" charset="0"/>
                </a:rPr>
                <a:t>Doppler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611564" y="2807365"/>
              <a:ext cx="525824" cy="369078"/>
            </a:xfrm>
            <a:prstGeom prst="rect">
              <a:avLst/>
            </a:prstGeom>
            <a:noFill/>
            <a:ln w="6350">
              <a:noFill/>
            </a:ln>
          </p:spPr>
          <p:txBody>
            <a:bodyPr wrap="none" rtlCol="0" anchor="ctr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000" dirty="0">
                  <a:solidFill>
                    <a:srgbClr val="000000"/>
                  </a:solidFill>
                  <a:latin typeface="Times New Roman"/>
                  <a:ea typeface="+mn-ea"/>
                  <a:cs typeface="Arial" charset="0"/>
                </a:rPr>
                <a:t>1 bit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375209" y="3142985"/>
              <a:ext cx="981538" cy="496829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  <a:latin typeface="Times New Roman"/>
                  <a:cs typeface="Arial" charset="0"/>
                </a:rPr>
                <a:t>Reserved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489232" y="2812956"/>
              <a:ext cx="715452" cy="357893"/>
            </a:xfrm>
            <a:prstGeom prst="rect">
              <a:avLst/>
            </a:prstGeom>
            <a:noFill/>
            <a:ln w="6350">
              <a:noFill/>
            </a:ln>
          </p:spPr>
          <p:txBody>
            <a:bodyPr wrap="none" rtlCol="0" anchor="ctr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000" dirty="0">
                  <a:solidFill>
                    <a:srgbClr val="000000"/>
                  </a:solidFill>
                  <a:latin typeface="Times New Roman"/>
                  <a:ea typeface="+mn-ea"/>
                  <a:cs typeface="Arial" charset="0"/>
                </a:rPr>
                <a:t>X bit(s)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66869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Protocol-wise behaviors </a:t>
            </a:r>
            <a:br>
              <a:rPr lang="en-US" dirty="0"/>
            </a:br>
            <a:r>
              <a:rPr lang="en-US" dirty="0"/>
              <a:t>when using A-Control subfield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 bwMode="auto">
          <a:xfrm>
            <a:off x="937053" y="2251127"/>
            <a:ext cx="381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469586" y="2712619"/>
            <a:ext cx="381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899208" y="3183113"/>
            <a:ext cx="381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2600" y="1822777"/>
            <a:ext cx="23887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</a:rPr>
              <a:t>Doppler in A-Control subfield set to 1 </a:t>
            </a:r>
          </a:p>
        </p:txBody>
      </p:sp>
      <p:cxnSp>
        <p:nvCxnSpPr>
          <p:cNvPr id="27" name="Straight Arrow Connector 26"/>
          <p:cNvCxnSpPr/>
          <p:nvPr/>
        </p:nvCxnSpPr>
        <p:spPr bwMode="auto">
          <a:xfrm flipH="1" flipV="1">
            <a:off x="2157282" y="2071332"/>
            <a:ext cx="823794" cy="12142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795442" y="2561933"/>
            <a:ext cx="7680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838573" y="3022998"/>
            <a:ext cx="7680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194170" y="2328626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+mn-lt"/>
              </a:rPr>
              <a:t>AP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52400" y="2817167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+mn-lt"/>
              </a:rPr>
              <a:t>STA1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761993" y="3714994"/>
            <a:ext cx="271665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STA2 </a:t>
            </a:r>
            <a:r>
              <a:rPr lang="en-US" sz="1100" dirty="0" smtClean="0">
                <a:solidFill>
                  <a:schemeClr val="tx1"/>
                </a:solidFill>
              </a:rPr>
              <a:t>measuring fast time-varying channel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9" name="Explosion 1 38"/>
          <p:cNvSpPr/>
          <p:nvPr/>
        </p:nvSpPr>
        <p:spPr bwMode="auto">
          <a:xfrm>
            <a:off x="2452446" y="3331662"/>
            <a:ext cx="304800" cy="312501"/>
          </a:xfrm>
          <a:prstGeom prst="irregularSeal1">
            <a:avLst/>
          </a:prstGeom>
          <a:solidFill>
            <a:srgbClr val="0000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flipH="1">
            <a:off x="2338183" y="3467483"/>
            <a:ext cx="221602" cy="2907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838573" y="3491377"/>
            <a:ext cx="7680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152400" y="3285546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+mn-lt"/>
              </a:rPr>
              <a:t>STA2</a:t>
            </a:r>
          </a:p>
        </p:txBody>
      </p:sp>
      <p:cxnSp>
        <p:nvCxnSpPr>
          <p:cNvPr id="49" name="Straight Arrow Connector 48"/>
          <p:cNvCxnSpPr/>
          <p:nvPr/>
        </p:nvCxnSpPr>
        <p:spPr bwMode="auto">
          <a:xfrm>
            <a:off x="1118317" y="2555927"/>
            <a:ext cx="0" cy="46149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Straight Arrow Connector 49"/>
          <p:cNvCxnSpPr/>
          <p:nvPr/>
        </p:nvCxnSpPr>
        <p:spPr bwMode="auto">
          <a:xfrm flipV="1">
            <a:off x="1653886" y="2554620"/>
            <a:ext cx="0" cy="1592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2248448" y="2712619"/>
            <a:ext cx="249551" cy="262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tx1"/>
                </a:solidFill>
              </a:rPr>
              <a:t>…</a:t>
            </a:r>
          </a:p>
        </p:txBody>
      </p:sp>
      <p:cxnSp>
        <p:nvCxnSpPr>
          <p:cNvPr id="56" name="Straight Arrow Connector 55"/>
          <p:cNvCxnSpPr/>
          <p:nvPr/>
        </p:nvCxnSpPr>
        <p:spPr bwMode="auto">
          <a:xfrm flipH="1" flipV="1">
            <a:off x="3089708" y="2561933"/>
            <a:ext cx="0" cy="6186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2" name="Rectangle 61"/>
          <p:cNvSpPr/>
          <p:nvPr/>
        </p:nvSpPr>
        <p:spPr bwMode="auto">
          <a:xfrm>
            <a:off x="3588926" y="2251127"/>
            <a:ext cx="47308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3" name="Straight Arrow Connector 62"/>
          <p:cNvCxnSpPr/>
          <p:nvPr/>
        </p:nvCxnSpPr>
        <p:spPr bwMode="auto">
          <a:xfrm>
            <a:off x="3770190" y="2555927"/>
            <a:ext cx="0" cy="9495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>
            <a:off x="4478646" y="2555927"/>
            <a:ext cx="0" cy="9495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Rectangle 66"/>
          <p:cNvSpPr/>
          <p:nvPr/>
        </p:nvSpPr>
        <p:spPr bwMode="auto">
          <a:xfrm>
            <a:off x="6879960" y="3187997"/>
            <a:ext cx="381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8" name="Straight Arrow Connector 67"/>
          <p:cNvCxnSpPr/>
          <p:nvPr/>
        </p:nvCxnSpPr>
        <p:spPr bwMode="auto">
          <a:xfrm flipH="1" flipV="1">
            <a:off x="7070460" y="2566817"/>
            <a:ext cx="0" cy="6186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9" name="Explosion 1 68"/>
          <p:cNvSpPr/>
          <p:nvPr/>
        </p:nvSpPr>
        <p:spPr bwMode="auto">
          <a:xfrm>
            <a:off x="6426084" y="3340397"/>
            <a:ext cx="304800" cy="312501"/>
          </a:xfrm>
          <a:prstGeom prst="irregularSeal1">
            <a:avLst/>
          </a:prstGeom>
          <a:solidFill>
            <a:srgbClr val="0000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 bwMode="auto">
          <a:xfrm flipH="1">
            <a:off x="6429584" y="3514593"/>
            <a:ext cx="221602" cy="2907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1" name="Rectangle 70"/>
          <p:cNvSpPr/>
          <p:nvPr/>
        </p:nvSpPr>
        <p:spPr>
          <a:xfrm>
            <a:off x="5490428" y="3741295"/>
            <a:ext cx="324561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STA2 measuring </a:t>
            </a:r>
            <a:r>
              <a:rPr lang="en-US" sz="1100" dirty="0" smtClean="0">
                <a:solidFill>
                  <a:schemeClr val="tx1"/>
                </a:solidFill>
              </a:rPr>
              <a:t>stable channel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 bwMode="auto">
          <a:xfrm flipH="1" flipV="1">
            <a:off x="6509695" y="2066622"/>
            <a:ext cx="409265" cy="127377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6123460" y="1812706"/>
            <a:ext cx="23887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</a:rPr>
              <a:t>Doppler in A-Control subfield set to 0 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3733707" y="2248914"/>
            <a:ext cx="45719" cy="30559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3815909" y="2248914"/>
            <a:ext cx="45719" cy="30559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3896361" y="2249562"/>
            <a:ext cx="45719" cy="30559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3979121" y="2248914"/>
            <a:ext cx="45719" cy="30559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4270808" y="2251127"/>
            <a:ext cx="47308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4415589" y="2248914"/>
            <a:ext cx="45719" cy="30559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4497791" y="2248914"/>
            <a:ext cx="45719" cy="30559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4578243" y="2249562"/>
            <a:ext cx="45719" cy="30559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4661003" y="2248914"/>
            <a:ext cx="45719" cy="30559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7444400" y="2257133"/>
            <a:ext cx="381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9" name="Straight Arrow Connector 88"/>
          <p:cNvCxnSpPr/>
          <p:nvPr/>
        </p:nvCxnSpPr>
        <p:spPr bwMode="auto">
          <a:xfrm>
            <a:off x="7625664" y="2561933"/>
            <a:ext cx="0" cy="9495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91" name="Group 90"/>
          <p:cNvGrpSpPr/>
          <p:nvPr/>
        </p:nvGrpSpPr>
        <p:grpSpPr>
          <a:xfrm>
            <a:off x="4548412" y="1868027"/>
            <a:ext cx="1338659" cy="305594"/>
            <a:chOff x="7554790" y="3983442"/>
            <a:chExt cx="1338659" cy="305594"/>
          </a:xfrm>
        </p:grpSpPr>
        <p:sp>
          <p:nvSpPr>
            <p:cNvPr id="29" name="TextBox 28"/>
            <p:cNvSpPr txBox="1"/>
            <p:nvPr/>
          </p:nvSpPr>
          <p:spPr>
            <a:xfrm>
              <a:off x="7577063" y="4002574"/>
              <a:ext cx="131638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dirty="0">
                  <a:solidFill>
                    <a:srgbClr val="FF0000"/>
                  </a:solidFill>
                </a:rPr>
                <a:t>Mid-amble inserted</a:t>
              </a: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7554790" y="3983442"/>
              <a:ext cx="45719" cy="305594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92" name="TextBox 91"/>
          <p:cNvSpPr txBox="1"/>
          <p:nvPr/>
        </p:nvSpPr>
        <p:spPr>
          <a:xfrm>
            <a:off x="7812807" y="2705381"/>
            <a:ext cx="249551" cy="262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448771" y="2689486"/>
            <a:ext cx="249551" cy="262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5907655" y="2259919"/>
            <a:ext cx="381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5" name="Straight Arrow Connector 94"/>
          <p:cNvCxnSpPr/>
          <p:nvPr/>
        </p:nvCxnSpPr>
        <p:spPr bwMode="auto">
          <a:xfrm>
            <a:off x="6088919" y="2564719"/>
            <a:ext cx="0" cy="46149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58103" y="4223800"/>
            <a:ext cx="7770813" cy="206007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For </a:t>
            </a:r>
            <a:r>
              <a:rPr lang="en-US" sz="1600" dirty="0"/>
              <a:t>example, with STA2 measuring time-varying channel, it may transmit the PPDU(s) by setting Doppler in A-Control subfield </a:t>
            </a:r>
            <a:r>
              <a:rPr lang="en-US" sz="1600" dirty="0" smtClean="0"/>
              <a:t>to 1.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PPDU may consist of payload with fairly low MCS and reasonable length considering simulation results in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RX </a:t>
            </a:r>
            <a:r>
              <a:rPr lang="en-US" sz="1400" dirty="0" smtClean="0"/>
              <a:t>obtains transmit address </a:t>
            </a:r>
            <a:r>
              <a:rPr lang="en-US" sz="1400" dirty="0"/>
              <a:t>and Doppler </a:t>
            </a:r>
            <a:r>
              <a:rPr lang="en-US" sz="1400" dirty="0" smtClean="0"/>
              <a:t>information in </a:t>
            </a:r>
            <a:r>
              <a:rPr lang="en-US" sz="1400" dirty="0"/>
              <a:t>MAC header of the </a:t>
            </a:r>
            <a:r>
              <a:rPr lang="en-US" sz="1400" dirty="0" smtClean="0"/>
              <a:t>PPDU together.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Given the space available in A-Control subfield, additional information (recommend MCS </a:t>
            </a:r>
            <a:r>
              <a:rPr lang="en-US" sz="1400" dirty="0" err="1" smtClean="0"/>
              <a:t>etc</a:t>
            </a:r>
            <a:r>
              <a:rPr lang="en-US" sz="1400" dirty="0" smtClean="0"/>
              <a:t>) could be delivered to make the next transmission efficient for RX </a:t>
            </a:r>
            <a:endParaRPr lang="en-US" sz="1400" dirty="0"/>
          </a:p>
        </p:txBody>
      </p:sp>
      <p:sp>
        <p:nvSpPr>
          <p:cNvPr id="55" name="Rectangle 54"/>
          <p:cNvSpPr/>
          <p:nvPr/>
        </p:nvSpPr>
        <p:spPr bwMode="auto">
          <a:xfrm>
            <a:off x="4871340" y="3194273"/>
            <a:ext cx="381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7" name="Straight Arrow Connector 56"/>
          <p:cNvCxnSpPr/>
          <p:nvPr/>
        </p:nvCxnSpPr>
        <p:spPr bwMode="auto">
          <a:xfrm flipH="1" flipV="1">
            <a:off x="5061840" y="2573093"/>
            <a:ext cx="0" cy="6186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 flipH="1" flipV="1">
            <a:off x="2252532" y="2043594"/>
            <a:ext cx="2727827" cy="12679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5409863" y="2646201"/>
            <a:ext cx="249551" cy="262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2058749" y="2700405"/>
            <a:ext cx="3567686" cy="961052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6363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7112067"/>
              </p:ext>
            </p:extLst>
          </p:nvPr>
        </p:nvGraphicFramePr>
        <p:xfrm>
          <a:off x="228601" y="2057400"/>
          <a:ext cx="8610599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67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203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4345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Doppler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info in [4]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Doppler info </a:t>
                      </a:r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in </a:t>
                      </a:r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11/17-1324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/>
                        <a:t>Information location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HE-SIG-A</a:t>
                      </a:r>
                      <a:r>
                        <a:rPr lang="en-US" sz="1200" baseline="0" dirty="0"/>
                        <a:t> of HE SU (ER) PPDU and HE MU PPDU in PHY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A-Control subfield in MAC header of any HE PPDUs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How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to signal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Reuse Doppler </a:t>
                      </a:r>
                      <a:r>
                        <a:rPr lang="en-US" sz="1200" dirty="0"/>
                        <a:t>of HE-SIG-A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field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Use reserved subfield (1 bit) of </a:t>
                      </a:r>
                      <a:r>
                        <a:rPr lang="en-US" sz="1200" dirty="0"/>
                        <a:t>existing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Control subfields.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Use reserved Control ID.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Required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information 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to support the purpose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of Usage 2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1) Doppler info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of HE-SIG-A in PHY.</a:t>
                      </a:r>
                    </a:p>
                    <a:p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2) Transmit address in MAC header.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dirty="0">
                          <a:sym typeface="Wingdings" panose="05000000000000000000" pitchFamily="2" charset="2"/>
                        </a:rPr>
                        <a:t> </a:t>
                      </a:r>
                      <a:r>
                        <a:rPr lang="en-US" sz="1200" dirty="0"/>
                        <a:t>PHY info is on hold until MAC info is available, and then </a:t>
                      </a:r>
                      <a:r>
                        <a:rPr lang="en-US" sz="1200" u="none" dirty="0"/>
                        <a:t>coupled with MAC info eventually to support Usage 2.</a:t>
                      </a:r>
                      <a:endParaRPr lang="en-US" sz="1400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1) Doppler info of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A-Control subfield in MAC header.</a:t>
                      </a:r>
                    </a:p>
                    <a:p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2) Transmit address in MAC header.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dirty="0">
                          <a:sym typeface="Wingdings" panose="05000000000000000000" pitchFamily="2" charset="2"/>
                        </a:rPr>
                        <a:t> Only </a:t>
                      </a:r>
                      <a:r>
                        <a:rPr lang="en-US" sz="1200" u="none" dirty="0"/>
                        <a:t>MAC info is used to support Usage 2.</a:t>
                      </a:r>
                      <a:endParaRPr lang="en-US" sz="1400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43560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Information</a:t>
                      </a:r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 transmitted together with Doppler info for TX’s benefit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N/A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Recommended 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MCS, DCM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etc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Coverage/Condition</a:t>
                      </a:r>
                    </a:p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e.g.) how</a:t>
                      </a:r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 much restricted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Short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packet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with </a:t>
                      </a:r>
                      <a:r>
                        <a:rPr lang="en-US" sz="1200" i="1" kern="0" dirty="0" smtClean="0"/>
                        <a:t>N</a:t>
                      </a:r>
                      <a:r>
                        <a:rPr lang="en-US" sz="1200" i="1" kern="0" baseline="-25000" dirty="0" smtClean="0"/>
                        <a:t>SYM</a:t>
                      </a:r>
                      <a:r>
                        <a:rPr lang="en-US" sz="1200" i="1" kern="0" baseline="0" dirty="0" smtClean="0"/>
                        <a:t>  ≤ M</a:t>
                      </a:r>
                      <a:r>
                        <a:rPr lang="en-US" sz="1200" i="0" kern="0" baseline="0" dirty="0" smtClean="0"/>
                        <a:t> </a:t>
                      </a:r>
                      <a:endParaRPr lang="en-US" sz="1200" i="0" kern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data/management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frames with reasonable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packet length based on [1].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6437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Analyze and compare two approaches to indicate whether channel is time varying for RX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prefer to add Doppler subfield in HLA subfield.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74792"/>
              </p:ext>
            </p:extLst>
          </p:nvPr>
        </p:nvGraphicFramePr>
        <p:xfrm>
          <a:off x="1087438" y="3581400"/>
          <a:ext cx="6515100" cy="1409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2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493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58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6835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34315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84200" algn="r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en-US" sz="8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73025" marR="73025" marT="76200" marB="381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84200" algn="r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b="1" dirty="0">
                          <a:effectLst/>
                        </a:rPr>
                        <a:t>B0	B2</a:t>
                      </a:r>
                      <a:endParaRPr lang="en-US" sz="8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73025" marR="73025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84200" algn="r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863600" algn="r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b="1" dirty="0">
                          <a:effectLst/>
                        </a:rPr>
                        <a:t>B3	B6</a:t>
                      </a:r>
                      <a:endParaRPr lang="en-US" sz="8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73025" marR="73025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84200" algn="r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863600" algn="r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b="1" dirty="0">
                          <a:effectLst/>
                        </a:rPr>
                        <a:t>B7</a:t>
                      </a:r>
                      <a:endParaRPr lang="en-US" sz="8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73025" marR="73025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84200" algn="r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889000" algn="r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b="1" dirty="0">
                          <a:effectLst/>
                        </a:rPr>
                        <a:t>B8</a:t>
                      </a:r>
                      <a:endParaRPr lang="en-US" sz="8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84200" algn="r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889000" algn="r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b="1" dirty="0">
                          <a:effectLst/>
                        </a:rPr>
                        <a:t>B9	                                                  B15</a:t>
                      </a:r>
                      <a:endParaRPr lang="en-US" sz="8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73025" marR="73025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NSS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HE-MCS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DCM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Doppler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Reserved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Bits: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3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4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1(#9619)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1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7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marL="0" marR="0" lvl="0" indent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100" b="1" dirty="0">
                        <a:effectLst/>
                      </a:endParaRPr>
                    </a:p>
                    <a:p>
                      <a:pPr marL="0" marR="0" lvl="0" indent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100" b="1" dirty="0">
                          <a:effectLst/>
                        </a:rPr>
                        <a:t>Figure 9-15e Control Information subfield format when Control ID subfield is 2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3746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approve the text proposal </a:t>
            </a:r>
            <a:r>
              <a:rPr lang="en-US"/>
              <a:t>by </a:t>
            </a:r>
            <a:r>
              <a:rPr lang="en-US" smtClean="0"/>
              <a:t>11-17/1325r0?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Y/N/A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622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b="0" dirty="0"/>
              <a:t>[1] 11-17/0960r0 Follow-up on Doppler Design in 802.11ax</a:t>
            </a:r>
            <a:endParaRPr lang="nn-NO" sz="1600" b="0" dirty="0"/>
          </a:p>
          <a:p>
            <a:r>
              <a:rPr lang="en-US" sz="1600" b="0" dirty="0"/>
              <a:t>[2] 11-17/0994r0 </a:t>
            </a:r>
            <a:r>
              <a:rPr lang="en-US" sz="1600" b="0" dirty="0" err="1"/>
              <a:t>Midamble</a:t>
            </a:r>
            <a:r>
              <a:rPr lang="en-US" sz="1600" b="0" dirty="0"/>
              <a:t> Design</a:t>
            </a:r>
          </a:p>
          <a:p>
            <a:r>
              <a:rPr lang="en-US" sz="1600" b="0" dirty="0"/>
              <a:t>[3] 11-17/0998r1 </a:t>
            </a:r>
            <a:r>
              <a:rPr lang="en-US" sz="1600" b="0" dirty="0" err="1"/>
              <a:t>Nsym</a:t>
            </a:r>
            <a:r>
              <a:rPr lang="en-US" sz="1600" b="0" dirty="0"/>
              <a:t> and </a:t>
            </a:r>
            <a:r>
              <a:rPr lang="en-US" sz="1600" b="0" dirty="0" err="1"/>
              <a:t>Tpe</a:t>
            </a:r>
            <a:r>
              <a:rPr lang="en-US" sz="1600" b="0" dirty="0"/>
              <a:t> at RX side for </a:t>
            </a:r>
            <a:r>
              <a:rPr lang="en-US" sz="1600" b="0" dirty="0" err="1"/>
              <a:t>Midamble</a:t>
            </a:r>
            <a:r>
              <a:rPr lang="en-US" sz="1600" b="0" dirty="0"/>
              <a:t> design</a:t>
            </a:r>
          </a:p>
          <a:p>
            <a:r>
              <a:rPr lang="en-US" sz="1600" b="0" dirty="0"/>
              <a:t>[4] 11-17/1021r0 Usage of Doppler Bit in 11ax</a:t>
            </a:r>
          </a:p>
          <a:p>
            <a:r>
              <a:rPr lang="en-US" sz="1600" b="0" dirty="0"/>
              <a:t>[5] 11-17/1054r0 lb225-cr-27-13-presentation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1243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923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Link Adaptation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690" y="4182853"/>
            <a:ext cx="7770813" cy="217276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Considering usual link quality, Node 1 could request MRQ periodically to catch up the channel update (</a:t>
            </a:r>
            <a:r>
              <a:rPr lang="en-US" sz="1400" dirty="0"/>
              <a:t>Solicited MFB)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/>
              <a:t>There may be rapid change in channel condition which detected only by Node 2.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Additional attenuation loss could happen due to change in hand grip of device, user movement, </a:t>
            </a:r>
            <a:r>
              <a:rPr lang="en-US" sz="1400" dirty="0" err="1"/>
              <a:t>etc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Without MRQ by Node 1, Node 2 may send MCS back of the received frame which experiences channel changes for better link quality between Node 1 and Node 2. (</a:t>
            </a:r>
            <a:r>
              <a:rPr lang="en-US" sz="1400" dirty="0">
                <a:sym typeface="Wingdings" panose="05000000000000000000" pitchFamily="2" charset="2"/>
              </a:rPr>
              <a:t>Uns</a:t>
            </a:r>
            <a:r>
              <a:rPr lang="en-US" sz="1400" dirty="0"/>
              <a:t>olicited MFB)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 bwMode="auto">
          <a:xfrm>
            <a:off x="915267" y="2601447"/>
            <a:ext cx="381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477242" y="3054202"/>
            <a:ext cx="381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001117" y="2601447"/>
            <a:ext cx="381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524992" y="3054202"/>
            <a:ext cx="381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115542" y="2601447"/>
            <a:ext cx="381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687042" y="3054202"/>
            <a:ext cx="381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201392" y="2601447"/>
            <a:ext cx="381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725267" y="3054202"/>
            <a:ext cx="381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601567" y="2601447"/>
            <a:ext cx="381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134967" y="3054202"/>
            <a:ext cx="381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687417" y="2601447"/>
            <a:ext cx="381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230342" y="3054202"/>
            <a:ext cx="381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744692" y="2601447"/>
            <a:ext cx="381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41961" y="2343973"/>
            <a:ext cx="51328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solidFill>
                  <a:schemeClr val="tx1"/>
                </a:solidFill>
              </a:rPr>
              <a:t>MRQ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50868" y="3342469"/>
            <a:ext cx="10086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solidFill>
                  <a:schemeClr val="tx1"/>
                </a:solidFill>
              </a:rPr>
              <a:t>Solicited MFB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1959928" y="2296647"/>
            <a:ext cx="451865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6687417" y="2342970"/>
            <a:ext cx="51328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solidFill>
                  <a:schemeClr val="tx1"/>
                </a:solidFill>
              </a:rPr>
              <a:t>MRQ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944058" y="3394668"/>
            <a:ext cx="10086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solidFill>
                  <a:schemeClr val="tx1"/>
                </a:solidFill>
              </a:rPr>
              <a:t>Solicited MFB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040062" y="2057400"/>
            <a:ext cx="19543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Link adaptation update period</a:t>
            </a:r>
            <a:r>
              <a:rPr lang="en-US" sz="1100" baseline="30000" dirty="0">
                <a:solidFill>
                  <a:schemeClr val="tx1"/>
                </a:solidFill>
              </a:rPr>
              <a:t>1)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391892" y="1624333"/>
            <a:ext cx="45235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1) MCS update period, in which channel/link quality is approximately the same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003742" y="2067057"/>
            <a:ext cx="19543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Link adaptation update period</a:t>
            </a:r>
            <a:r>
              <a:rPr lang="en-US" sz="1100" baseline="30000" dirty="0">
                <a:solidFill>
                  <a:schemeClr val="tx1"/>
                </a:solidFill>
              </a:rPr>
              <a:t>1)</a:t>
            </a:r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3010767" y="2543570"/>
            <a:ext cx="0" cy="11887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5150197" y="3676337"/>
            <a:ext cx="26384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Node 1 is un-aware those changes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352763" y="3374304"/>
            <a:ext cx="12266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</a:rPr>
              <a:t>*Unsolicited MFB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773656" y="2903017"/>
            <a:ext cx="7680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816787" y="3364082"/>
            <a:ext cx="7680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172384" y="2669710"/>
            <a:ext cx="636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+mn-lt"/>
              </a:rPr>
              <a:t>Node 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81689" y="3041334"/>
            <a:ext cx="636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+mn-lt"/>
              </a:rPr>
              <a:t>Node 2</a:t>
            </a:r>
          </a:p>
        </p:txBody>
      </p:sp>
      <p:cxnSp>
        <p:nvCxnSpPr>
          <p:cNvPr id="34" name="Straight Arrow Connector 33"/>
          <p:cNvCxnSpPr/>
          <p:nvPr/>
        </p:nvCxnSpPr>
        <p:spPr bwMode="auto">
          <a:xfrm flipH="1" flipV="1">
            <a:off x="6508764" y="2292510"/>
            <a:ext cx="24688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Rectangle 34"/>
          <p:cNvSpPr/>
          <p:nvPr/>
        </p:nvSpPr>
        <p:spPr>
          <a:xfrm>
            <a:off x="1194309" y="3665324"/>
            <a:ext cx="368625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Rapid change in channel conditions detected</a:t>
            </a:r>
          </a:p>
        </p:txBody>
      </p:sp>
      <p:cxnSp>
        <p:nvCxnSpPr>
          <p:cNvPr id="36" name="Straight Arrow Connector 35"/>
          <p:cNvCxnSpPr>
            <a:endCxn id="28" idx="1"/>
          </p:cNvCxnSpPr>
          <p:nvPr/>
        </p:nvCxnSpPr>
        <p:spPr bwMode="auto">
          <a:xfrm>
            <a:off x="3352763" y="2744322"/>
            <a:ext cx="1797434" cy="10628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flipV="1">
            <a:off x="3048158" y="2533843"/>
            <a:ext cx="224860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3109933" y="2301016"/>
            <a:ext cx="22573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New Link adaptation update period</a:t>
            </a:r>
            <a:endParaRPr lang="en-US" sz="1100" baseline="30000" dirty="0">
              <a:solidFill>
                <a:srgbClr val="FF0000"/>
              </a:solidFill>
            </a:endParaRPr>
          </a:p>
        </p:txBody>
      </p:sp>
      <p:sp>
        <p:nvSpPr>
          <p:cNvPr id="39" name="Explosion 1 38"/>
          <p:cNvSpPr/>
          <p:nvPr/>
        </p:nvSpPr>
        <p:spPr bwMode="auto">
          <a:xfrm>
            <a:off x="2885037" y="2395872"/>
            <a:ext cx="304800" cy="312501"/>
          </a:xfrm>
          <a:prstGeom prst="irregularSeal1">
            <a:avLst/>
          </a:prstGeom>
          <a:solidFill>
            <a:srgbClr val="0000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>
            <a:off x="142875" y="2292510"/>
            <a:ext cx="1828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566873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Current Status of D1.4 [5]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132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TW" dirty="0"/>
              <a:t>HE Link adaption (HLA) control has only minimum subfields for link adaptation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dirty="0"/>
              <a:t>Lack of details of HE link adaptation protocols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TW" dirty="0"/>
              <a:t>Many fields required for LA are undefined yet</a:t>
            </a:r>
            <a:endParaRPr lang="zh-TW" alt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48686" y="4507265"/>
            <a:ext cx="6192688" cy="1968148"/>
          </a:xfrm>
          <a:prstGeom prst="rect">
            <a:avLst/>
          </a:prstGeom>
          <a:noFill/>
          <a:ln w="9525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62200" y="2745165"/>
            <a:ext cx="4536504" cy="880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8339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</a:t>
            </a:r>
            <a:r>
              <a:rPr lang="en-US" dirty="0" smtClean="0"/>
              <a:t>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675188"/>
          </a:xfrm>
          <a:ln>
            <a:noFill/>
          </a:ln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11ax,  the Mid-amble design has been introduced by setting Doppler bit in HE-SIG-A to 1. </a:t>
            </a: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/>
            <a:r>
              <a:rPr lang="en-US" sz="1600" dirty="0"/>
              <a:t>•	</a:t>
            </a:r>
            <a:r>
              <a:rPr lang="en-US" sz="1800" b="1" dirty="0"/>
              <a:t>Usage 1) </a:t>
            </a:r>
            <a:r>
              <a:rPr lang="en-US" sz="1800" dirty="0"/>
              <a:t>When </a:t>
            </a:r>
            <a:r>
              <a:rPr lang="en-US" sz="1800" i="1" dirty="0"/>
              <a:t>N</a:t>
            </a:r>
            <a:r>
              <a:rPr lang="en-US" sz="1800" i="1" baseline="-25000" dirty="0"/>
              <a:t>SYM</a:t>
            </a:r>
            <a:r>
              <a:rPr lang="en-US" sz="1800" dirty="0"/>
              <a:t> is larger than the mid-amble duration (M), proper value and how to signal of M and corresponding equations (</a:t>
            </a:r>
            <a:r>
              <a:rPr lang="en-US" sz="1800" i="1" dirty="0"/>
              <a:t>N</a:t>
            </a:r>
            <a:r>
              <a:rPr lang="en-US" sz="1800" i="1" baseline="-25000" dirty="0"/>
              <a:t>MA</a:t>
            </a:r>
            <a:r>
              <a:rPr lang="en-US" sz="1800" dirty="0"/>
              <a:t>) at TX and (</a:t>
            </a:r>
            <a:r>
              <a:rPr lang="en-US" sz="1800" i="1" dirty="0"/>
              <a:t>N</a:t>
            </a:r>
            <a:r>
              <a:rPr lang="en-US" sz="1800" i="1" baseline="-25000" dirty="0"/>
              <a:t>MA</a:t>
            </a:r>
            <a:r>
              <a:rPr lang="en-US" sz="1800" dirty="0"/>
              <a:t>, </a:t>
            </a:r>
            <a:r>
              <a:rPr lang="en-US" sz="1800" i="1" dirty="0"/>
              <a:t>N</a:t>
            </a:r>
            <a:r>
              <a:rPr lang="en-US" sz="1800" i="1" baseline="-25000" dirty="0"/>
              <a:t>SYM</a:t>
            </a:r>
            <a:r>
              <a:rPr lang="en-US" sz="1800" baseline="-25000" dirty="0"/>
              <a:t> </a:t>
            </a:r>
            <a:r>
              <a:rPr lang="en-US" sz="1800" dirty="0"/>
              <a:t>and</a:t>
            </a:r>
            <a:r>
              <a:rPr lang="en-US" sz="1800" baseline="-25000" dirty="0"/>
              <a:t> </a:t>
            </a:r>
            <a:r>
              <a:rPr lang="en-US" sz="1800" i="1" dirty="0"/>
              <a:t>T</a:t>
            </a:r>
            <a:r>
              <a:rPr lang="en-US" sz="1800" i="1" baseline="-25000" dirty="0"/>
              <a:t>PE</a:t>
            </a:r>
            <a:r>
              <a:rPr lang="en-US" sz="1800" dirty="0"/>
              <a:t>) RX have been suggested [1][2][3].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Usage 2) </a:t>
            </a:r>
            <a:r>
              <a:rPr lang="en-US" sz="1800" dirty="0"/>
              <a:t>When </a:t>
            </a:r>
            <a:r>
              <a:rPr lang="en-US" sz="1800" i="1" dirty="0"/>
              <a:t>N</a:t>
            </a:r>
            <a:r>
              <a:rPr lang="en-US" sz="1800" i="1" baseline="-25000" dirty="0"/>
              <a:t>SYM </a:t>
            </a:r>
            <a:r>
              <a:rPr lang="en-US" sz="1800" dirty="0"/>
              <a:t>is not larger than M, extra usage of Doppler bit in HE-SIG-A was discussed in order to indicate whether channel is time varying for RX [4].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800" dirty="0"/>
          </a:p>
          <a:p>
            <a:pPr algn="ctr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Yujin Noh, </a:t>
            </a:r>
            <a:r>
              <a:rPr lang="en-GB" dirty="0" err="1"/>
              <a:t>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462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</a:t>
            </a:r>
            <a:r>
              <a:rPr lang="en-US" dirty="0" smtClean="0"/>
              <a:t>(2/2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 are some examples </a:t>
            </a:r>
            <a:r>
              <a:rPr lang="en-US" dirty="0"/>
              <a:t>of the proper PPDU </a:t>
            </a:r>
            <a:r>
              <a:rPr lang="en-US" dirty="0" smtClean="0"/>
              <a:t>(e.g. short packets) to support Usage 2.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HE PS-poll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HE ACK/BA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HE (</a:t>
            </a:r>
            <a:r>
              <a:rPr lang="en-US" dirty="0" err="1" smtClean="0"/>
              <a:t>QoS</a:t>
            </a:r>
            <a:r>
              <a:rPr lang="en-US" dirty="0" smtClean="0"/>
              <a:t>) null data frame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will revisit three short packets later to analysis on the operation of Usage 2.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7934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4999"/>
            <a:ext cx="7770813" cy="426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802.11 </a:t>
            </a:r>
            <a:r>
              <a:rPr lang="en-GB" sz="1800" dirty="0"/>
              <a:t>PHY/MAC design philosophy,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Normative behavior of both AP and STA are clearly expected when receiving the information on SIG field(s).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 smtClean="0"/>
              <a:t>The </a:t>
            </a:r>
            <a:r>
              <a:rPr lang="en-GB" sz="1600" dirty="0"/>
              <a:t>SIG consists of control information fields to interpret and decode the received </a:t>
            </a:r>
            <a:r>
              <a:rPr lang="en-GB" sz="1600" dirty="0" smtClean="0"/>
              <a:t>PPDU.</a:t>
            </a:r>
            <a:endParaRPr lang="en-GB" sz="18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dirty="0" smtClean="0"/>
              <a:t>Even in exception, </a:t>
            </a:r>
            <a:r>
              <a:rPr lang="en-GB" sz="1400" dirty="0"/>
              <a:t>at least that control information should be effective and valid when needed for RX.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WLAN </a:t>
            </a:r>
            <a:r>
              <a:rPr lang="en-US" sz="1600" dirty="0"/>
              <a:t>has never allowed cross-layer distribution of the needed information for a single function.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Even in exceptions (e.g. PAID, Color), it has been allowed only in a case that the corresponding function of MAC information is supposed to be totally transferred to PHY layer in order to significantly reduce the decoding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Even </a:t>
            </a:r>
            <a:r>
              <a:rPr lang="en-US" sz="1800" dirty="0"/>
              <a:t>though RX </a:t>
            </a:r>
            <a:r>
              <a:rPr lang="en-US" sz="1800" dirty="0" smtClean="0"/>
              <a:t>obtains Doppler information in </a:t>
            </a:r>
            <a:r>
              <a:rPr lang="en-US" sz="1800" dirty="0"/>
              <a:t>PHY, transmit address in MAC of the received PPDU is still important to know which TX is under Doppler </a:t>
            </a:r>
            <a:r>
              <a:rPr lang="en-US" sz="1800" dirty="0" smtClean="0"/>
              <a:t>circumstance for the next transmission.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Yujin Noh, </a:t>
            </a:r>
            <a:r>
              <a:rPr lang="en-GB" dirty="0" err="1"/>
              <a:t>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2226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nalysis </a:t>
            </a:r>
            <a:r>
              <a:rPr lang="en-US" dirty="0"/>
              <a:t>of </a:t>
            </a:r>
            <a:r>
              <a:rPr lang="en-US" dirty="0" smtClean="0"/>
              <a:t>Usage 2 </a:t>
            </a:r>
            <a:r>
              <a:rPr lang="en-US" dirty="0"/>
              <a:t>examples (1/3)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722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</a:t>
            </a:r>
            <a:r>
              <a:rPr lang="en-US" sz="2000" dirty="0">
                <a:solidFill>
                  <a:srgbClr val="FF0000"/>
                </a:solidFill>
              </a:rPr>
              <a:t>HE PS-poll frame </a:t>
            </a:r>
            <a:r>
              <a:rPr lang="en-US" sz="2000" dirty="0"/>
              <a:t>[4] may be a short control </a:t>
            </a:r>
            <a:r>
              <a:rPr lang="en-US" sz="2000" dirty="0" smtClean="0"/>
              <a:t>frame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Since </a:t>
            </a:r>
            <a:r>
              <a:rPr lang="en-US" sz="1800" dirty="0"/>
              <a:t>the PS-poll frame is not a stand-alone frame, it usually requires the pre-defined procedure between AP and STA first.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The STA sends a frame to AP to indicate power management is enabled. It remains awaken until AP transmits </a:t>
            </a:r>
            <a:r>
              <a:rPr lang="en-US" sz="1600" dirty="0" err="1"/>
              <a:t>Ack</a:t>
            </a:r>
            <a:r>
              <a:rPr lang="en-US" sz="1600" dirty="0"/>
              <a:t>/BA before the STA goes into the sleep state. </a:t>
            </a:r>
            <a:endParaRPr lang="en-US" sz="16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When </a:t>
            </a:r>
            <a:r>
              <a:rPr lang="en-US" sz="1600" dirty="0"/>
              <a:t>the STA is in 802.11 power management, it sends the HE PS-poll frame to request AP to send a buffered frame indicated by Beacon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AP </a:t>
            </a:r>
            <a:r>
              <a:rPr lang="en-US" sz="1800" dirty="0"/>
              <a:t>shall acquire the </a:t>
            </a:r>
            <a:r>
              <a:rPr lang="en-US" sz="1800" u="sng" dirty="0" smtClean="0"/>
              <a:t>transmit address in </a:t>
            </a:r>
            <a:r>
              <a:rPr lang="en-US" sz="1800" u="sng" dirty="0"/>
              <a:t>MAC header </a:t>
            </a:r>
            <a:r>
              <a:rPr lang="en-US" sz="1800" dirty="0"/>
              <a:t>to know which STA is under time varying channel</a:t>
            </a:r>
          </a:p>
          <a:p>
            <a:pPr marL="457200" lvl="1" indent="0"/>
            <a:endParaRPr lang="en-US" sz="1800" dirty="0">
              <a:sym typeface="Wingdings" panose="05000000000000000000" pitchFamily="2" charset="2"/>
            </a:endParaRPr>
          </a:p>
          <a:p>
            <a:pPr marL="457200" lvl="1" indent="0"/>
            <a:r>
              <a:rPr lang="en-US" sz="1800" dirty="0">
                <a:sym typeface="Wingdings" panose="05000000000000000000" pitchFamily="2" charset="2"/>
              </a:rPr>
              <a:t> </a:t>
            </a:r>
            <a:r>
              <a:rPr lang="en-US" sz="1800" b="1" dirty="0"/>
              <a:t>AP may send the buffered data with </a:t>
            </a:r>
            <a:r>
              <a:rPr lang="en-US" sz="1800" b="1" dirty="0" smtClean="0"/>
              <a:t>Mid-amble </a:t>
            </a:r>
            <a:r>
              <a:rPr lang="en-US" sz="1800" b="1" dirty="0"/>
              <a:t>inserted in response for the STA known as being suffering Doppler-driven environment.</a:t>
            </a:r>
            <a:endParaRPr lang="en-US" sz="1100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3633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usage 2 examples </a:t>
            </a:r>
            <a:r>
              <a:rPr lang="en-US" dirty="0" smtClean="0"/>
              <a:t>(2/3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722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</a:t>
            </a:r>
            <a:r>
              <a:rPr lang="en-US" sz="2000" dirty="0">
                <a:solidFill>
                  <a:srgbClr val="FF0000"/>
                </a:solidFill>
              </a:rPr>
              <a:t>HE ACK/BA frame </a:t>
            </a:r>
            <a:r>
              <a:rPr lang="en-US" sz="2000" dirty="0"/>
              <a:t>could be a short control </a:t>
            </a:r>
            <a:r>
              <a:rPr lang="en-US" sz="2000" dirty="0" smtClean="0"/>
              <a:t>frame. </a:t>
            </a:r>
            <a:endParaRPr lang="en-US" sz="20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 smtClean="0"/>
              <a:t>Contradiction </a:t>
            </a:r>
            <a:r>
              <a:rPr lang="en-US" sz="1800" dirty="0"/>
              <a:t>between </a:t>
            </a:r>
            <a:r>
              <a:rPr lang="en-US" sz="1800" dirty="0" smtClean="0"/>
              <a:t>“decoding data successfully” vs</a:t>
            </a:r>
            <a:r>
              <a:rPr lang="en-US" sz="1800" dirty="0"/>
              <a:t>. </a:t>
            </a:r>
            <a:r>
              <a:rPr lang="en-US" sz="1800" dirty="0" smtClean="0"/>
              <a:t>“urgent need indicating Doppler” </a:t>
            </a:r>
            <a:r>
              <a:rPr lang="en-US" sz="1800" dirty="0"/>
              <a:t>in </a:t>
            </a:r>
            <a:r>
              <a:rPr lang="en-US" sz="1800" dirty="0" smtClean="0"/>
              <a:t>responding ACK/BA frame.</a:t>
            </a:r>
            <a:endParaRPr lang="en-US" sz="18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It is not likely urgent that </a:t>
            </a:r>
            <a:r>
              <a:rPr lang="en-US" sz="1600" dirty="0"/>
              <a:t>next upcoming data frame should be </a:t>
            </a:r>
            <a:r>
              <a:rPr lang="en-US" sz="1600" dirty="0" smtClean="0"/>
              <a:t>more secured </a:t>
            </a:r>
            <a:r>
              <a:rPr lang="en-US" sz="1600" dirty="0"/>
              <a:t>than the current data frame we’ve just successfully received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 smtClean="0"/>
              <a:t>Or in order to </a:t>
            </a:r>
            <a:r>
              <a:rPr lang="en-US" sz="1800" dirty="0"/>
              <a:t>make </a:t>
            </a:r>
            <a:r>
              <a:rPr lang="en-US" sz="1800" dirty="0" smtClean="0"/>
              <a:t>next data </a:t>
            </a:r>
            <a:r>
              <a:rPr lang="en-US" sz="1800" dirty="0"/>
              <a:t>frame more </a:t>
            </a:r>
            <a:r>
              <a:rPr lang="en-US" sz="1800" dirty="0" smtClean="0"/>
              <a:t>reliable, it might </a:t>
            </a:r>
            <a:r>
              <a:rPr lang="en-US" sz="1800" dirty="0"/>
              <a:t>be </a:t>
            </a:r>
            <a:r>
              <a:rPr lang="en-US" sz="1800" dirty="0" smtClean="0"/>
              <a:t>transmitted with conservative </a:t>
            </a:r>
            <a:r>
              <a:rPr lang="en-US" sz="1800" dirty="0"/>
              <a:t>M </a:t>
            </a:r>
            <a:r>
              <a:rPr lang="en-US" sz="1800" dirty="0" smtClean="0"/>
              <a:t>and MCS </a:t>
            </a:r>
            <a:r>
              <a:rPr lang="en-US" sz="1800" dirty="0"/>
              <a:t>very inefficiently </a:t>
            </a:r>
            <a:endParaRPr lang="en-US" sz="18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1 bit Doppler </a:t>
            </a:r>
            <a:r>
              <a:rPr lang="en-US" sz="1600" dirty="0"/>
              <a:t>indication does not provide enough information for efficient </a:t>
            </a:r>
            <a:r>
              <a:rPr lang="en-US" sz="1600" dirty="0" smtClean="0"/>
              <a:t>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AP </a:t>
            </a:r>
            <a:r>
              <a:rPr lang="en-US" sz="1800" dirty="0"/>
              <a:t>shall acquire </a:t>
            </a:r>
            <a:r>
              <a:rPr lang="en-US" sz="1800" dirty="0" smtClean="0"/>
              <a:t>the </a:t>
            </a:r>
            <a:r>
              <a:rPr lang="en-US" sz="1800" u="sng" dirty="0" smtClean="0"/>
              <a:t>transmit address </a:t>
            </a:r>
            <a:r>
              <a:rPr lang="en-US" sz="1800" u="sng" dirty="0"/>
              <a:t>in MAC header </a:t>
            </a:r>
            <a:r>
              <a:rPr lang="en-US" sz="1800" dirty="0"/>
              <a:t>to know which STA is under time varying channel</a:t>
            </a:r>
          </a:p>
          <a:p>
            <a:pPr marL="457200" lvl="1" indent="0"/>
            <a:endParaRPr lang="en-US" sz="1800" dirty="0" smtClean="0">
              <a:sym typeface="Wingdings" panose="05000000000000000000" pitchFamily="2" charset="2"/>
            </a:endParaRPr>
          </a:p>
          <a:p>
            <a:pPr marL="457200" lvl="1" indent="0"/>
            <a:r>
              <a:rPr lang="en-US" sz="1800" dirty="0" smtClean="0">
                <a:sym typeface="Wingdings" panose="05000000000000000000" pitchFamily="2" charset="2"/>
              </a:rPr>
              <a:t> T</a:t>
            </a:r>
            <a:r>
              <a:rPr lang="en-US" sz="1800" b="1" dirty="0" smtClean="0">
                <a:sym typeface="Wingdings" panose="05000000000000000000" pitchFamily="2" charset="2"/>
              </a:rPr>
              <a:t>he receiver </a:t>
            </a:r>
            <a:r>
              <a:rPr lang="en-US" sz="1800" b="1" dirty="0">
                <a:sym typeface="Wingdings" panose="05000000000000000000" pitchFamily="2" charset="2"/>
              </a:rPr>
              <a:t>may transmit the next </a:t>
            </a:r>
            <a:r>
              <a:rPr lang="en-US" sz="1800" b="1" dirty="0" smtClean="0">
                <a:sym typeface="Wingdings" panose="05000000000000000000" pitchFamily="2" charset="2"/>
              </a:rPr>
              <a:t>data frame </a:t>
            </a:r>
            <a:r>
              <a:rPr lang="en-US" sz="1800" b="1" dirty="0">
                <a:sym typeface="Wingdings" panose="05000000000000000000" pitchFamily="2" charset="2"/>
              </a:rPr>
              <a:t>with unnecessarily large overhead (e.g. </a:t>
            </a:r>
            <a:r>
              <a:rPr lang="en-US" sz="1800" b="1" dirty="0" smtClean="0">
                <a:sym typeface="Wingdings" panose="05000000000000000000" pitchFamily="2" charset="2"/>
              </a:rPr>
              <a:t>lowest </a:t>
            </a:r>
            <a:r>
              <a:rPr lang="en-US" sz="1800" b="1" dirty="0">
                <a:sym typeface="Wingdings" panose="05000000000000000000" pitchFamily="2" charset="2"/>
              </a:rPr>
              <a:t>MCS, mid-amble inserted every 10 OFDM symbols</a:t>
            </a:r>
            <a:r>
              <a:rPr lang="en-US" sz="1800" b="1" dirty="0" smtClean="0">
                <a:sym typeface="Wingdings" panose="05000000000000000000" pitchFamily="2" charset="2"/>
              </a:rPr>
              <a:t>) for the </a:t>
            </a:r>
            <a:r>
              <a:rPr lang="en-US" sz="1800" b="1" dirty="0" smtClean="0"/>
              <a:t>STA.</a:t>
            </a:r>
            <a:endParaRPr lang="en-US" sz="1100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06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usage 2 examples </a:t>
            </a:r>
            <a:r>
              <a:rPr lang="en-US" dirty="0" smtClean="0"/>
              <a:t>(3/3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7987"/>
            <a:ext cx="7770813" cy="4951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dirty="0">
                <a:solidFill>
                  <a:srgbClr val="FF0000"/>
                </a:solidFill>
              </a:rPr>
              <a:t>HE (</a:t>
            </a:r>
            <a:r>
              <a:rPr lang="en-US" sz="2000" dirty="0" err="1">
                <a:solidFill>
                  <a:srgbClr val="FF0000"/>
                </a:solidFill>
              </a:rPr>
              <a:t>QoS</a:t>
            </a:r>
            <a:r>
              <a:rPr lang="en-US" sz="2000" dirty="0">
                <a:solidFill>
                  <a:srgbClr val="FF0000"/>
                </a:solidFill>
              </a:rPr>
              <a:t>) null data frame </a:t>
            </a:r>
            <a:r>
              <a:rPr lang="en-US" sz="2000" dirty="0" smtClean="0"/>
              <a:t>could </a:t>
            </a:r>
            <a:r>
              <a:rPr lang="en-US" sz="2000" dirty="0"/>
              <a:t>be another </a:t>
            </a:r>
            <a:r>
              <a:rPr lang="en-US" sz="2000" dirty="0" smtClean="0"/>
              <a:t>candidate</a:t>
            </a:r>
            <a:endParaRPr lang="en-US" sz="20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/>
              <a:t>Generally STA transmits the </a:t>
            </a:r>
            <a:r>
              <a:rPr lang="en-US" sz="1600" dirty="0"/>
              <a:t>Null data frame </a:t>
            </a:r>
            <a:r>
              <a:rPr lang="en-US" sz="1600" dirty="0" smtClean="0"/>
              <a:t>to </a:t>
            </a:r>
            <a:r>
              <a:rPr lang="en-US" sz="1600" dirty="0"/>
              <a:t>initiate the power saving </a:t>
            </a:r>
            <a:r>
              <a:rPr lang="en-US" sz="1600" dirty="0" smtClean="0"/>
              <a:t>mode </a:t>
            </a:r>
            <a:r>
              <a:rPr lang="en-US" sz="1600" dirty="0"/>
              <a:t>by setting power management subfield to 1</a:t>
            </a:r>
            <a:r>
              <a:rPr lang="en-US" sz="1600" dirty="0" smtClean="0"/>
              <a:t> </a:t>
            </a:r>
            <a:r>
              <a:rPr lang="en-US" sz="1600" dirty="0"/>
              <a:t>to minimize the PPDU overhead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900" dirty="0" smtClean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/>
              <a:t>In the similar way, STA </a:t>
            </a:r>
            <a:r>
              <a:rPr lang="en-US" sz="1600" dirty="0"/>
              <a:t>may send </a:t>
            </a:r>
            <a:r>
              <a:rPr lang="en-US" sz="1600" dirty="0" smtClean="0"/>
              <a:t>it with HE </a:t>
            </a:r>
            <a:r>
              <a:rPr lang="en-US" sz="1600" dirty="0"/>
              <a:t>SU PPDU by setting Doppler bit to 1 </a:t>
            </a:r>
            <a:r>
              <a:rPr lang="en-US" sz="1600" dirty="0" smtClean="0"/>
              <a:t>anytime as stand-alone frame.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/>
              <a:t>AP </a:t>
            </a:r>
            <a:r>
              <a:rPr lang="en-US" sz="1600" dirty="0"/>
              <a:t>shall acquire the </a:t>
            </a:r>
            <a:r>
              <a:rPr lang="en-US" sz="1600" u="sng" dirty="0" smtClean="0"/>
              <a:t>transmit address </a:t>
            </a:r>
            <a:r>
              <a:rPr lang="en-US" sz="1600" u="sng" dirty="0"/>
              <a:t>in MAC header </a:t>
            </a:r>
            <a:r>
              <a:rPr lang="en-US" sz="1600" dirty="0"/>
              <a:t>to know which STA is under time varying channel</a:t>
            </a:r>
            <a:r>
              <a:rPr lang="en-US" sz="1600" dirty="0" smtClean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00" dirty="0"/>
          </a:p>
          <a:p>
            <a:pPr marL="514350" lvl="1" indent="0"/>
            <a:r>
              <a:rPr lang="en-US" sz="1800" dirty="0">
                <a:sym typeface="Wingdings" panose="05000000000000000000" pitchFamily="2" charset="2"/>
              </a:rPr>
              <a:t> </a:t>
            </a:r>
            <a:r>
              <a:rPr lang="en-US" sz="1800" b="1" dirty="0"/>
              <a:t>AP may send the data with Mid-amble inserted in response for the STA known as being suffering Doppler-driven environment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4941948" y="3035782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914400" lvl="2" indent="0"/>
            <a:r>
              <a:rPr lang="en-US" sz="1100" dirty="0">
                <a:solidFill>
                  <a:schemeClr val="tx1"/>
                </a:solidFill>
              </a:rPr>
              <a:t>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2353574" y="2705100"/>
            <a:ext cx="5040101" cy="1828800"/>
            <a:chOff x="1425129" y="2252187"/>
            <a:chExt cx="5040101" cy="1828800"/>
          </a:xfrm>
        </p:grpSpPr>
        <p:grpSp>
          <p:nvGrpSpPr>
            <p:cNvPr id="6" name="Group 5"/>
            <p:cNvGrpSpPr/>
            <p:nvPr/>
          </p:nvGrpSpPr>
          <p:grpSpPr>
            <a:xfrm>
              <a:off x="1425129" y="2252187"/>
              <a:ext cx="5040101" cy="1828800"/>
              <a:chOff x="1143000" y="4199013"/>
              <a:chExt cx="5516057" cy="2166047"/>
            </a:xfrm>
          </p:grpSpPr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010857" y="4199013"/>
                <a:ext cx="4648200" cy="548621"/>
              </a:xfrm>
              <a:prstGeom prst="rect">
                <a:avLst/>
              </a:prstGeom>
            </p:spPr>
          </p:pic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143000" y="4767862"/>
                <a:ext cx="4367218" cy="375544"/>
              </a:xfrm>
              <a:prstGeom prst="rect">
                <a:avLst/>
              </a:prstGeom>
            </p:spPr>
          </p:pic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213508" y="5141546"/>
                <a:ext cx="4291807" cy="1223514"/>
              </a:xfrm>
              <a:prstGeom prst="rect">
                <a:avLst/>
              </a:prstGeom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1387415" y="5537013"/>
                <a:ext cx="457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394604" y="5815170"/>
                <a:ext cx="457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cxnSp>
            <p:nvCxnSpPr>
              <p:cNvPr id="12" name="Straight Connector 11"/>
              <p:cNvCxnSpPr/>
              <p:nvPr/>
            </p:nvCxnSpPr>
            <p:spPr bwMode="auto">
              <a:xfrm flipH="1">
                <a:off x="1447801" y="4592925"/>
                <a:ext cx="563056" cy="17493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" name="Straight Connector 12"/>
              <p:cNvCxnSpPr/>
              <p:nvPr/>
            </p:nvCxnSpPr>
            <p:spPr bwMode="auto">
              <a:xfrm>
                <a:off x="2481208" y="4585982"/>
                <a:ext cx="2986007" cy="181351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" name="Straight Connector 13"/>
              <p:cNvCxnSpPr/>
              <p:nvPr/>
            </p:nvCxnSpPr>
            <p:spPr bwMode="auto">
              <a:xfrm flipH="1">
                <a:off x="1353209" y="5021713"/>
                <a:ext cx="551794" cy="119832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" name="Straight Connector 14"/>
              <p:cNvCxnSpPr>
                <a:endCxn id="9" idx="0"/>
              </p:cNvCxnSpPr>
              <p:nvPr/>
            </p:nvCxnSpPr>
            <p:spPr bwMode="auto">
              <a:xfrm>
                <a:off x="2875414" y="5021507"/>
                <a:ext cx="483998" cy="120039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6" name="TextBox 15"/>
              <p:cNvSpPr txBox="1"/>
              <p:nvPr/>
            </p:nvSpPr>
            <p:spPr>
              <a:xfrm>
                <a:off x="3071295" y="4667072"/>
                <a:ext cx="457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…</a:t>
                </a:r>
              </a:p>
            </p:txBody>
          </p:sp>
        </p:grpSp>
        <p:sp>
          <p:nvSpPr>
            <p:cNvPr id="19" name="Rectangle 18"/>
            <p:cNvSpPr/>
            <p:nvPr/>
          </p:nvSpPr>
          <p:spPr bwMode="auto">
            <a:xfrm>
              <a:off x="3676056" y="2696063"/>
              <a:ext cx="564283" cy="334828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9426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</a:t>
            </a:r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order for time-varying channel information to be useful enough for the next transmission of the RX, two aspects need to be taken into account.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Minimize the restriction to the HE PPDU that set the Doppler indication to 1.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u="sng" dirty="0" smtClean="0"/>
              <a:t>Considering </a:t>
            </a:r>
            <a:r>
              <a:rPr lang="en-US" sz="1400" u="sng" dirty="0"/>
              <a:t>the robustness to Doppler </a:t>
            </a:r>
            <a:r>
              <a:rPr lang="en-US" sz="1400" u="sng" dirty="0" smtClean="0"/>
              <a:t>in [1</a:t>
            </a:r>
            <a:r>
              <a:rPr lang="en-US" sz="1400" u="sng" dirty="0"/>
              <a:t>], allowing </a:t>
            </a:r>
            <a:r>
              <a:rPr lang="en-US" sz="1400" u="sng" dirty="0" smtClean="0"/>
              <a:t>the short </a:t>
            </a:r>
            <a:r>
              <a:rPr lang="en-US" sz="1400" u="sng" dirty="0"/>
              <a:t>packet </a:t>
            </a:r>
            <a:r>
              <a:rPr lang="en-US" sz="1400" u="sng" dirty="0" smtClean="0"/>
              <a:t>limited by M value seems </a:t>
            </a:r>
            <a:r>
              <a:rPr lang="en-US" sz="1400" u="sng" dirty="0"/>
              <a:t>to be unreasonable and inefficient.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To </a:t>
            </a:r>
            <a:r>
              <a:rPr lang="en-US" sz="1600" dirty="0"/>
              <a:t>identify the transmit address in MAC header of received HE PPDU is unavoidable procedure to transmit the immediate/valid feedback to right target eventually.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u="sng" dirty="0"/>
              <a:t>Doppler bit in HE-SIG-A is not enough information to take this benefit.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u="sng" dirty="0"/>
              <a:t>PHY info seems to be coupled with MAC info eventually to support Usage 2.</a:t>
            </a:r>
            <a:endParaRPr lang="en-US" sz="1600" u="sng" dirty="0"/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3200400"/>
            <a:ext cx="5310744" cy="1455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672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MAC field design is better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8186"/>
            <a:ext cx="7770813" cy="43040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It </a:t>
            </a:r>
            <a:r>
              <a:rPr lang="en-US" sz="2000" dirty="0"/>
              <a:t>minimizes the restriction to the HE PPDU setting Doppler to </a:t>
            </a:r>
            <a:r>
              <a:rPr lang="en-US" sz="2000" dirty="0" smtClean="0"/>
              <a:t>1 for the same purpose of Usage 2.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 in HE-SIG-A is not a critical value anymore to indicate whether channel is time varying or not.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Given </a:t>
            </a:r>
            <a:r>
              <a:rPr lang="en-US" sz="1800" dirty="0" smtClean="0"/>
              <a:t>flexible </a:t>
            </a:r>
            <a:r>
              <a:rPr lang="en-US" sz="1800" dirty="0"/>
              <a:t>range of PPDU length [1], when a STA recognizes Doppler circumstance, it can help RX provide the immediate/valid feedback to the proper STA efficiently.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</a:t>
            </a:r>
            <a:r>
              <a:rPr lang="en-US" sz="1800" dirty="0" smtClean="0"/>
              <a:t>ptimize the next transmission by adding useful information (e.g. recommend proper MCS) on top of Doppler information.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Given </a:t>
            </a:r>
            <a:r>
              <a:rPr lang="en-US" sz="2000" dirty="0"/>
              <a:t>following 802.11 PHY/MAC design philosophy, it identifies which TXs suffer from Doppler circumstance by all corresponding MAC information </a:t>
            </a:r>
            <a:r>
              <a:rPr lang="en-US" sz="2000" dirty="0" smtClean="0"/>
              <a:t>together.  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0116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9115</TotalTime>
  <Words>1908</Words>
  <Application>Microsoft Office PowerPoint</Application>
  <PresentationFormat>On-screen Show (4:3)</PresentationFormat>
  <Paragraphs>277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 Unicode MS</vt:lpstr>
      <vt:lpstr>Malgun Gothic</vt:lpstr>
      <vt:lpstr>MS Gothic</vt:lpstr>
      <vt:lpstr>Arial</vt:lpstr>
      <vt:lpstr>Times New Roman</vt:lpstr>
      <vt:lpstr>Wingdings</vt:lpstr>
      <vt:lpstr>Office Theme</vt:lpstr>
      <vt:lpstr>Usage of Doppler bit in A-Control subfield</vt:lpstr>
      <vt:lpstr>Background (1/2)</vt:lpstr>
      <vt:lpstr>Background (2/2)</vt:lpstr>
      <vt:lpstr>Considerations</vt:lpstr>
      <vt:lpstr>Analysis of Usage 2 examples (1/3)</vt:lpstr>
      <vt:lpstr>Analysis of usage 2 examples (2/3)</vt:lpstr>
      <vt:lpstr>Analysis of usage 2 examples (3/3)</vt:lpstr>
      <vt:lpstr>Design requirements</vt:lpstr>
      <vt:lpstr>WHY MAC field design is better</vt:lpstr>
      <vt:lpstr>Examples of using MAC field A-Control subfield (1/2)</vt:lpstr>
      <vt:lpstr>Examples of using MAC field A-Control subfield (2/2)</vt:lpstr>
      <vt:lpstr>Protocol-wise behaviors  when using A-Control subfield</vt:lpstr>
      <vt:lpstr>Comparison</vt:lpstr>
      <vt:lpstr>Summary</vt:lpstr>
      <vt:lpstr>Strawpoll #1</vt:lpstr>
      <vt:lpstr>Reference</vt:lpstr>
      <vt:lpstr>Appendix</vt:lpstr>
      <vt:lpstr>Current Link Adaptation Operation</vt:lpstr>
      <vt:lpstr>Current Status of D1.4 [5]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Nsym amd Tpe at RX side when Dopler is enabled</dc:title>
  <dc:creator>Yujin Noh</dc:creator>
  <dc:description>Yujin Noh, Newracom</dc:description>
  <cp:lastModifiedBy>yujin</cp:lastModifiedBy>
  <cp:revision>436</cp:revision>
  <cp:lastPrinted>2017-09-05T19:34:12Z</cp:lastPrinted>
  <dcterms:created xsi:type="dcterms:W3CDTF">2016-07-23T21:44:38Z</dcterms:created>
  <dcterms:modified xsi:type="dcterms:W3CDTF">2017-09-09T04:18:06Z</dcterms:modified>
</cp:coreProperties>
</file>