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22" r:id="rId3"/>
    <p:sldId id="330" r:id="rId4"/>
    <p:sldId id="323" r:id="rId5"/>
    <p:sldId id="324" r:id="rId6"/>
    <p:sldId id="325" r:id="rId7"/>
    <p:sldId id="331" r:id="rId8"/>
    <p:sldId id="270" r:id="rId9"/>
    <p:sldId id="332" r:id="rId10"/>
    <p:sldId id="328" r:id="rId11"/>
    <p:sldId id="294" r:id="rId12"/>
    <p:sldId id="315" r:id="rId13"/>
    <p:sldId id="317" r:id="rId14"/>
    <p:sldId id="314" r:id="rId15"/>
    <p:sldId id="308" r:id="rId16"/>
    <p:sldId id="309" r:id="rId17"/>
    <p:sldId id="318" r:id="rId18"/>
    <p:sldId id="296" r:id="rId19"/>
    <p:sldId id="310" r:id="rId20"/>
    <p:sldId id="311" r:id="rId21"/>
    <p:sldId id="329" r:id="rId22"/>
    <p:sldId id="302" r:id="rId23"/>
    <p:sldId id="321" r:id="rId24"/>
    <p:sldId id="333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D6CBB4-39BB-854F-9DC5-33BF7D643B56}">
          <p14:sldIdLst>
            <p14:sldId id="269"/>
            <p14:sldId id="322"/>
            <p14:sldId id="330"/>
            <p14:sldId id="323"/>
          </p14:sldIdLst>
        </p14:section>
        <p14:section name="Untitled Section" id="{D13174EE-DFF1-F244-99F6-072289F5F365}">
          <p14:sldIdLst>
            <p14:sldId id="324"/>
            <p14:sldId id="325"/>
            <p14:sldId id="331"/>
            <p14:sldId id="270"/>
            <p14:sldId id="332"/>
            <p14:sldId id="328"/>
            <p14:sldId id="294"/>
            <p14:sldId id="315"/>
            <p14:sldId id="317"/>
            <p14:sldId id="314"/>
            <p14:sldId id="308"/>
            <p14:sldId id="309"/>
            <p14:sldId id="318"/>
            <p14:sldId id="296"/>
            <p14:sldId id="310"/>
            <p14:sldId id="311"/>
            <p14:sldId id="329"/>
            <p14:sldId id="302"/>
            <p14:sldId id="321"/>
            <p14:sldId id="33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111" d="100"/>
          <a:sy n="111" d="100"/>
        </p:scale>
        <p:origin x="19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September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802.11-17/1323r2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ordeiro@intel.com" TargetMode="External"/><Relationship Id="rId7" Type="http://schemas.openxmlformats.org/officeDocument/2006/relationships/hyperlink" Target="mailto:carlos.h.Aldana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rainin@qti.qualcomm.com" TargetMode="External"/><Relationship Id="rId5" Type="http://schemas.openxmlformats.org/officeDocument/2006/relationships/hyperlink" Target="mailto:oren.kedem@intel.com" TargetMode="External"/><Relationship Id="rId4" Type="http://schemas.openxmlformats.org/officeDocument/2006/relationships/hyperlink" Target="mailto:gcherian@qti.qualcom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19-02-00ay-mmwave-mesh-network-usage-model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Scheduling for mmWave Distribution Networks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2017-09-12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695232"/>
              </p:ext>
            </p:extLst>
          </p:nvPr>
        </p:nvGraphicFramePr>
        <p:xfrm>
          <a:off x="535905" y="3263623"/>
          <a:ext cx="8148390" cy="18288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0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carlos.cordeiro@intel.com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George Cherian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gcherian@qti.qualcomm.com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Oren Kedem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oren.kedem@intel.com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/>
                        <a:t>Solomon Trainin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strainin@qti.qualcomm.com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Carlos Aldana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7"/>
                        </a:rPr>
                        <a:t>carlos.h.Aldana@intel.com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Scheduling proposal: overall scheduling structure (2/2)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SP allocation, slot structure, and assignment of TDD-SPs to STAs change on a very different time scale.</a:t>
            </a:r>
          </a:p>
          <a:p>
            <a:pPr lvl="1"/>
            <a:r>
              <a:rPr lang="en-US" altLang="zh-CN" sz="1800" dirty="0"/>
              <a:t>Therefore, we need to decouple the scheduling by defining different signaling.</a:t>
            </a:r>
          </a:p>
          <a:p>
            <a:pPr lvl="0"/>
            <a:r>
              <a:rPr lang="en-US" altLang="zh-CN" sz="2000" dirty="0"/>
              <a:t>We propose to address the scheduling in the following 3 levels: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/>
              <a:t>Use ESE to schedule SP allocation with TDD channel access. This part is included in broadcast messages like </a:t>
            </a:r>
            <a:r>
              <a:rPr lang="en-US" altLang="zh-CN" sz="1800" dirty="0" smtClean="0"/>
              <a:t>Beacon for coexistence with legacy devices.</a:t>
            </a:r>
            <a:endParaRPr lang="en-US" altLang="zh-CN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/>
              <a:t>Define a new IE to describe the slot structure within the SP with TDD channel access. This part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included in unicast messages, but can also be included in broadcast messages for better coexistence with </a:t>
            </a:r>
            <a:r>
              <a:rPr lang="en-US" altLang="zh-CN" sz="1800" dirty="0" smtClean="0"/>
              <a:t>11ad/ay </a:t>
            </a:r>
            <a:r>
              <a:rPr lang="en-US" altLang="zh-CN" sz="1800" dirty="0"/>
              <a:t>devices.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/>
              <a:t>Define a new IE to address the access assignment between STAs and TDD-SPs. This part is included in unicast messages like Announce frame.</a:t>
            </a:r>
          </a:p>
          <a:p>
            <a:pPr lvl="1"/>
            <a:endParaRPr lang="en-US" altLang="zh-CN" sz="1800" dirty="0"/>
          </a:p>
          <a:p>
            <a:endParaRPr lang="zh-CN" alt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424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Scheduling proposal:</a:t>
            </a:r>
            <a:br>
              <a:rPr lang="en-US" altLang="zh-CN" sz="2800" dirty="0"/>
            </a:br>
            <a:r>
              <a:rPr lang="en-US" altLang="zh-CN" sz="2800" dirty="0"/>
              <a:t>SP with TDD Channel Access (1/3)</a:t>
            </a:r>
            <a:endParaRPr lang="zh-CN" alt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114800"/>
          </a:xfrm>
        </p:spPr>
        <p:txBody>
          <a:bodyPr/>
          <a:lstStyle/>
          <a:p>
            <a:endParaRPr lang="en-US" altLang="zh-CN" sz="1800" dirty="0"/>
          </a:p>
          <a:p>
            <a:r>
              <a:rPr lang="en-US" altLang="zh-CN" sz="1800" dirty="0"/>
              <a:t>Define a new type of SP with TDD channel access to be dedicated to mmWave distribution networks where the AP and STAs can </a:t>
            </a:r>
            <a:r>
              <a:rPr lang="en-US" altLang="zh-CN" sz="1800" dirty="0" smtClean="0"/>
              <a:t>communicate</a:t>
            </a:r>
            <a:endParaRPr lang="en-US" altLang="zh-CN" sz="1800" dirty="0"/>
          </a:p>
          <a:p>
            <a:pPr lvl="1"/>
            <a:r>
              <a:rPr lang="en-US" altLang="zh-CN" sz="1400" dirty="0"/>
              <a:t>New type of SP allocation, scheduled by the legacy Extended Schedule element (ESE) and will have a unique indication bit so that it can be differentiated from the conventional SP.</a:t>
            </a:r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Propose to use 1 of the 4 reserved bits in the Allocation Control subfield in Extended Schedule element when the Allocation Type subfield is 00 (i.e., a SP allocation) to indicate the allocated SP is the new type dedicated to distribution of the mmWave network use case.</a:t>
            </a:r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In this new type of SP, TDD slot scheduling structure that is dedicated to addressing the distribution mmWave use case and the associated channel access rules are used.</a:t>
            </a:r>
          </a:p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4665" y="6104329"/>
            <a:ext cx="3346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Proposed change to Extended Schedule element.</a:t>
            </a:r>
            <a:endParaRPr lang="zh-CN" alt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29190"/>
              </p:ext>
            </p:extLst>
          </p:nvPr>
        </p:nvGraphicFramePr>
        <p:xfrm>
          <a:off x="539550" y="4842812"/>
          <a:ext cx="8064900" cy="1250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64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88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0649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677396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Subfields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Allocation ID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Allocation Type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Pseudo-static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Truncatable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Extendable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PCP Active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LP</a:t>
                      </a:r>
                      <a:r>
                        <a:rPr lang="en-US" altLang="zh-CN" sz="1000" baseline="0" dirty="0"/>
                        <a:t> SC Used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u="sng" dirty="0">
                          <a:solidFill>
                            <a:schemeClr val="bg1"/>
                          </a:solidFill>
                        </a:rPr>
                        <a:t>SP with TDD Channel Access</a:t>
                      </a:r>
                      <a:endParaRPr lang="zh-CN" altLang="en-US" sz="1000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Reserved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9444"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Bits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3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1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u="sng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/>
                        <a:t>3</a:t>
                      </a:r>
                      <a:endParaRPr lang="zh-CN" alt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6948264" y="4797152"/>
            <a:ext cx="864096" cy="136815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260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Scheduling proposal:</a:t>
            </a:r>
            <a:br>
              <a:rPr lang="en-US" altLang="zh-CN"/>
            </a:br>
            <a:r>
              <a:rPr lang="en-US" altLang="zh-CN"/>
              <a:t>SP with TDD Channel Access (2/3)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</a:t>
            </a:r>
            <a:r>
              <a:rPr lang="en-US" altLang="zh-CN" sz="2000" dirty="0"/>
              <a:t>maximum </a:t>
            </a:r>
            <a:r>
              <a:rPr lang="en-US" altLang="zh-CN" sz="2000" dirty="0" smtClean="0"/>
              <a:t>allocation block duration for </a:t>
            </a:r>
            <a:r>
              <a:rPr lang="en-US" altLang="zh-CN" sz="2000" dirty="0"/>
              <a:t>a SP </a:t>
            </a:r>
            <a:r>
              <a:rPr lang="en-US" altLang="zh-CN" sz="2000" dirty="0" smtClean="0"/>
              <a:t>is </a:t>
            </a:r>
            <a:r>
              <a:rPr lang="en-US" altLang="zh-CN" sz="2000" dirty="0"/>
              <a:t>32.767 </a:t>
            </a:r>
            <a:r>
              <a:rPr lang="en-US" altLang="zh-CN" sz="2000" dirty="0" err="1"/>
              <a:t>ms</a:t>
            </a:r>
            <a:endParaRPr lang="en-US" altLang="zh-CN" sz="2000" dirty="0"/>
          </a:p>
          <a:p>
            <a:r>
              <a:rPr lang="en-US" altLang="zh-CN" sz="2000" dirty="0"/>
              <a:t>However, an AP may want to allocate up to the whole DTI (1024ms minus BTI) with one or more of this new type of SP</a:t>
            </a:r>
          </a:p>
          <a:p>
            <a:r>
              <a:rPr lang="en-US" altLang="zh-CN" sz="2000" dirty="0"/>
              <a:t>To solve this issue, we can use the </a:t>
            </a:r>
            <a:r>
              <a:rPr lang="en-US" sz="2000" dirty="0"/>
              <a:t>Number of Blocks and Allocation Block Period subfields existent in the ESE</a:t>
            </a:r>
          </a:p>
          <a:p>
            <a:r>
              <a:rPr lang="en-US" sz="2000" dirty="0"/>
              <a:t>E.g., for the typical use case configuration, they can be set to:</a:t>
            </a:r>
          </a:p>
          <a:p>
            <a:pPr lvl="1"/>
            <a:r>
              <a:rPr lang="en-US" sz="1800" dirty="0"/>
              <a:t>Allocation Block Duration = ~25.6ms</a:t>
            </a:r>
          </a:p>
          <a:p>
            <a:pPr lvl="1"/>
            <a:r>
              <a:rPr lang="en-US" sz="1800" dirty="0"/>
              <a:t>Number of Blocks = ~39</a:t>
            </a:r>
          </a:p>
          <a:p>
            <a:pPr lvl="1"/>
            <a:r>
              <a:rPr lang="en-US" sz="1800" dirty="0"/>
              <a:t>Allocation Block Period = ~25.6ms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5313613"/>
            <a:ext cx="5819576" cy="1067715"/>
          </a:xfrm>
          <a:prstGeom prst="rect">
            <a:avLst/>
          </a:prstGeom>
        </p:spPr>
      </p:pic>
      <p:cxnSp>
        <p:nvCxnSpPr>
          <p:cNvPr id="15" name="Elbow Connector 14"/>
          <p:cNvCxnSpPr/>
          <p:nvPr/>
        </p:nvCxnSpPr>
        <p:spPr bwMode="auto">
          <a:xfrm rot="16200000" flipV="1">
            <a:off x="4961508" y="4388718"/>
            <a:ext cx="1152128" cy="864096"/>
          </a:xfrm>
          <a:prstGeom prst="bentConnector3">
            <a:avLst>
              <a:gd name="adj1" fmla="val 9981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Elbow Connector 18"/>
          <p:cNvCxnSpPr/>
          <p:nvPr/>
        </p:nvCxnSpPr>
        <p:spPr bwMode="auto">
          <a:xfrm rot="10800000">
            <a:off x="4129112" y="4604743"/>
            <a:ext cx="2416572" cy="792087"/>
          </a:xfrm>
          <a:prstGeom prst="bentConnector3">
            <a:avLst>
              <a:gd name="adj1" fmla="val 8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Elbow Connector 22"/>
          <p:cNvCxnSpPr/>
          <p:nvPr/>
        </p:nvCxnSpPr>
        <p:spPr bwMode="auto">
          <a:xfrm rot="10800000">
            <a:off x="4889500" y="4892775"/>
            <a:ext cx="2304256" cy="504057"/>
          </a:xfrm>
          <a:prstGeom prst="bentConnector3">
            <a:avLst>
              <a:gd name="adj1" fmla="val -659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3622540" y="5676439"/>
            <a:ext cx="4283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(=0)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3366" y="5669512"/>
            <a:ext cx="4283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(=0)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103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Scheduling proposal:</a:t>
            </a:r>
            <a:br>
              <a:rPr lang="en-US" altLang="zh-CN" sz="2800" dirty="0"/>
            </a:br>
            <a:r>
              <a:rPr lang="en-US" altLang="zh-CN" sz="2800" dirty="0"/>
              <a:t>SP with TDD Channel Access (3/3)</a:t>
            </a:r>
            <a:endParaRPr lang="zh-CN" alt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11560" y="1628800"/>
            <a:ext cx="7858125" cy="4114800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End result: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altLang="zh-CN" sz="2000" dirty="0"/>
              <a:t>This approach:</a:t>
            </a:r>
          </a:p>
          <a:p>
            <a:pPr lvl="1"/>
            <a:r>
              <a:rPr lang="en-US" altLang="zh-CN" sz="1800" dirty="0"/>
              <a:t>Incurs the </a:t>
            </a:r>
            <a:r>
              <a:rPr lang="en-US" altLang="zh-CN" sz="1800" b="1" dirty="0">
                <a:solidFill>
                  <a:srgbClr val="00B050"/>
                </a:solidFill>
              </a:rPr>
              <a:t>lowest possible overhead</a:t>
            </a:r>
            <a:r>
              <a:rPr lang="en-US" altLang="zh-CN" sz="1800" dirty="0"/>
              <a:t>, since it uses a single 15 octets Allocation field</a:t>
            </a:r>
          </a:p>
          <a:p>
            <a:pPr lvl="1"/>
            <a:r>
              <a:rPr lang="en-US" altLang="zh-CN" sz="1800" dirty="0"/>
              <a:t>Is </a:t>
            </a:r>
            <a:r>
              <a:rPr lang="en-US" altLang="zh-CN" sz="1800" b="1" dirty="0">
                <a:solidFill>
                  <a:srgbClr val="00B050"/>
                </a:solidFill>
              </a:rPr>
              <a:t>backwards compatible</a:t>
            </a:r>
            <a:r>
              <a:rPr lang="en-US" altLang="zh-CN" sz="1800" dirty="0"/>
              <a:t>, i.e., can be understood by 11ad devices which then helps with coexistence, parsing, power saving, etc.</a:t>
            </a:r>
          </a:p>
          <a:p>
            <a:r>
              <a:rPr lang="en-US" sz="2000" dirty="0"/>
              <a:t>As for the guard time between allocations, it can be redefined if adjacent SPs have the </a:t>
            </a:r>
            <a:r>
              <a:rPr lang="en-US" altLang="zh-CN" sz="2000" dirty="0"/>
              <a:t>SP with TDD Channel Access field equal to 1</a:t>
            </a:r>
          </a:p>
          <a:p>
            <a:pPr lvl="1"/>
            <a:r>
              <a:rPr lang="en-US" sz="1800" dirty="0"/>
              <a:t>This won’t impact legacy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259632" y="2637631"/>
            <a:ext cx="576064" cy="4313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BTI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35696" y="2636260"/>
            <a:ext cx="936104" cy="4326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(with TDD channel access)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771800" y="2636260"/>
            <a:ext cx="936104" cy="43269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SP</a:t>
            </a:r>
          </a:p>
          <a:p>
            <a:pPr algn="ctr"/>
            <a:r>
              <a:rPr lang="en-US" sz="900" dirty="0"/>
              <a:t>(with TDD channel access)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707904" y="2632147"/>
            <a:ext cx="936104" cy="43680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(with TDD channel access)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436096" y="2637762"/>
            <a:ext cx="936104" cy="43119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(with TDD channel access)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0775" y="270892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383313" y="2641876"/>
            <a:ext cx="576064" cy="4270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BTI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259632" y="2485976"/>
            <a:ext cx="51125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3161011" y="2204864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Beacon interval = 1024ms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6362472" y="2481863"/>
            <a:ext cx="1911107" cy="97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6962418" y="2638666"/>
            <a:ext cx="936104" cy="43028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(with TDD channel access)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0891" y="270892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259632" y="2343363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6372200" y="2312714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0486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Scheduling proposal: TDD slots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new type of SP with TDD channel access consists of several identical TDD slots, each of which including consecutive </a:t>
            </a:r>
            <a:r>
              <a:rPr lang="en-US" altLang="zh-CN" dirty="0" smtClean="0"/>
              <a:t>TDD-SPs </a:t>
            </a:r>
            <a:r>
              <a:rPr lang="en-US" altLang="zh-CN" dirty="0"/>
              <a:t>that are dedicated to transmissions with the STAs.</a:t>
            </a:r>
          </a:p>
          <a:p>
            <a:pPr lvl="1"/>
            <a:r>
              <a:rPr lang="en-US" altLang="zh-CN" dirty="0"/>
              <a:t>The number of </a:t>
            </a:r>
            <a:r>
              <a:rPr lang="en-US" altLang="zh-CN" dirty="0" smtClean="0"/>
              <a:t>TDD-SPs </a:t>
            </a:r>
            <a:r>
              <a:rPr lang="en-US" altLang="zh-CN" dirty="0"/>
              <a:t>in each TDD slot can be configured, as well as the duration of each specific TDD-SP. </a:t>
            </a:r>
          </a:p>
          <a:p>
            <a:r>
              <a:rPr lang="en-US" altLang="zh-CN" dirty="0"/>
              <a:t>Channel access within a TDD-SP is the same as the 11ad/11ay SP channel access.</a:t>
            </a:r>
          </a:p>
          <a:p>
            <a:r>
              <a:rPr lang="en-US" altLang="zh-CN" dirty="0"/>
              <a:t>Need to define a new </a:t>
            </a:r>
            <a:r>
              <a:rPr lang="en-US" altLang="zh-CN" dirty="0" smtClean="0"/>
              <a:t>TDD </a:t>
            </a:r>
            <a:r>
              <a:rPr lang="en-US" altLang="zh-CN" dirty="0"/>
              <a:t>Slot Structure IE to describe the specific structure of each TDD slot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210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Scheduling proposal:</a:t>
            </a:r>
            <a:br>
              <a:rPr lang="en-US" altLang="zh-CN" dirty="0"/>
            </a:br>
            <a:r>
              <a:rPr lang="en-US" altLang="zh-CN" dirty="0" smtClean="0"/>
              <a:t>TDD </a:t>
            </a:r>
            <a:r>
              <a:rPr lang="en-US" altLang="zh-CN" dirty="0"/>
              <a:t>Slot Structure IE (1/2)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TDD </a:t>
            </a:r>
            <a:r>
              <a:rPr lang="en-US" altLang="zh-CN" dirty="0"/>
              <a:t>Slot Structure IE</a:t>
            </a:r>
          </a:p>
          <a:p>
            <a:pPr lvl="1"/>
            <a:r>
              <a:rPr lang="en-US" altLang="zh-CN" dirty="0" smtClean="0"/>
              <a:t>It is included in the Announce frame and can </a:t>
            </a:r>
            <a:r>
              <a:rPr lang="en-US" altLang="zh-CN" dirty="0"/>
              <a:t>be included in the Beacon </a:t>
            </a:r>
            <a:r>
              <a:rPr lang="en-US" altLang="zh-CN" dirty="0" smtClean="0"/>
              <a:t>to </a:t>
            </a:r>
            <a:r>
              <a:rPr lang="en-US" altLang="zh-CN" dirty="0"/>
              <a:t>address the slot scheduling structure. </a:t>
            </a:r>
          </a:p>
          <a:p>
            <a:pPr lvl="2"/>
            <a:r>
              <a:rPr lang="en-US" altLang="zh-CN" dirty="0"/>
              <a:t>Including in the DMG Beacon is desirable for coexistence among 11ay devices and adds only ~6usec to the DMG Beacon time.</a:t>
            </a:r>
          </a:p>
          <a:p>
            <a:pPr lvl="1"/>
            <a:r>
              <a:rPr lang="en-US" altLang="zh-CN" dirty="0"/>
              <a:t>The transmission of this IE is only applicable for an 11ay device and automatically indicates that the scheduling is for the new </a:t>
            </a:r>
            <a:r>
              <a:rPr lang="en-US" altLang="zh-CN" dirty="0" err="1"/>
              <a:t>mmWave</a:t>
            </a:r>
            <a:r>
              <a:rPr lang="en-US" altLang="zh-CN" dirty="0"/>
              <a:t> distribution network usage model.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537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6680" cy="1066800"/>
          </a:xfrm>
        </p:spPr>
        <p:txBody>
          <a:bodyPr/>
          <a:lstStyle/>
          <a:p>
            <a:r>
              <a:rPr lang="en-US" altLang="zh-CN" sz="2800" dirty="0"/>
              <a:t>Scheduling proposal: </a:t>
            </a:r>
            <a:r>
              <a:rPr lang="en-US" altLang="zh-CN" sz="2800" dirty="0" smtClean="0"/>
              <a:t>TDD </a:t>
            </a:r>
            <a:r>
              <a:rPr lang="en-US" altLang="zh-CN" sz="2800" dirty="0"/>
              <a:t>Slot Structure IE (2/2)</a:t>
            </a:r>
            <a:endParaRPr lang="zh-CN" alt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214220"/>
              </p:ext>
            </p:extLst>
          </p:nvPr>
        </p:nvGraphicFramePr>
        <p:xfrm>
          <a:off x="90151" y="2975526"/>
          <a:ext cx="3133735" cy="23550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79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46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5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Fields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Octets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Element ID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Length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Element ID Extension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effectLst/>
                          <a:latin typeface="+mn-lt"/>
                        </a:rPr>
                        <a:t>TDD Slot Schedule Control</a:t>
                      </a:r>
                      <a:endParaRPr lang="zh-CN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Allocation Block Duration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4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TDD Slot Schedule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 smtClean="0">
                          <a:effectLst/>
                          <a:latin typeface="+mn-lt"/>
                        </a:rPr>
                        <a:t>M</a:t>
                      </a:r>
                      <a:endParaRPr lang="zh-CN" sz="1100" dirty="0"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03534"/>
              </p:ext>
            </p:extLst>
          </p:nvPr>
        </p:nvGraphicFramePr>
        <p:xfrm>
          <a:off x="4388535" y="2164666"/>
          <a:ext cx="4647961" cy="25516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88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8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Subfields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Bits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Definition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kern="1200" dirty="0">
                          <a:effectLst/>
                          <a:latin typeface="+mn-lt"/>
                        </a:rPr>
                        <a:t>Number of </a:t>
                      </a:r>
                      <a:r>
                        <a:rPr lang="en-US" altLang="zh-CN" sz="1100" kern="1200" dirty="0" smtClean="0">
                          <a:effectLst/>
                          <a:latin typeface="+mn-lt"/>
                        </a:rPr>
                        <a:t>TDD-SPs</a:t>
                      </a:r>
                      <a:r>
                        <a:rPr lang="en-US" sz="1100" kern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kern="1200" dirty="0">
                          <a:effectLst/>
                          <a:latin typeface="+mn-lt"/>
                        </a:rPr>
                        <a:t>per TDD Slot</a:t>
                      </a:r>
                      <a:endParaRPr lang="zh-CN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kern="1200" dirty="0" smtClean="0">
                          <a:effectLst/>
                          <a:latin typeface="+mn-lt"/>
                        </a:rPr>
                        <a:t>4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kern="1200" dirty="0">
                          <a:effectLst/>
                          <a:latin typeface="+mn-lt"/>
                        </a:rPr>
                        <a:t>Value denoted as M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-571500" algn="l"/>
                          <a:tab pos="-190500" algn="l"/>
                        </a:tabLst>
                        <a:defRPr/>
                      </a:pPr>
                      <a:r>
                        <a:rPr lang="en-US" altLang="zh-CN" sz="1100" dirty="0"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IFS(Y) Duration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Duration of IFS Y in </a:t>
                      </a:r>
                      <a:r>
                        <a:rPr lang="en-US" altLang="zh-CN" sz="110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altLang="zh-CN" sz="110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usec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-571500" algn="l"/>
                          <a:tab pos="-190500" algn="l"/>
                        </a:tabLst>
                        <a:defRPr/>
                      </a:pPr>
                      <a:r>
                        <a:rPr lang="en-US" altLang="zh-CN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IFS(X-Y) Duration</a:t>
                      </a:r>
                      <a:endParaRPr lang="zh-CN" alt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Difference between IFS X and Y </a:t>
                      </a:r>
                      <a:r>
                        <a:rPr lang="en-US" altLang="zh-CN" sz="110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altLang="zh-CN" sz="110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usec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-571500" algn="l"/>
                          <a:tab pos="-190500" algn="l"/>
                        </a:tabLst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IFS(Z-Y) 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Duration</a:t>
                      </a:r>
                      <a:endParaRPr lang="zh-CN" alt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Difference between IFS </a:t>
                      </a:r>
                      <a:r>
                        <a:rPr lang="en-US" altLang="zh-CN" sz="11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Z </a:t>
                      </a: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US" altLang="zh-CN" sz="1100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n-US" altLang="zh-CN" sz="1100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altLang="zh-CN" sz="110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usec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Allocation ID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ID from SP allocation</a:t>
                      </a:r>
                      <a:endParaRPr 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Allocation Block Duration Validity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= Indicates unlimited across consecutive BIs if adjacent allocations have TDD-SP=1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 = Indicates duration is same as the SP</a:t>
                      </a:r>
                      <a:endParaRPr lang="zh-CN" sz="1100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2643811"/>
            <a:ext cx="2851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Proposed </a:t>
            </a:r>
            <a:r>
              <a:rPr lang="en-US" altLang="zh-CN" b="1" dirty="0" smtClean="0"/>
              <a:t>TDD </a:t>
            </a:r>
            <a:r>
              <a:rPr lang="en-US" altLang="zh-CN" b="1" dirty="0"/>
              <a:t>Slot Structure IE format.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69808" y="1858623"/>
            <a:ext cx="3010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Proposed TDD Slot Schedule Control field</a:t>
            </a:r>
            <a:r>
              <a:rPr lang="en-US" altLang="zh-CN" sz="1600" b="1" dirty="0"/>
              <a:t>.</a:t>
            </a:r>
            <a:endParaRPr lang="zh-CN" altLang="en-US" sz="16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331253"/>
              </p:ext>
            </p:extLst>
          </p:nvPr>
        </p:nvGraphicFramePr>
        <p:xfrm>
          <a:off x="4388535" y="5045420"/>
          <a:ext cx="4575953" cy="10478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76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Subfields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Bits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Definition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TDD-SP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 Duration</a:t>
                      </a:r>
                      <a:endParaRPr lang="zh-C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dirty="0">
                          <a:effectLst/>
                        </a:rPr>
                        <a:t>8</a:t>
                      </a:r>
                      <a:endParaRPr lang="zh-CN" sz="11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Duration of TDD-SP 1 in</a:t>
                      </a:r>
                      <a:r>
                        <a:rPr lang="en-US" altLang="zh-CN" sz="1100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usec</a:t>
                      </a:r>
                      <a:endParaRPr lang="zh-CN" sz="11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……</a:t>
                      </a:r>
                      <a:endParaRPr lang="zh-C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>
                          <a:effectLst/>
                        </a:rPr>
                        <a:t>……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endParaRPr lang="zh-CN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TDD-SP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Duration</a:t>
                      </a:r>
                      <a:endParaRPr lang="zh-C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</a:tabLst>
                      </a:pPr>
                      <a:r>
                        <a:rPr lang="en-US" altLang="zh-CN" sz="1100" strike="noStrike" kern="1200" dirty="0">
                          <a:effectLst/>
                        </a:rPr>
                        <a:t>8</a:t>
                      </a:r>
                      <a:endParaRPr lang="zh-CN" altLang="zh-CN" sz="1100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-571500" algn="l"/>
                          <a:tab pos="-190500" algn="l"/>
                        </a:tabLst>
                        <a:defRPr/>
                      </a:pPr>
                      <a:r>
                        <a:rPr lang="en-US" altLang="zh-CN" sz="11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Duration of TDD-SP M in</a:t>
                      </a:r>
                      <a:r>
                        <a:rPr lang="en-US" altLang="zh-CN" sz="1100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usec</a:t>
                      </a:r>
                      <a:endParaRPr lang="zh-CN" altLang="en-US" sz="11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24332" y="4771196"/>
            <a:ext cx="2941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Proposed TDD Slot Schedule field format.</a:t>
            </a:r>
            <a:endParaRPr lang="zh-CN" altLang="zh-CN" b="1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3247304" y="2363284"/>
            <a:ext cx="1004501" cy="20706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347864" y="5171596"/>
            <a:ext cx="925591" cy="5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3766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611560" y="69269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800" dirty="0"/>
              <a:t>Scheduling proposal:</a:t>
            </a:r>
            <a:br>
              <a:rPr lang="en-US" altLang="zh-CN" sz="2800" dirty="0"/>
            </a:br>
            <a:r>
              <a:rPr lang="en-US" sz="2800" kern="0" dirty="0"/>
              <a:t>example of DMG Beacon for Distributed Network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2388021"/>
            <a:ext cx="8229600" cy="413732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62424"/>
              </p:ext>
            </p:extLst>
          </p:nvPr>
        </p:nvGraphicFramePr>
        <p:xfrm>
          <a:off x="395538" y="3180109"/>
          <a:ext cx="7992887" cy="1008112"/>
        </p:xfrm>
        <a:graphic>
          <a:graphicData uri="http://schemas.openxmlformats.org/drawingml/2006/table">
            <a:tbl>
              <a:tblPr firstRow="1" firstCol="1" bandRow="1"/>
              <a:tblGrid>
                <a:gridCol w="5823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17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28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23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105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478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195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52591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38059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17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octet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0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10-24</a:t>
                      </a:r>
                      <a:r>
                        <a:rPr lang="en-US" sz="10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Octets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087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Frame Control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BSSID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Stamp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Sector Sweep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Beacon Interval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Beacon Interval Control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DMG Parameters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Extended Schedule element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TDD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Slot Structure element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3707904" y="4908300"/>
            <a:ext cx="2448272" cy="1112987"/>
          </a:xfrm>
          <a:prstGeom prst="wedgeRectCallout">
            <a:avLst>
              <a:gd name="adj1" fmla="val 49668"/>
              <a:gd name="adj2" fmla="val -111539"/>
            </a:avLst>
          </a:prstGeom>
          <a:ln w="12700">
            <a:headEnd type="none" w="sm" len="sm"/>
            <a:tailEnd type="none" w="sm" len="sm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 = SP</a:t>
            </a:r>
          </a:p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 w TDD Cannel Access = 1</a:t>
            </a:r>
            <a:endParaRPr lang="en-US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 STA = Dest STA = 0</a:t>
            </a:r>
          </a:p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Allocation Block Duration = ~25.6ms</a:t>
            </a:r>
          </a:p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Number of Block = ~39</a:t>
            </a:r>
          </a:p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Allocation Block Period = ~25.6</a:t>
            </a:r>
          </a:p>
          <a:p>
            <a:pPr algn="ctr"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876256" y="5052318"/>
            <a:ext cx="2016224" cy="388422"/>
          </a:xfrm>
          <a:prstGeom prst="wedgeRectCallout">
            <a:avLst>
              <a:gd name="adj1" fmla="val -12243"/>
              <a:gd name="adj2" fmla="val -245639"/>
            </a:avLst>
          </a:prstGeom>
          <a:ln w="12700">
            <a:headEnd type="none" w="sm" len="sm"/>
            <a:tailEnd type="none" w="sm" len="sm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# TDD-SPs </a:t>
            </a: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endParaRPr lang="en-US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Duration </a:t>
            </a: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(all) = </a:t>
            </a: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66us</a:t>
            </a:r>
            <a:endParaRPr lang="en-US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2975110" y="1851099"/>
            <a:ext cx="2016224" cy="608931"/>
          </a:xfrm>
          <a:prstGeom prst="wedgeRectCallout">
            <a:avLst>
              <a:gd name="adj1" fmla="val 88225"/>
              <a:gd name="adj2" fmla="val 211528"/>
            </a:avLst>
          </a:prstGeom>
          <a:ln w="12700">
            <a:headEnd type="none" w="sm" len="sm"/>
            <a:tailEnd type="none" w="sm" len="sm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the type and duration, parsed  by 11ad/11ay and intended for interoperability and coexistence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5724128" y="1739949"/>
            <a:ext cx="2016224" cy="864096"/>
          </a:xfrm>
          <a:prstGeom prst="wedgeRectCallout">
            <a:avLst>
              <a:gd name="adj1" fmla="val 26799"/>
              <a:gd name="adj2" fmla="val 143592"/>
            </a:avLst>
          </a:prstGeom>
          <a:ln w="12700">
            <a:headEnd type="none" w="sm" len="sm"/>
            <a:tailEnd type="none" w="sm" len="sm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the </a:t>
            </a: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TDD-SP </a:t>
            </a: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 and duration, parsed only by 11ay to extract the </a:t>
            </a:r>
            <a:r>
              <a:rPr lang="en-US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slot structure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395538" y="4365331"/>
            <a:ext cx="5093110" cy="50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907704" y="4376366"/>
            <a:ext cx="2347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 in all DMG Beacon frames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95538" y="4222718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5488648" y="4192069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 bwMode="auto">
          <a:xfrm>
            <a:off x="7020272" y="3474323"/>
            <a:ext cx="1368153" cy="74839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9810" y="2586916"/>
            <a:ext cx="91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Inclusion in beacon is optional</a:t>
            </a:r>
          </a:p>
        </p:txBody>
      </p:sp>
      <p:cxnSp>
        <p:nvCxnSpPr>
          <p:cNvPr id="19" name="Elbow Connector 18"/>
          <p:cNvCxnSpPr>
            <a:endCxn id="7" idx="1"/>
          </p:cNvCxnSpPr>
          <p:nvPr/>
        </p:nvCxnSpPr>
        <p:spPr bwMode="auto">
          <a:xfrm rot="5400000" flipH="1" flipV="1">
            <a:off x="7679276" y="2971158"/>
            <a:ext cx="431610" cy="30945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8388425" y="3474323"/>
            <a:ext cx="504055" cy="71774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80461" y="3251995"/>
            <a:ext cx="5806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 octets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8396892" y="4370370"/>
            <a:ext cx="452735" cy="59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8388425" y="4248328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8875547" y="4217679"/>
            <a:ext cx="0" cy="2953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7308305" y="5445224"/>
            <a:ext cx="1208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~6usec TX time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44988" y="6013618"/>
            <a:ext cx="1208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~6usec TX time</a:t>
            </a:r>
          </a:p>
        </p:txBody>
      </p:sp>
      <p:sp>
        <p:nvSpPr>
          <p:cNvPr id="2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9635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Scheduling proposal:</a:t>
            </a:r>
            <a:br>
              <a:rPr lang="en-US" altLang="zh-CN"/>
            </a:br>
            <a:r>
              <a:rPr lang="en-US" altLang="zh-CN"/>
              <a:t>Access Assignment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access protocol </a:t>
            </a:r>
            <a:r>
              <a:rPr lang="en-US" altLang="zh-CN" dirty="0" smtClean="0"/>
              <a:t>of TDD-SPs </a:t>
            </a:r>
            <a:r>
              <a:rPr lang="en-US" altLang="zh-CN" dirty="0"/>
              <a:t>for the STAs behaves like a master-slave one. </a:t>
            </a:r>
          </a:p>
          <a:p>
            <a:pPr lvl="1"/>
            <a:r>
              <a:rPr lang="en-US" altLang="zh-CN" dirty="0"/>
              <a:t>A STA is only allowed to communicate with the AP in a </a:t>
            </a:r>
            <a:r>
              <a:rPr lang="en-US" altLang="zh-CN" dirty="0" smtClean="0"/>
              <a:t>TDD-SP </a:t>
            </a:r>
            <a:r>
              <a:rPr lang="en-US" altLang="zh-CN" dirty="0"/>
              <a:t>where it is assigned, which will be indicated by the access assignment. </a:t>
            </a:r>
          </a:p>
          <a:p>
            <a:endParaRPr lang="en-US" altLang="zh-CN" dirty="0"/>
          </a:p>
          <a:p>
            <a:r>
              <a:rPr lang="en-US" altLang="zh-CN" dirty="0"/>
              <a:t>In each assigned </a:t>
            </a:r>
            <a:r>
              <a:rPr lang="en-US" altLang="zh-CN" dirty="0" smtClean="0"/>
              <a:t>TDD-SP</a:t>
            </a:r>
            <a:r>
              <a:rPr lang="en-US" altLang="zh-CN" dirty="0"/>
              <a:t>, the traffic is always in a single direction </a:t>
            </a:r>
            <a:r>
              <a:rPr lang="en-US" altLang="zh-CN" dirty="0" smtClean="0"/>
              <a:t>(TX </a:t>
            </a:r>
            <a:r>
              <a:rPr lang="en-US" altLang="zh-CN" dirty="0"/>
              <a:t>or </a:t>
            </a:r>
            <a:r>
              <a:rPr lang="en-US" altLang="zh-CN" dirty="0" smtClean="0"/>
              <a:t>RX).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 new </a:t>
            </a:r>
            <a:r>
              <a:rPr lang="en-US" altLang="zh-CN" dirty="0" smtClean="0"/>
              <a:t>TDD </a:t>
            </a:r>
            <a:r>
              <a:rPr lang="en-US" altLang="zh-CN" dirty="0"/>
              <a:t>Bitmap Schedule IE is defined to address this signaling (see next slide).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187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Scheduling proposal:</a:t>
            </a:r>
            <a:br>
              <a:rPr lang="en-US" altLang="zh-CN" sz="2800" dirty="0"/>
            </a:br>
            <a:r>
              <a:rPr lang="en-US" altLang="zh-CN" sz="2800" dirty="0" smtClean="0"/>
              <a:t>TDD </a:t>
            </a:r>
            <a:r>
              <a:rPr lang="en-US" altLang="zh-CN" sz="2800" dirty="0"/>
              <a:t>Bitmap Schedule IE (1/2)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Define a new </a:t>
            </a:r>
            <a:r>
              <a:rPr lang="en-US" altLang="zh-CN" dirty="0" smtClean="0"/>
              <a:t>TDD </a:t>
            </a:r>
            <a:r>
              <a:rPr lang="en-US" altLang="zh-CN" dirty="0"/>
              <a:t>Bitmap Schedule IE to indicate the access assignment along with the access type for a STA in the corresponding </a:t>
            </a:r>
            <a:r>
              <a:rPr lang="en-US" altLang="zh-CN" dirty="0" smtClean="0"/>
              <a:t>TDD-SP</a:t>
            </a:r>
            <a:r>
              <a:rPr lang="en-US" altLang="zh-CN" dirty="0"/>
              <a:t>. </a:t>
            </a:r>
          </a:p>
          <a:p>
            <a:pPr lvl="0"/>
            <a:endParaRPr lang="en-US" altLang="zh-CN" dirty="0"/>
          </a:p>
          <a:p>
            <a:r>
              <a:rPr lang="en-US" altLang="zh-CN" dirty="0"/>
              <a:t>Assigning TDD-SP(s) to a STA is done by a unicast transmission to the STA</a:t>
            </a:r>
          </a:p>
          <a:p>
            <a:pPr lvl="1"/>
            <a:r>
              <a:rPr lang="en-US" altLang="zh-CN" dirty="0"/>
              <a:t>Using a management frame (e.g., Announce frame)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841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network [1] concepts review</a:t>
            </a:r>
          </a:p>
          <a:p>
            <a:pPr lvl="1"/>
            <a:r>
              <a:rPr lang="en-US" altLang="zh-CN" dirty="0"/>
              <a:t>Network topology</a:t>
            </a:r>
          </a:p>
          <a:p>
            <a:pPr lvl="1"/>
            <a:r>
              <a:rPr lang="en-US" altLang="zh-CN" dirty="0"/>
              <a:t>TDD timing</a:t>
            </a:r>
          </a:p>
          <a:p>
            <a:pPr lvl="1"/>
            <a:r>
              <a:rPr lang="en-US" altLang="zh-CN" dirty="0"/>
              <a:t>Scheduling and assignment</a:t>
            </a:r>
          </a:p>
          <a:p>
            <a:endParaRPr lang="en-US" altLang="zh-CN" dirty="0"/>
          </a:p>
          <a:p>
            <a:r>
              <a:rPr lang="en-US" altLang="zh-CN" dirty="0"/>
              <a:t>Scheduling proposal</a:t>
            </a:r>
          </a:p>
          <a:p>
            <a:pPr lvl="1"/>
            <a:r>
              <a:rPr lang="en-US" altLang="zh-CN" dirty="0"/>
              <a:t>Overall scheduling framework</a:t>
            </a:r>
          </a:p>
          <a:p>
            <a:pPr lvl="1"/>
            <a:r>
              <a:rPr lang="en-US" altLang="zh-CN" dirty="0"/>
              <a:t>SP with TDD</a:t>
            </a:r>
            <a:r>
              <a:rPr lang="zh-CN" altLang="en-US" dirty="0"/>
              <a:t> </a:t>
            </a:r>
            <a:r>
              <a:rPr lang="en-US" altLang="zh-CN" dirty="0"/>
              <a:t>channel access</a:t>
            </a:r>
          </a:p>
          <a:p>
            <a:pPr lvl="1"/>
            <a:r>
              <a:rPr lang="en-US" altLang="zh-CN" dirty="0"/>
              <a:t>TDD slot structure</a:t>
            </a:r>
          </a:p>
          <a:p>
            <a:pPr lvl="1"/>
            <a:r>
              <a:rPr lang="en-US" altLang="zh-CN" dirty="0"/>
              <a:t>Bitmap assignment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0422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altLang="zh-CN" sz="2800" dirty="0"/>
              <a:t>Scheduling proposal:</a:t>
            </a:r>
            <a:br>
              <a:rPr lang="en-US" altLang="zh-CN" sz="2800" dirty="0"/>
            </a:br>
            <a:r>
              <a:rPr lang="en-US" altLang="zh-CN" sz="2800" dirty="0" smtClean="0"/>
              <a:t>TDD </a:t>
            </a:r>
            <a:r>
              <a:rPr lang="en-US" altLang="zh-CN" sz="2800" dirty="0"/>
              <a:t>Bitmap Schedule IE (2/2)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9274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0487255"/>
                  </p:ext>
                </p:extLst>
              </p:nvPr>
            </p:nvGraphicFramePr>
            <p:xfrm>
              <a:off x="940351" y="1714270"/>
              <a:ext cx="7808113" cy="19760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78463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694001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635599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047522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3456384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</a:tblGrid>
                  <a:tr h="4704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Element ID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Length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Element ID Extension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dirty="0">
                              <a:effectLst/>
                            </a:rPr>
                            <a:t>Bitmap Schedule Control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dirty="0">
                              <a:effectLst/>
                            </a:rPr>
                            <a:t>Bitmap and Access Type Schedule </a:t>
                          </a:r>
                          <a:endParaRPr lang="zh-CN" altLang="zh-CN" sz="120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121361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Octets: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dirty="0">
                              <a:effectLst/>
                            </a:rPr>
                            <a:t>7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⌈"/>
                                    <m:endChr m:val="⌉"/>
                                    <m:ctrlPr>
                                      <a:rPr lang="en-US" altLang="zh-CN" sz="1200" i="1" u="none" strike="noStrike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altLang="zh-CN" sz="1200" b="0" i="1" u="none" strike="noStrike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zh-CN" sz="1200" b="0" i="1" u="none" strike="noStrike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𝑄</m:t>
                                        </m:r>
                                        <m:r>
                                          <a:rPr lang="en-US" altLang="zh-CN" sz="1200" b="0" i="1" u="none" strike="noStrike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×</m:t>
                                        </m:r>
                                        <m:r>
                                          <a:rPr lang="en-US" altLang="zh-CN" sz="1200" b="0" i="1" u="none" strike="noStrike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num>
                                      <m:den>
                                        <m:r>
                                          <a:rPr lang="en-US" altLang="zh-CN" sz="1200" b="0" i="1" u="none" strike="noStrike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US" altLang="zh-CN" sz="1200" b="0" u="none" strike="noStrike" dirty="0">
                            <a:effectLst/>
                          </a:endParaRPr>
                        </a:p>
                        <a:p>
                          <a:pPr>
                            <a:lnSpc>
                              <a:spcPct val="100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dirty="0">
                              <a:effectLst/>
                            </a:rPr>
                            <a:t>Possible </a:t>
                          </a:r>
                          <a:r>
                            <a:rPr lang="en-US" altLang="zh-CN" sz="1200" u="none" strike="noStrike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values for each pair of consecutive 2 bits: </a:t>
                          </a:r>
                        </a:p>
                        <a:p>
                          <a:pPr marL="171450" indent="-171450">
                            <a:lnSpc>
                              <a:spcPct val="100000"/>
                            </a:lnSpc>
                            <a:spcAft>
                              <a:spcPts val="300"/>
                            </a:spcAft>
                            <a:buFont typeface="Arial" panose="020B0604020202020204" pitchFamily="34" charset="0"/>
                            <a:buChar char="•"/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dirty="0">
                              <a:effectLst/>
                            </a:rPr>
                            <a:t>00: not assigned;</a:t>
                          </a:r>
                        </a:p>
                        <a:p>
                          <a:pPr marL="171450" indent="-171450">
                            <a:lnSpc>
                              <a:spcPct val="100000"/>
                            </a:lnSpc>
                            <a:spcAft>
                              <a:spcPts val="300"/>
                            </a:spcAft>
                            <a:buFont typeface="Arial" panose="020B0604020202020204" pitchFamily="34" charset="0"/>
                            <a:buChar char="•"/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dirty="0">
                              <a:effectLst/>
                            </a:rPr>
                            <a:t>01: assigned</a:t>
                          </a:r>
                          <a:r>
                            <a:rPr lang="en-US" altLang="zh-CN" sz="1200" u="none" strike="noStrike" baseline="0" dirty="0">
                              <a:effectLst/>
                            </a:rPr>
                            <a:t> </a:t>
                          </a:r>
                          <a:r>
                            <a:rPr lang="en-US" altLang="zh-CN" sz="1200" u="none" strike="noStrike" baseline="0" dirty="0" smtClean="0">
                              <a:effectLst/>
                            </a:rPr>
                            <a:t>simplex TX; </a:t>
                          </a:r>
                        </a:p>
                        <a:p>
                          <a:pPr marL="171450" marR="0" indent="-17145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300"/>
                            </a:spcAft>
                            <a:buClrTx/>
                            <a:buSzTx/>
                            <a:buFont typeface="Arial" panose="020B0604020202020204" pitchFamily="34" charset="0"/>
                            <a:buChar char="•"/>
                            <a:tabLst>
                              <a:tab pos="-571500" algn="l"/>
                              <a:tab pos="-190500" algn="l"/>
                            </a:tabLst>
                            <a:defRPr/>
                          </a:pPr>
                          <a:r>
                            <a:rPr lang="en-US" altLang="zh-CN" sz="1200" u="none" strike="noStrike" dirty="0" smtClean="0">
                              <a:effectLst/>
                            </a:rPr>
                            <a:t>10: assigned</a:t>
                          </a:r>
                          <a:r>
                            <a:rPr lang="en-US" altLang="zh-CN" sz="1200" u="none" strike="noStrike" baseline="0" dirty="0" smtClean="0">
                              <a:effectLst/>
                            </a:rPr>
                            <a:t> simplex RX; </a:t>
                          </a:r>
                          <a:endParaRPr lang="en-US" altLang="zh-CN" sz="1200" u="none" strike="noStrike" baseline="0" dirty="0">
                            <a:effectLst/>
                          </a:endParaRPr>
                        </a:p>
                        <a:p>
                          <a:pPr marL="171450" indent="-171450">
                            <a:lnSpc>
                              <a:spcPct val="100000"/>
                            </a:lnSpc>
                            <a:spcAft>
                              <a:spcPts val="300"/>
                            </a:spcAft>
                            <a:buFont typeface="Arial" panose="020B0604020202020204" pitchFamily="34" charset="0"/>
                            <a:buChar char="•"/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baseline="0" dirty="0" smtClean="0">
                              <a:effectLst/>
                            </a:rPr>
                            <a:t>11</a:t>
                          </a:r>
                          <a:r>
                            <a:rPr lang="en-US" altLang="zh-CN" sz="1200" u="none" strike="noStrike" baseline="0" dirty="0">
                              <a:effectLst/>
                            </a:rPr>
                            <a:t>: reserved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0487255"/>
                  </p:ext>
                </p:extLst>
              </p:nvPr>
            </p:nvGraphicFramePr>
            <p:xfrm>
              <a:off x="940351" y="1714270"/>
              <a:ext cx="7808113" cy="19760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678463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69400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635599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  <a:gridCol w="1047522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4"/>
                        </a:ext>
                      </a:extLst>
                    </a:gridCol>
                    <a:gridCol w="3456384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5"/>
                        </a:ext>
                      </a:extLst>
                    </a:gridCol>
                  </a:tblGrid>
                  <a:tr h="4704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Element ID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Length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Element ID Extension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dirty="0">
                              <a:effectLst/>
                            </a:rPr>
                            <a:t>Bitmap Schedule Control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u="none" strike="noStrike" dirty="0">
                              <a:effectLst/>
                            </a:rPr>
                            <a:t>Bitmap and Access Type Schedule </a:t>
                          </a:r>
                          <a:endParaRPr lang="zh-CN" altLang="zh-CN" sz="1200" u="none" strike="noStrike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150558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Octets: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300"/>
                            </a:spcAft>
                            <a:tabLst>
                              <a:tab pos="-571500" algn="l"/>
                              <a:tab pos="-190500" algn="l"/>
                            </a:tabLst>
                          </a:pPr>
                          <a:r>
                            <a:rPr lang="en-US" altLang="zh-CN" sz="1200" dirty="0">
                              <a:effectLst/>
                            </a:rPr>
                            <a:t>7</a:t>
                          </a:r>
                          <a:endParaRPr lang="zh-CN" sz="1200" dirty="0"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26279" t="-33468" r="-705" b="-6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0" name="Straight Arrow Connector 9"/>
          <p:cNvCxnSpPr/>
          <p:nvPr/>
        </p:nvCxnSpPr>
        <p:spPr bwMode="auto">
          <a:xfrm flipH="1">
            <a:off x="1979712" y="3757557"/>
            <a:ext cx="2016224" cy="232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364088" y="3757557"/>
            <a:ext cx="2441093" cy="2321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753147" y="5427221"/>
            <a:ext cx="7923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TDD Slot Start Time subfield indicates the lower order 4 octets of the TSF timer at the start of the first effective TDD Slot for such bitmap to take effect.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Number of TDD Slots in the Bitmap subfield indicates the number of TDD Slots in the Bitmap following the TDD Slot Start Time. </a:t>
            </a:r>
            <a:endParaRPr lang="zh-CN" altLang="zh-CN" sz="1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430693"/>
              </p:ext>
            </p:extLst>
          </p:nvPr>
        </p:nvGraphicFramePr>
        <p:xfrm>
          <a:off x="1253845" y="4059912"/>
          <a:ext cx="6558514" cy="1097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1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95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14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617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55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956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9561"/>
              </a:tblGrid>
              <a:tr h="139040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Channel Aggregation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BW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TDD Slot Start Time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/>
                        <a:t>Number of TDD Slots in</a:t>
                      </a:r>
                      <a:r>
                        <a:rPr lang="en-US" altLang="zh-CN" sz="1200" kern="1200" baseline="0" dirty="0"/>
                        <a:t> the Bitmap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Allocation</a:t>
                      </a:r>
                      <a:r>
                        <a:rPr lang="en-US" altLang="zh-CN" sz="1200" baseline="0" dirty="0" smtClean="0"/>
                        <a:t>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Bits: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/>
                        <a:t>10 (value denoted as Q)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6250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the bitmap schedule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412853"/>
              </p:ext>
            </p:extLst>
          </p:nvPr>
        </p:nvGraphicFramePr>
        <p:xfrm>
          <a:off x="626433" y="3692618"/>
          <a:ext cx="7967334" cy="2760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5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2203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5500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accent4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chemeClr val="accent4"/>
                          </a:solidFill>
                        </a:rPr>
                        <a:t> 1 (TX)</a:t>
                      </a:r>
                      <a:endParaRPr lang="zh-CN" altLang="en-US" sz="1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accent4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chemeClr val="accent4"/>
                          </a:solidFill>
                        </a:rPr>
                        <a:t> 2 (TX)</a:t>
                      </a:r>
                      <a:endParaRPr lang="zh-CN" altLang="en-US" sz="1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accent4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chemeClr val="accent4"/>
                          </a:solidFill>
                        </a:rPr>
                        <a:t> 3 (TX)</a:t>
                      </a:r>
                      <a:endParaRPr lang="zh-CN" altLang="en-US" sz="10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7030A0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rgbClr val="7030A0"/>
                          </a:solidFill>
                        </a:rPr>
                        <a:t> 4 (RX)</a:t>
                      </a:r>
                      <a:endParaRPr lang="zh-CN" altLang="en-US" sz="1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7030A0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rgbClr val="7030A0"/>
                          </a:solidFill>
                        </a:rPr>
                        <a:t> 5 (RX)</a:t>
                      </a:r>
                      <a:endParaRPr lang="zh-CN" altLang="en-US" sz="1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rgbClr val="7030A0"/>
                          </a:solidFill>
                        </a:rPr>
                        <a:t>TDD-SP</a:t>
                      </a:r>
                      <a:r>
                        <a:rPr lang="en-US" altLang="zh-CN" sz="1000" baseline="0" dirty="0" smtClean="0">
                          <a:solidFill>
                            <a:srgbClr val="7030A0"/>
                          </a:solidFill>
                        </a:rPr>
                        <a:t> 6 (RX)</a:t>
                      </a:r>
                      <a:endParaRPr lang="zh-CN" altLang="en-US" sz="1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75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Access</a:t>
                      </a:r>
                      <a:r>
                        <a:rPr lang="en-US" altLang="zh-CN" sz="1200" baseline="0" dirty="0"/>
                        <a:t> type and Assignment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DN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zh-CN" sz="1200" dirty="0"/>
                        <a:t>CN0</a:t>
                      </a:r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DN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zh-CN" sz="1200" dirty="0"/>
                        <a:t>CN1</a:t>
                      </a:r>
                      <a:endParaRPr lang="zh-CN" altLang="en-US" sz="1200" dirty="0"/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DN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zh-CN" sz="1200" dirty="0"/>
                        <a:t>CN2</a:t>
                      </a:r>
                      <a:endParaRPr lang="zh-CN" altLang="en-US" sz="1200" dirty="0"/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CN0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DN</a:t>
                      </a:r>
                      <a:endParaRPr lang="zh-CN" altLang="en-US" sz="1200" dirty="0"/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CN0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DN</a:t>
                      </a:r>
                      <a:endParaRPr lang="zh-CN" altLang="en-US" sz="1200" dirty="0"/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CN2</a:t>
                      </a:r>
                      <a:r>
                        <a:rPr lang="en-US" altLang="zh-CN" sz="1200" dirty="0">
                          <a:sym typeface="Wingdings" panose="05000000000000000000" pitchFamily="2" charset="2"/>
                        </a:rPr>
                        <a:t>DN</a:t>
                      </a:r>
                      <a:endParaRPr lang="zh-CN" altLang="en-US" sz="1200" dirty="0"/>
                    </a:p>
                    <a:p>
                      <a:r>
                        <a:rPr lang="en-US" altLang="zh-CN" sz="1200" dirty="0"/>
                        <a:t>Simplex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1254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Bitmap in the IE from</a:t>
                      </a:r>
                      <a:r>
                        <a:rPr lang="en-US" altLang="zh-CN" sz="1200" baseline="0" dirty="0"/>
                        <a:t> DN to CN0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9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Bitmap in the IE from</a:t>
                      </a:r>
                      <a:r>
                        <a:rPr lang="en-US" altLang="zh-CN" sz="1200" baseline="0" dirty="0"/>
                        <a:t> DN to CN1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Bitmap in the IE from</a:t>
                      </a:r>
                      <a:r>
                        <a:rPr lang="en-US" altLang="zh-CN" sz="1200" baseline="0" dirty="0"/>
                        <a:t> DN to CN2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0731" y="1770127"/>
            <a:ext cx="7966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Consider an example where a DN sends the </a:t>
            </a:r>
            <a:r>
              <a:rPr lang="en-US" altLang="zh-CN" sz="1600" dirty="0" smtClean="0"/>
              <a:t>TDD </a:t>
            </a:r>
            <a:r>
              <a:rPr lang="en-US" altLang="zh-CN" sz="1600" dirty="0"/>
              <a:t>Bitmap Schedule IE to 3 associated CNs.</a:t>
            </a:r>
            <a:endParaRPr lang="zh-CN" altLang="en-US" sz="1600" dirty="0"/>
          </a:p>
        </p:txBody>
      </p:sp>
      <p:sp>
        <p:nvSpPr>
          <p:cNvPr id="7" name="Oval 6"/>
          <p:cNvSpPr/>
          <p:nvPr/>
        </p:nvSpPr>
        <p:spPr bwMode="auto">
          <a:xfrm>
            <a:off x="3419872" y="2502222"/>
            <a:ext cx="720080" cy="720079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4467328" y="2151222"/>
            <a:ext cx="720080" cy="683975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CN1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176064" y="2520273"/>
            <a:ext cx="720080" cy="683975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CN0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467328" y="2914273"/>
            <a:ext cx="720080" cy="683975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CN2</a:t>
            </a:r>
          </a:p>
        </p:txBody>
      </p:sp>
      <p:cxnSp>
        <p:nvCxnSpPr>
          <p:cNvPr id="14" name="Straight Connector 13"/>
          <p:cNvCxnSpPr>
            <a:stCxn id="7" idx="2"/>
            <a:endCxn id="11" idx="6"/>
          </p:cNvCxnSpPr>
          <p:nvPr/>
        </p:nvCxnSpPr>
        <p:spPr bwMode="auto">
          <a:xfrm flipH="1" flipV="1">
            <a:off x="2896144" y="2862261"/>
            <a:ext cx="523728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>
            <a:stCxn id="7" idx="6"/>
            <a:endCxn id="9" idx="2"/>
          </p:cNvCxnSpPr>
          <p:nvPr/>
        </p:nvCxnSpPr>
        <p:spPr bwMode="auto">
          <a:xfrm flipV="1">
            <a:off x="4139952" y="2493210"/>
            <a:ext cx="327376" cy="3690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stCxn id="7" idx="6"/>
            <a:endCxn id="12" idx="2"/>
          </p:cNvCxnSpPr>
          <p:nvPr/>
        </p:nvCxnSpPr>
        <p:spPr bwMode="auto">
          <a:xfrm>
            <a:off x="4139952" y="2862262"/>
            <a:ext cx="327376" cy="39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7132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Conclusions</a:t>
            </a:r>
            <a:endParaRPr lang="zh-CN" alt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This contribution proposes a scheduling framework to address the requirements described in [1]</a:t>
            </a:r>
          </a:p>
          <a:p>
            <a:pPr lvl="1"/>
            <a:r>
              <a:rPr lang="en-US" altLang="zh-CN" dirty="0"/>
              <a:t>Use ESE to schedule SP allocations with TDD channel access.</a:t>
            </a:r>
          </a:p>
          <a:p>
            <a:pPr lvl="1"/>
            <a:r>
              <a:rPr lang="en-US" altLang="zh-CN" dirty="0"/>
              <a:t>Define a new </a:t>
            </a:r>
            <a:r>
              <a:rPr lang="en-US" altLang="zh-CN" dirty="0" smtClean="0"/>
              <a:t>TDD </a:t>
            </a:r>
            <a:r>
              <a:rPr lang="en-US" altLang="zh-CN" dirty="0"/>
              <a:t>Slot Structure IE to describe the structure of the SP with TDD channel access.</a:t>
            </a:r>
          </a:p>
          <a:p>
            <a:pPr lvl="1"/>
            <a:r>
              <a:rPr lang="en-US" altLang="zh-CN" dirty="0"/>
              <a:t>Define a new </a:t>
            </a:r>
            <a:r>
              <a:rPr lang="en-US" altLang="zh-CN" dirty="0" smtClean="0"/>
              <a:t>TDD </a:t>
            </a:r>
            <a:r>
              <a:rPr lang="en-US" altLang="zh-CN" dirty="0"/>
              <a:t>Bitmap Schedule IE to address the access assignment within the SP.</a:t>
            </a:r>
          </a:p>
          <a:p>
            <a:r>
              <a:rPr lang="en-US" altLang="zh-CN" dirty="0"/>
              <a:t>Benefits of the proposal</a:t>
            </a:r>
          </a:p>
          <a:p>
            <a:pPr lvl="1"/>
            <a:r>
              <a:rPr lang="en-US" altLang="zh-CN" dirty="0"/>
              <a:t>Minimal changes to spec by reusing the existing SP concept. </a:t>
            </a:r>
          </a:p>
          <a:p>
            <a:pPr lvl="1"/>
            <a:r>
              <a:rPr lang="en-US" altLang="zh-CN" dirty="0"/>
              <a:t>Backward compatible with 11ad/ay by using ESE for the allocation of SP with TDD channel access.</a:t>
            </a:r>
          </a:p>
          <a:p>
            <a:pPr lvl="1"/>
            <a:r>
              <a:rPr lang="en-US" altLang="zh-CN" dirty="0"/>
              <a:t>Low scheduling overhead.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27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</a:t>
            </a:r>
            <a:r>
              <a:rPr lang="en-US" b="0" dirty="0">
                <a:hlinkClick r:id="rId2"/>
              </a:rPr>
              <a:t>1019r2</a:t>
            </a:r>
            <a:r>
              <a:rPr lang="en-US" b="0" dirty="0"/>
              <a:t>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r>
              <a:rPr lang="en-US" b="0" dirty="0"/>
              <a:t>[2] IEEE 802.11ay </a:t>
            </a:r>
            <a:r>
              <a:rPr lang="en-US" b="0" dirty="0" smtClean="0"/>
              <a:t>D0.5</a:t>
            </a:r>
          </a:p>
          <a:p>
            <a:r>
              <a:rPr lang="en-US" b="0" dirty="0" smtClean="0"/>
              <a:t>[3] </a:t>
            </a:r>
            <a:r>
              <a:rPr lang="en-US" b="0" dirty="0"/>
              <a:t>IEEE 802.11-17/1321r0 “</a:t>
            </a:r>
            <a:r>
              <a:rPr lang="en-US" b="0" dirty="0" smtClean="0"/>
              <a:t>Features for</a:t>
            </a:r>
            <a:r>
              <a:rPr lang="en-US" b="0" dirty="0"/>
              <a:t> </a:t>
            </a:r>
            <a:r>
              <a:rPr lang="en-US" b="0" dirty="0" err="1"/>
              <a:t>mmW</a:t>
            </a:r>
            <a:r>
              <a:rPr lang="en-US" b="0" dirty="0"/>
              <a:t> Distribution Network Use Case”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the general scheduling approach proposed in this presentation to address the </a:t>
            </a:r>
            <a:r>
              <a:rPr lang="en-US" dirty="0" err="1" smtClean="0"/>
              <a:t>mmWave</a:t>
            </a:r>
            <a:r>
              <a:rPr lang="en-US" dirty="0" smtClean="0"/>
              <a:t> distribution network use case [1]?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462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mmWave</a:t>
            </a:r>
            <a:r>
              <a:rPr lang="en-US" altLang="zh-CN" dirty="0"/>
              <a:t> network [1] concepts review</a:t>
            </a:r>
          </a:p>
          <a:p>
            <a:pPr lvl="1"/>
            <a:r>
              <a:rPr lang="en-US" altLang="zh-CN" dirty="0"/>
              <a:t>Network topology</a:t>
            </a:r>
          </a:p>
          <a:p>
            <a:pPr lvl="1"/>
            <a:r>
              <a:rPr lang="en-US" altLang="zh-CN" dirty="0"/>
              <a:t>TDD timing</a:t>
            </a:r>
          </a:p>
          <a:p>
            <a:pPr lvl="1"/>
            <a:r>
              <a:rPr lang="en-US" altLang="zh-CN" dirty="0"/>
              <a:t>Scheduling and assignment</a:t>
            </a:r>
          </a:p>
          <a:p>
            <a:endParaRPr lang="en-US" altLang="zh-CN" dirty="0"/>
          </a:p>
          <a:p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Scheduling proposal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Overall scheduling framework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SP with TDD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channel access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TDD slot structure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Bitmap assignment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689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err="1"/>
              <a:t>mmWave</a:t>
            </a:r>
            <a:r>
              <a:rPr lang="en-US" altLang="zh-CN" sz="2800" dirty="0"/>
              <a:t> network </a:t>
            </a:r>
            <a:r>
              <a:rPr lang="en-US" altLang="zh-CN" sz="2800" dirty="0" smtClean="0"/>
              <a:t>[1] concepts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Network Topology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Network in [1</a:t>
            </a:r>
            <a:r>
              <a:rPr lang="en-US" altLang="zh-CN" dirty="0" smtClean="0"/>
              <a:t>][3] </a:t>
            </a:r>
            <a:r>
              <a:rPr lang="en-US" altLang="zh-CN" dirty="0"/>
              <a:t>consists of two types of nodes</a:t>
            </a:r>
          </a:p>
          <a:p>
            <a:pPr lvl="1"/>
            <a:r>
              <a:rPr lang="en-US" altLang="zh-CN" dirty="0"/>
              <a:t>DN (Distribution Node)</a:t>
            </a:r>
          </a:p>
          <a:p>
            <a:pPr lvl="1"/>
            <a:r>
              <a:rPr lang="en-US" altLang="zh-CN" dirty="0"/>
              <a:t>CN (Client Node)</a:t>
            </a:r>
          </a:p>
          <a:p>
            <a:r>
              <a:rPr lang="en-US" altLang="zh-CN" dirty="0"/>
              <a:t>A DN </a:t>
            </a:r>
            <a:r>
              <a:rPr lang="en-US" altLang="zh-CN" dirty="0" smtClean="0"/>
              <a:t>sector may </a:t>
            </a:r>
            <a:r>
              <a:rPr lang="en-US" altLang="zh-CN" dirty="0"/>
              <a:t>connect to up to 2 DNs and up to 256 CNs</a:t>
            </a:r>
          </a:p>
          <a:p>
            <a:r>
              <a:rPr lang="en-US" altLang="zh-CN" dirty="0"/>
              <a:t>A CN may connect to a single </a:t>
            </a:r>
            <a:r>
              <a:rPr lang="en-US" altLang="zh-CN" dirty="0" smtClean="0"/>
              <a:t>DN</a:t>
            </a:r>
          </a:p>
          <a:p>
            <a:r>
              <a:rPr lang="en-US" altLang="zh-CN" dirty="0" smtClean="0"/>
              <a:t>For example: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699792" y="4504774"/>
            <a:ext cx="5281405" cy="1732538"/>
            <a:chOff x="770392" y="2892068"/>
            <a:chExt cx="7451271" cy="2535641"/>
          </a:xfrm>
        </p:grpSpPr>
        <p:sp>
          <p:nvSpPr>
            <p:cNvPr id="10" name="Oval 9"/>
            <p:cNvSpPr/>
            <p:nvPr/>
          </p:nvSpPr>
          <p:spPr bwMode="auto">
            <a:xfrm>
              <a:off x="1605475" y="3796535"/>
              <a:ext cx="720080" cy="68667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336354" y="3782895"/>
              <a:ext cx="239443" cy="7186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663140" y="3796535"/>
              <a:ext cx="720080" cy="686678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416108" y="3782894"/>
              <a:ext cx="239443" cy="7003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6614" y="3958039"/>
              <a:ext cx="54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rPr>
                <a:t>DN0</a:t>
              </a:r>
              <a:endParaRPr lang="en-US" sz="1050" b="1" dirty="0">
                <a:solidFill>
                  <a:schemeClr val="bg1"/>
                </a:solidFill>
                <a:latin typeface="PingFang SC" charset="-122"/>
                <a:ea typeface="PingFang SC" charset="-122"/>
                <a:cs typeface="PingFang SC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18181" y="3978269"/>
              <a:ext cx="5196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rPr>
                <a:t>DN1</a:t>
              </a:r>
              <a:endParaRPr lang="en-US" sz="1050" b="1" dirty="0">
                <a:solidFill>
                  <a:schemeClr val="bg1"/>
                </a:solidFill>
                <a:latin typeface="PingFang SC" charset="-122"/>
                <a:ea typeface="PingFang SC" charset="-122"/>
                <a:cs typeface="PingFang SC" charset="-122"/>
              </a:endParaRPr>
            </a:p>
          </p:txBody>
        </p:sp>
        <p:cxnSp>
          <p:nvCxnSpPr>
            <p:cNvPr id="22" name="Straight Connector 21"/>
            <p:cNvCxnSpPr>
              <a:endCxn id="25" idx="1"/>
            </p:cNvCxnSpPr>
            <p:nvPr/>
          </p:nvCxnSpPr>
          <p:spPr bwMode="auto">
            <a:xfrm flipV="1">
              <a:off x="2575797" y="4133054"/>
              <a:ext cx="3840311" cy="91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3" name="Group 22"/>
            <p:cNvGrpSpPr/>
            <p:nvPr/>
          </p:nvGrpSpPr>
          <p:grpSpPr>
            <a:xfrm>
              <a:off x="3287102" y="4959972"/>
              <a:ext cx="521297" cy="450421"/>
              <a:chOff x="5136506" y="4039200"/>
              <a:chExt cx="521297" cy="450421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5220072" y="4039200"/>
                <a:ext cx="432048" cy="450421"/>
              </a:xfrm>
              <a:prstGeom prst="rect">
                <a:avLst/>
              </a:prstGeom>
              <a:solidFill>
                <a:srgbClr val="4483F2"/>
              </a:solidFill>
              <a:ln w="127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136506" y="4127839"/>
                <a:ext cx="521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solidFill>
                      <a:schemeClr val="bg1"/>
                    </a:solidFill>
                    <a:latin typeface="PingFang SC" charset="-122"/>
                    <a:ea typeface="PingFang SC" charset="-122"/>
                    <a:cs typeface="PingFang SC" charset="-122"/>
                  </a:rPr>
                  <a:t>CN1</a:t>
                </a:r>
                <a:endParaRPr lang="en-US" sz="1050" b="1" dirty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270771" y="2892270"/>
              <a:ext cx="554960" cy="450421"/>
              <a:chOff x="5120175" y="4039200"/>
              <a:chExt cx="554960" cy="450421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5220072" y="4039200"/>
                <a:ext cx="432048" cy="450421"/>
              </a:xfrm>
              <a:prstGeom prst="rect">
                <a:avLst/>
              </a:prstGeom>
              <a:solidFill>
                <a:srgbClr val="4483F2"/>
              </a:solidFill>
              <a:ln w="127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120175" y="4127839"/>
                <a:ext cx="5549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solidFill>
                      <a:schemeClr val="bg1"/>
                    </a:solidFill>
                    <a:latin typeface="PingFang SC" charset="-122"/>
                    <a:ea typeface="PingFang SC" charset="-122"/>
                    <a:cs typeface="PingFang SC" charset="-122"/>
                  </a:rPr>
                  <a:t>CN0</a:t>
                </a:r>
                <a:endParaRPr lang="en-US" sz="1050" b="1" dirty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191972" y="2892068"/>
              <a:ext cx="554960" cy="450421"/>
              <a:chOff x="5169168" y="4039200"/>
              <a:chExt cx="554960" cy="450421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5270113" y="4039200"/>
                <a:ext cx="432048" cy="450421"/>
              </a:xfrm>
              <a:prstGeom prst="rect">
                <a:avLst/>
              </a:prstGeom>
              <a:solidFill>
                <a:srgbClr val="4483F2"/>
              </a:solidFill>
              <a:ln w="127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169168" y="4127839"/>
                <a:ext cx="5549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solidFill>
                      <a:schemeClr val="bg1"/>
                    </a:solidFill>
                    <a:latin typeface="PingFang SC" charset="-122"/>
                    <a:ea typeface="PingFang SC" charset="-122"/>
                    <a:cs typeface="PingFang SC" charset="-122"/>
                  </a:rPr>
                  <a:t>CN2</a:t>
                </a:r>
                <a:endParaRPr lang="en-US" sz="1050" b="1" dirty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070971" y="4977288"/>
              <a:ext cx="649531" cy="450421"/>
              <a:chOff x="5120175" y="4039200"/>
              <a:chExt cx="649531" cy="450421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5220072" y="4039200"/>
                <a:ext cx="432048" cy="450421"/>
              </a:xfrm>
              <a:prstGeom prst="rect">
                <a:avLst/>
              </a:prstGeom>
              <a:solidFill>
                <a:srgbClr val="4483F2"/>
              </a:solidFill>
              <a:ln w="12700" cap="flat" cmpd="sng" algn="ctr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120175" y="4093958"/>
                <a:ext cx="649531" cy="3716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solidFill>
                      <a:schemeClr val="bg1"/>
                    </a:solidFill>
                    <a:latin typeface="PingFang SC" charset="-122"/>
                    <a:ea typeface="PingFang SC" charset="-122"/>
                    <a:cs typeface="PingFang SC" charset="-122"/>
                  </a:rPr>
                  <a:t>CN3</a:t>
                </a:r>
                <a:endParaRPr lang="en-US" sz="1050" b="1" dirty="0">
                  <a:solidFill>
                    <a:schemeClr val="bg1"/>
                  </a:solidFill>
                  <a:latin typeface="PingFang SC" charset="-122"/>
                  <a:ea typeface="PingFang SC" charset="-122"/>
                  <a:cs typeface="PingFang SC" charset="-122"/>
                </a:endParaRPr>
              </a:p>
            </p:txBody>
          </p:sp>
        </p:grpSp>
        <p:cxnSp>
          <p:nvCxnSpPr>
            <p:cNvPr id="27" name="Straight Connector 26"/>
            <p:cNvCxnSpPr/>
            <p:nvPr/>
          </p:nvCxnSpPr>
          <p:spPr bwMode="auto">
            <a:xfrm flipV="1">
              <a:off x="2594118" y="3307504"/>
              <a:ext cx="1010895" cy="7995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endCxn id="30" idx="0"/>
            </p:cNvCxnSpPr>
            <p:nvPr/>
          </p:nvCxnSpPr>
          <p:spPr bwMode="auto">
            <a:xfrm>
              <a:off x="2575797" y="4142198"/>
              <a:ext cx="1010895" cy="81777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40" idx="0"/>
              <a:endCxn id="25" idx="1"/>
            </p:cNvCxnSpPr>
            <p:nvPr/>
          </p:nvCxnSpPr>
          <p:spPr bwMode="auto">
            <a:xfrm flipV="1">
              <a:off x="5386892" y="4133054"/>
              <a:ext cx="1029216" cy="8442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>
              <a:stCxn id="37" idx="2"/>
              <a:endCxn id="25" idx="1"/>
            </p:cNvCxnSpPr>
            <p:nvPr/>
          </p:nvCxnSpPr>
          <p:spPr bwMode="auto">
            <a:xfrm>
              <a:off x="5458900" y="3342489"/>
              <a:ext cx="957208" cy="7905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 flipH="1" flipV="1">
              <a:off x="1976563" y="2950568"/>
              <a:ext cx="3876" cy="8503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7011405" y="2938061"/>
              <a:ext cx="3876" cy="8503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7383219" y="4125998"/>
              <a:ext cx="838444" cy="61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770392" y="4142272"/>
              <a:ext cx="832879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 flipH="1" flipV="1">
              <a:off x="1981773" y="4488160"/>
              <a:ext cx="3876" cy="8503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 flipV="1">
              <a:off x="7026906" y="4475917"/>
              <a:ext cx="3804" cy="8576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2559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err="1"/>
              <a:t>mmWave</a:t>
            </a:r>
            <a:r>
              <a:rPr lang="en-US" altLang="zh-CN" sz="2800" dirty="0"/>
              <a:t> network </a:t>
            </a:r>
            <a:r>
              <a:rPr lang="en-US" altLang="zh-CN" sz="2800" dirty="0" smtClean="0"/>
              <a:t>[1] concepts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TDD Timing</a:t>
            </a:r>
            <a:endParaRPr lang="zh-CN" alt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15498"/>
              </p:ext>
            </p:extLst>
          </p:nvPr>
        </p:nvGraphicFramePr>
        <p:xfrm>
          <a:off x="685800" y="1981200"/>
          <a:ext cx="820668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Time Periods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Typical</a:t>
                      </a:r>
                      <a:r>
                        <a:rPr lang="en-US" altLang="zh-CN" sz="1600" baseline="0" dirty="0"/>
                        <a:t> Duration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Description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Slot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66us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Unidirectional</a:t>
                      </a:r>
                      <a:r>
                        <a:rPr lang="en-US" altLang="zh-CN" sz="1400" dirty="0"/>
                        <a:t>.</a:t>
                      </a:r>
                      <a:r>
                        <a:rPr lang="en-US" altLang="zh-CN" sz="1400" baseline="0" dirty="0"/>
                        <a:t> </a:t>
                      </a:r>
                      <a:r>
                        <a:rPr lang="en-US" altLang="zh-CN" sz="1400" dirty="0"/>
                        <a:t>Can be either TX </a:t>
                      </a:r>
                      <a:r>
                        <a:rPr lang="en-US" altLang="zh-CN" sz="1400" dirty="0" smtClean="0"/>
                        <a:t>slot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/>
                        <a:t>or RX</a:t>
                      </a:r>
                      <a:r>
                        <a:rPr lang="zh-CN" altLang="en-US" sz="1400" baseline="0" dirty="0"/>
                        <a:t> </a:t>
                      </a:r>
                      <a:r>
                        <a:rPr lang="en-US" altLang="zh-CN" sz="1400" baseline="0" dirty="0" smtClean="0"/>
                        <a:t>slot</a:t>
                      </a:r>
                      <a:r>
                        <a:rPr lang="en-US" altLang="zh-CN" sz="1400" baseline="0" dirty="0"/>
                        <a:t>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Frame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400us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Consists</a:t>
                      </a:r>
                      <a:r>
                        <a:rPr lang="en-US" altLang="zh-CN" sz="1400" baseline="0" dirty="0"/>
                        <a:t> of one transmit </a:t>
                      </a:r>
                      <a:r>
                        <a:rPr lang="en-US" altLang="zh-CN" sz="1400" baseline="0" dirty="0" err="1"/>
                        <a:t>subframe</a:t>
                      </a:r>
                      <a:r>
                        <a:rPr lang="en-US" altLang="zh-CN" sz="1400" baseline="0" dirty="0"/>
                        <a:t> and one receive </a:t>
                      </a:r>
                      <a:r>
                        <a:rPr lang="en-US" altLang="zh-CN" sz="1400" baseline="0" dirty="0" err="1"/>
                        <a:t>subframe</a:t>
                      </a:r>
                      <a:r>
                        <a:rPr lang="en-US" altLang="zh-CN" sz="1400" baseline="0" dirty="0"/>
                        <a:t>. Determines the granularity with which rate adaptation is run.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err="1"/>
                        <a:t>Superframe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1.6ms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Events in a network are tied </a:t>
                      </a:r>
                      <a:r>
                        <a:rPr lang="en-US" altLang="zh-CN" sz="1400" dirty="0"/>
                        <a:t>to </a:t>
                      </a:r>
                      <a:r>
                        <a:rPr lang="en-US" altLang="zh-CN" sz="1400" dirty="0" err="1"/>
                        <a:t>superframes</a:t>
                      </a:r>
                      <a:r>
                        <a:rPr lang="en-US" altLang="zh-CN" sz="1400" dirty="0"/>
                        <a:t>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BWGD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25.6ms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The schedule is determined</a:t>
                      </a:r>
                      <a:r>
                        <a:rPr lang="en-US" altLang="zh-CN" sz="1400" baseline="0" dirty="0"/>
                        <a:t> for each slot over a BWGD period.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321334" y="4348339"/>
            <a:ext cx="2520280" cy="36004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     BWGD </a:t>
            </a:r>
            <a:r>
              <a:rPr lang="en-US" altLang="zh-CN" dirty="0"/>
              <a:t>0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41614" y="4347813"/>
            <a:ext cx="2520280" cy="36004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                       BWGD 1</a:t>
            </a:r>
            <a:endParaRPr lang="zh-CN" alt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309260" y="4929982"/>
            <a:ext cx="1318524" cy="299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Superframe</a:t>
            </a:r>
            <a:r>
              <a:rPr kumimoji="0" lang="en-US" altLang="zh-CN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0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627784" y="4929982"/>
            <a:ext cx="1318524" cy="299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err="1"/>
              <a:t>Superframe</a:t>
            </a:r>
            <a:r>
              <a:rPr lang="en-US" altLang="zh-CN" dirty="0"/>
              <a:t> 1</a:t>
            </a:r>
            <a:endParaRPr lang="zh-CN" alt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716016" y="4929982"/>
            <a:ext cx="1318524" cy="299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err="1"/>
              <a:t>Superframe</a:t>
            </a:r>
            <a:r>
              <a:rPr lang="en-US" altLang="zh-CN" dirty="0"/>
              <a:t> 15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21334" y="5450803"/>
            <a:ext cx="802394" cy="28245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0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123728" y="5450802"/>
            <a:ext cx="802394" cy="28245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Frame 1</a:t>
            </a:r>
            <a:endParaRPr lang="zh-CN" alt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2926122" y="5450801"/>
            <a:ext cx="802394" cy="28245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Frame 2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3728516" y="5450800"/>
            <a:ext cx="802394" cy="28245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Frame 3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328594" y="5931297"/>
            <a:ext cx="507102" cy="234007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Slot</a:t>
            </a:r>
            <a:r>
              <a:rPr kumimoji="0" lang="en-US" altLang="zh-CN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0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35696" y="5931297"/>
            <a:ext cx="507102" cy="234007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Slot 1</a:t>
            </a:r>
            <a:endParaRPr lang="zh-CN" altLang="en-US" sz="10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2342798" y="5931296"/>
            <a:ext cx="507102" cy="234007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Slot 2</a:t>
            </a:r>
            <a:endParaRPr lang="zh-CN" altLang="en-US" sz="10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856443" y="5931295"/>
            <a:ext cx="507102" cy="234007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Slot 3</a:t>
            </a:r>
            <a:endParaRPr lang="zh-CN" altLang="en-US" sz="10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346292" y="5931293"/>
            <a:ext cx="507102" cy="234007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Slot 4</a:t>
            </a:r>
            <a:endParaRPr lang="zh-CN" altLang="en-US" sz="10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836141" y="5931291"/>
            <a:ext cx="507102" cy="234007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Slot 5</a:t>
            </a:r>
            <a:endParaRPr lang="zh-CN" altLang="en-US" sz="10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309260" y="4717705"/>
            <a:ext cx="0" cy="212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1309260" y="5229200"/>
            <a:ext cx="0" cy="212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321334" y="5719017"/>
            <a:ext cx="0" cy="212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831310" y="4717705"/>
            <a:ext cx="2203230" cy="1838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2627784" y="5238526"/>
            <a:ext cx="1944216" cy="2029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2123728" y="5711824"/>
            <a:ext cx="2219515" cy="2194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6361894" y="431108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……</a:t>
            </a:r>
            <a:endParaRPr lang="zh-CN" alt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4033644" y="488626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……</a:t>
            </a:r>
            <a:endParaRPr lang="zh-CN" alt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1639846" y="6222675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TX Slots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26591" y="6222676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RX Slots</a:t>
            </a:r>
            <a:endParaRPr lang="zh-CN" altLang="en-US" dirty="0"/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2849900" y="5821557"/>
            <a:ext cx="0" cy="6538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Left Brace 2"/>
          <p:cNvSpPr/>
          <p:nvPr/>
        </p:nvSpPr>
        <p:spPr bwMode="auto">
          <a:xfrm>
            <a:off x="1043608" y="4311087"/>
            <a:ext cx="144016" cy="191158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510247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Example</a:t>
            </a:r>
          </a:p>
        </p:txBody>
      </p: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139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err="1"/>
              <a:t>mmWave</a:t>
            </a:r>
            <a:r>
              <a:rPr lang="en-US" altLang="zh-CN" sz="2800" dirty="0"/>
              <a:t> network </a:t>
            </a:r>
            <a:r>
              <a:rPr lang="en-US" altLang="zh-CN" sz="2800" dirty="0" smtClean="0"/>
              <a:t>[1] concepts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2800" dirty="0"/>
              <a:t>Scheduling and Assignment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bitmap is used to indicate whether a node is scheduled in a TX or RX slot</a:t>
            </a:r>
          </a:p>
          <a:p>
            <a:endParaRPr lang="en-US" altLang="zh-CN" dirty="0"/>
          </a:p>
          <a:p>
            <a:r>
              <a:rPr lang="en-US" altLang="zh-CN" dirty="0"/>
              <a:t>The bitmap information is sent by each DN to its neighbor DNs and associated CNs in unicast messages </a:t>
            </a:r>
            <a:r>
              <a:rPr lang="en-US" altLang="zh-CN" dirty="0" smtClean="0"/>
              <a:t>like:</a:t>
            </a:r>
            <a:endParaRPr lang="en-US" altLang="zh-CN" dirty="0"/>
          </a:p>
          <a:p>
            <a:pPr lvl="1"/>
            <a:r>
              <a:rPr lang="en-US" altLang="zh-CN" dirty="0" err="1"/>
              <a:t>Keepalive</a:t>
            </a:r>
            <a:r>
              <a:rPr lang="en-US" altLang="zh-CN" dirty="0"/>
              <a:t> messages</a:t>
            </a:r>
          </a:p>
          <a:p>
            <a:pPr lvl="1"/>
            <a:r>
              <a:rPr lang="en-US" altLang="zh-CN" dirty="0" smtClean="0"/>
              <a:t>Association </a:t>
            </a:r>
            <a:r>
              <a:rPr lang="en-US" altLang="zh-CN" dirty="0"/>
              <a:t>Response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490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>
                <a:solidFill>
                  <a:schemeClr val="bg1">
                    <a:lumMod val="65000"/>
                  </a:schemeClr>
                </a:solidFill>
              </a:rPr>
              <a:t>mmWave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 network [1] concepts review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Network topology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TDD timing</a:t>
            </a:r>
          </a:p>
          <a:p>
            <a:pPr lvl="1"/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Scheduling and assignment</a:t>
            </a:r>
          </a:p>
          <a:p>
            <a:endParaRPr lang="en-US" altLang="zh-CN" dirty="0"/>
          </a:p>
          <a:p>
            <a:r>
              <a:rPr lang="en-US" altLang="zh-CN" dirty="0"/>
              <a:t>Scheduling proposal</a:t>
            </a:r>
          </a:p>
          <a:p>
            <a:pPr lvl="1"/>
            <a:r>
              <a:rPr lang="en-US" altLang="zh-CN" dirty="0"/>
              <a:t>Overall scheduling framework</a:t>
            </a:r>
          </a:p>
          <a:p>
            <a:pPr lvl="1"/>
            <a:r>
              <a:rPr lang="en-US" altLang="zh-CN" dirty="0"/>
              <a:t>SP with TDD</a:t>
            </a:r>
            <a:r>
              <a:rPr lang="zh-CN" altLang="en-US" dirty="0"/>
              <a:t> </a:t>
            </a:r>
            <a:r>
              <a:rPr lang="en-US" altLang="zh-CN" dirty="0"/>
              <a:t>channel access</a:t>
            </a:r>
          </a:p>
          <a:p>
            <a:pPr lvl="1"/>
            <a:r>
              <a:rPr lang="en-US" altLang="zh-CN" dirty="0"/>
              <a:t>TDD slot structure</a:t>
            </a:r>
          </a:p>
          <a:p>
            <a:pPr lvl="1"/>
            <a:r>
              <a:rPr lang="en-US" altLang="zh-CN" dirty="0"/>
              <a:t>Bitmap assignment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656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proposal: design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a scheduling structure for the </a:t>
            </a:r>
            <a:r>
              <a:rPr lang="en-US" dirty="0" err="1"/>
              <a:t>mmWave</a:t>
            </a:r>
            <a:r>
              <a:rPr lang="en-US" dirty="0"/>
              <a:t> network described in [1</a:t>
            </a:r>
            <a:r>
              <a:rPr lang="en-US" dirty="0" smtClean="0"/>
              <a:t>][3]</a:t>
            </a:r>
            <a:endParaRPr lang="en-US" dirty="0"/>
          </a:p>
          <a:p>
            <a:endParaRPr lang="en-US" dirty="0"/>
          </a:p>
          <a:p>
            <a:r>
              <a:rPr lang="en-US" altLang="zh-CN" dirty="0"/>
              <a:t>Goal is to build as much as possible on 11ad/ay scheduling, but introduce changes to accommodate new requirements. </a:t>
            </a:r>
          </a:p>
          <a:p>
            <a:endParaRPr lang="en-US" dirty="0"/>
          </a:p>
          <a:p>
            <a:r>
              <a:rPr lang="en-US" dirty="0"/>
              <a:t>The key design ideas are:</a:t>
            </a:r>
          </a:p>
          <a:p>
            <a:pPr lvl="1"/>
            <a:r>
              <a:rPr lang="en-US" dirty="0"/>
              <a:t>Build on top of the existing 11ad/ay scheduling for backwards compatibility.</a:t>
            </a:r>
          </a:p>
          <a:p>
            <a:pPr lvl="1"/>
            <a:r>
              <a:rPr lang="en-US" dirty="0"/>
              <a:t>Reduce scheduling overhead.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391809B-2015-42AC-9A4A-427CE29EAC4D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120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58200" cy="1066800"/>
          </a:xfrm>
        </p:spPr>
        <p:txBody>
          <a:bodyPr/>
          <a:lstStyle/>
          <a:p>
            <a:r>
              <a:rPr lang="en-US" altLang="zh-CN" sz="2800" dirty="0"/>
              <a:t>Scheduling proposal: overall scheduling structure (1/2)</a:t>
            </a:r>
            <a:endParaRPr lang="zh-CN" alt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51566"/>
              </p:ext>
            </p:extLst>
          </p:nvPr>
        </p:nvGraphicFramePr>
        <p:xfrm>
          <a:off x="6610094" y="5364177"/>
          <a:ext cx="2457488" cy="1127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10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63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725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This Presentation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Use case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TDD-SP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Slot (66us)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TDD Slot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Frame (400us)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531"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SP with TDD channel</a:t>
                      </a:r>
                      <a:r>
                        <a:rPr lang="en-US" altLang="zh-CN" sz="1000" b="1" baseline="0" dirty="0"/>
                        <a:t> access</a:t>
                      </a:r>
                      <a:endParaRPr lang="zh-CN" alt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b="1" dirty="0"/>
                        <a:t>Bandwidth</a:t>
                      </a:r>
                      <a:r>
                        <a:rPr lang="en-US" altLang="zh-CN" sz="1000" b="1" baseline="0" dirty="0"/>
                        <a:t> grant</a:t>
                      </a:r>
                      <a:r>
                        <a:rPr lang="en-US" altLang="zh-CN" sz="1000" b="1" dirty="0"/>
                        <a:t> (25.6ms)</a:t>
                      </a:r>
                      <a:endParaRPr lang="zh-CN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54100" y="5157192"/>
            <a:ext cx="1404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Terminology Mapping</a:t>
            </a:r>
            <a:endParaRPr lang="zh-CN" alt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1844824"/>
            <a:ext cx="1045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AP (DN) scheduling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505" y="3193231"/>
            <a:ext cx="1440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TDD slot scheduling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4671100" y="5323769"/>
            <a:ext cx="0" cy="4094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ight Brace 17"/>
          <p:cNvSpPr/>
          <p:nvPr/>
        </p:nvSpPr>
        <p:spPr bwMode="auto">
          <a:xfrm rot="5400000">
            <a:off x="4564781" y="2096348"/>
            <a:ext cx="213320" cy="6103539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62987" y="5733256"/>
            <a:ext cx="2016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Access assignment to STAs (CNs, DNs)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CN" sz="1800" dirty="0" smtClean="0"/>
              <a:t>September </a:t>
            </a:r>
            <a:r>
              <a:rPr lang="en-US" altLang="zh-CN" sz="1800" dirty="0"/>
              <a:t>2017</a:t>
            </a:r>
            <a:endParaRPr lang="en-US" altLang="en-US" sz="1800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6" y="6475413"/>
            <a:ext cx="134972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Carlos Cordeiro, Intel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989" y="1434021"/>
            <a:ext cx="6226221" cy="3398004"/>
          </a:xfrm>
          <a:prstGeom prst="rect">
            <a:avLst/>
          </a:prstGeom>
        </p:spPr>
      </p:pic>
      <p:sp>
        <p:nvSpPr>
          <p:cNvPr id="20" name="Right Brace 19"/>
          <p:cNvSpPr/>
          <p:nvPr/>
        </p:nvSpPr>
        <p:spPr bwMode="auto">
          <a:xfrm rot="5400000">
            <a:off x="3040939" y="3410758"/>
            <a:ext cx="109793" cy="295232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6192150" y="3401253"/>
            <a:ext cx="109793" cy="295232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27784" y="490912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E.g., for TX</a:t>
            </a:r>
            <a:endParaRPr lang="en-US" sz="105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78994" y="4901147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E.g., for RX</a:t>
            </a:r>
            <a:endParaRPr 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284486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31222</TotalTime>
  <Words>2214</Words>
  <Application>Microsoft Office PowerPoint</Application>
  <PresentationFormat>On-screen Show (4:3)</PresentationFormat>
  <Paragraphs>494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SimSun</vt:lpstr>
      <vt:lpstr>Arial</vt:lpstr>
      <vt:lpstr>Calibri</vt:lpstr>
      <vt:lpstr>Calibri Light</vt:lpstr>
      <vt:lpstr>Cambria Math</vt:lpstr>
      <vt:lpstr>PingFang SC</vt:lpstr>
      <vt:lpstr>Times New Roman</vt:lpstr>
      <vt:lpstr>Wingdings</vt:lpstr>
      <vt:lpstr>802-11-Submission</vt:lpstr>
      <vt:lpstr>Scheduling for mmWave Distribution Networks</vt:lpstr>
      <vt:lpstr>Outline</vt:lpstr>
      <vt:lpstr>Outline</vt:lpstr>
      <vt:lpstr>mmWave network [1] concepts Network Topology</vt:lpstr>
      <vt:lpstr>mmWave network [1] concepts TDD Timing</vt:lpstr>
      <vt:lpstr>mmWave network [1] concepts Scheduling and Assignment</vt:lpstr>
      <vt:lpstr>Outline</vt:lpstr>
      <vt:lpstr>Scheduling proposal: design philosophy</vt:lpstr>
      <vt:lpstr>Scheduling proposal: overall scheduling structure (1/2)</vt:lpstr>
      <vt:lpstr>Scheduling proposal: overall scheduling structure (2/2)</vt:lpstr>
      <vt:lpstr>Scheduling proposal: SP with TDD Channel Access (1/3)</vt:lpstr>
      <vt:lpstr>Scheduling proposal: SP with TDD Channel Access (2/3)</vt:lpstr>
      <vt:lpstr>Scheduling proposal: SP with TDD Channel Access (3/3)</vt:lpstr>
      <vt:lpstr>Scheduling proposal: TDD slots </vt:lpstr>
      <vt:lpstr>Scheduling proposal: TDD Slot Structure IE (1/2)</vt:lpstr>
      <vt:lpstr>Scheduling proposal: TDD Slot Structure IE (2/2)</vt:lpstr>
      <vt:lpstr>PowerPoint Presentation</vt:lpstr>
      <vt:lpstr>Scheduling proposal: Access Assignment </vt:lpstr>
      <vt:lpstr>Scheduling proposal: TDD Bitmap Schedule IE (1/2)</vt:lpstr>
      <vt:lpstr>Scheduling proposal: TDD Bitmap Schedule IE (2/2)</vt:lpstr>
      <vt:lpstr>Example of the bitmap schedule</vt:lpstr>
      <vt:lpstr>Conclusions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carlos.cordeiro@intel.com</dc:creator>
  <cp:keywords>CTPClassification=CTP_IC:VisualMarkings=</cp:keywords>
  <cp:lastModifiedBy>Cordeiro, Carlos</cp:lastModifiedBy>
  <cp:revision>9302</cp:revision>
  <cp:lastPrinted>2016-10-04T20:51:11Z</cp:lastPrinted>
  <dcterms:created xsi:type="dcterms:W3CDTF">2015-03-24T14:22:58Z</dcterms:created>
  <dcterms:modified xsi:type="dcterms:W3CDTF">2017-09-14T00:05:22Z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