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319" r:id="rId3"/>
    <p:sldId id="322" r:id="rId4"/>
    <p:sldId id="315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4" r:id="rId17"/>
    <p:sldId id="279" r:id="rId18"/>
    <p:sldId id="288" r:id="rId19"/>
    <p:sldId id="289" r:id="rId20"/>
    <p:sldId id="290" r:id="rId21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4660"/>
  </p:normalViewPr>
  <p:slideViewPr>
    <p:cSldViewPr>
      <p:cViewPr varScale="1">
        <p:scale>
          <a:sx n="100" d="100"/>
          <a:sy n="100" d="100"/>
        </p:scale>
        <p:origin x="90" y="27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4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3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802.11-17/1320r0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5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1" dirty="0" smtClean="0"/>
              <a:t>N</a:t>
            </a:r>
            <a:r>
              <a:rPr lang="en-GB" sz="2800" i="1" baseline="-25000" dirty="0" smtClean="0"/>
              <a:t>SYM</a:t>
            </a:r>
            <a:r>
              <a:rPr lang="en-GB" sz="2800" dirty="0" smtClean="0"/>
              <a:t> and </a:t>
            </a:r>
            <a:r>
              <a:rPr lang="en-GB" sz="2800" i="1" dirty="0" smtClean="0"/>
              <a:t>T</a:t>
            </a:r>
            <a:r>
              <a:rPr lang="en-GB" sz="2800" i="1" baseline="-25000" dirty="0" smtClean="0"/>
              <a:t>PE</a:t>
            </a:r>
            <a:r>
              <a:rPr lang="en-GB" sz="2800" i="1" dirty="0" smtClean="0"/>
              <a:t> </a:t>
            </a:r>
            <a:r>
              <a:rPr lang="en-GB" sz="2800" dirty="0" smtClean="0"/>
              <a:t>at RX side </a:t>
            </a:r>
            <a:br>
              <a:rPr lang="en-GB" sz="2800" dirty="0" smtClean="0"/>
            </a:br>
            <a:r>
              <a:rPr lang="en-GB" sz="2800" dirty="0" smtClean="0"/>
              <a:t>for </a:t>
            </a:r>
            <a:r>
              <a:rPr lang="en-GB" sz="2800" dirty="0" err="1" smtClean="0"/>
              <a:t>Midamble</a:t>
            </a:r>
            <a:r>
              <a:rPr lang="en-GB" sz="2800" dirty="0" smtClean="0"/>
              <a:t> design –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2017-09-11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89856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leave it </a:t>
            </a:r>
            <a:r>
              <a:rPr lang="en-US" dirty="0" smtClean="0"/>
              <a:t>implementation-dependent with Equation 1 and Equation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is unavoidable burden to derive each value,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dirty="0" smtClean="0"/>
              <a:t> 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 because it is not intuitive.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Given the Equation (28-110) computing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when Doppler bit sets to 0, it is natural to provide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as well when Doppler bit sets to 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 with </a:t>
            </a:r>
            <a:r>
              <a:rPr lang="en-US" dirty="0" smtClean="0">
                <a:solidFill>
                  <a:srgbClr val="FF0000"/>
                </a:solidFill>
              </a:rPr>
              <a:t>closed-form equation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the 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for the receiver to 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the receiver derives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24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Doppler bit sets to 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914400" y="2779713"/>
          <a:ext cx="52482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3" imgW="3873240" imgH="787320" progId="Equation.3">
                  <p:embed/>
                </p:oleObj>
              </mc:Choice>
              <mc:Fallback>
                <p:oleObj name="Equation" r:id="rId3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779713"/>
                        <a:ext cx="524827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014413" y="4648200"/>
          <a:ext cx="51450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5" imgW="4089240" imgH="787320" progId="Equation.3">
                  <p:embed/>
                </p:oleObj>
              </mc:Choice>
              <mc:Fallback>
                <p:oleObj name="Equation" r:id="rId5" imgW="4089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4413" y="4648200"/>
                        <a:ext cx="514508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42651" y="3975589"/>
            <a:ext cx="854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943628"/>
            <a:ext cx="3070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How to get N</a:t>
            </a:r>
            <a:r>
              <a:rPr lang="en-US" sz="1400" baseline="-25000" dirty="0" smtClean="0">
                <a:solidFill>
                  <a:schemeClr val="tx1"/>
                </a:solidFill>
              </a:rPr>
              <a:t>MA</a:t>
            </a:r>
            <a:r>
              <a:rPr lang="en-US" sz="1400" dirty="0" smtClean="0">
                <a:solidFill>
                  <a:schemeClr val="tx1"/>
                </a:solidFill>
              </a:rPr>
              <a:t> is shown in Appendix.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6248400" y="3250102"/>
            <a:ext cx="7620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8661" y="4124913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Exactly the same values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15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is obtained, </a:t>
            </a:r>
          </a:p>
          <a:p>
            <a:r>
              <a:rPr lang="en-US" dirty="0" smtClean="0"/>
              <a:t>the receiver computes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/>
              <a:t> </a:t>
            </a:r>
            <a:r>
              <a:rPr lang="en-US" dirty="0" smtClean="0"/>
              <a:t>below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295400" y="3276600"/>
          <a:ext cx="6743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Equation" r:id="rId3" imgW="4495680" imgH="457200" progId="Equation.3">
                  <p:embed/>
                </p:oleObj>
              </mc:Choice>
              <mc:Fallback>
                <p:oleObj name="Equation" r:id="rId3" imgW="4495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276600"/>
                        <a:ext cx="6743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295400" y="4343400"/>
          <a:ext cx="62896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Equation" r:id="rId5" imgW="4114800" imgH="888840" progId="Equation.3">
                  <p:embed/>
                </p:oleObj>
              </mc:Choice>
              <mc:Fallback>
                <p:oleObj name="Equation" r:id="rId5" imgW="41148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4343400"/>
                        <a:ext cx="628967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181600" y="38862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05400" y="48768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57818" y="3911896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8293" y="4892080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2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692" y="1636460"/>
            <a:ext cx="7770813" cy="981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After verifying two different equations from 17/0998 </a:t>
            </a:r>
            <a:r>
              <a:rPr lang="en-US" sz="1800" smtClean="0"/>
              <a:t>and 17/0994, </a:t>
            </a:r>
            <a:r>
              <a:rPr lang="en-US" sz="1800" dirty="0" smtClean="0"/>
              <a:t>each value is exactly the same.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/>
              <a:t>N</a:t>
            </a:r>
            <a:r>
              <a:rPr lang="en-US" sz="1600" i="1" baseline="-25000" dirty="0" smtClean="0"/>
              <a:t>MA</a:t>
            </a:r>
            <a:r>
              <a:rPr lang="en-US" sz="1600" i="1" dirty="0"/>
              <a:t> </a:t>
            </a:r>
            <a:r>
              <a:rPr lang="en-US" sz="1600" dirty="0" smtClean="0"/>
              <a:t>at the TX side, 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MA</a:t>
            </a:r>
            <a:r>
              <a:rPr lang="en-US" sz="1600" i="1" dirty="0" smtClean="0"/>
              <a:t> ,</a:t>
            </a:r>
            <a:r>
              <a:rPr lang="en-US" sz="1600" dirty="0"/>
              <a:t>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SYM </a:t>
            </a:r>
            <a:r>
              <a:rPr lang="en-US" sz="1600" dirty="0" smtClean="0"/>
              <a:t>and </a:t>
            </a:r>
            <a:r>
              <a:rPr lang="en-US" sz="1600" i="1" dirty="0" smtClean="0"/>
              <a:t>T</a:t>
            </a:r>
            <a:r>
              <a:rPr lang="en-US" sz="1600" i="1" baseline="-25000" dirty="0" smtClean="0"/>
              <a:t>PE  </a:t>
            </a:r>
            <a:r>
              <a:rPr lang="en-US" sz="1600" dirty="0" smtClean="0"/>
              <a:t>at the RX </a:t>
            </a:r>
            <a:r>
              <a:rPr lang="en-US" sz="1600" dirty="0"/>
              <a:t>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1125" y="2677490"/>
            <a:ext cx="8995662" cy="3784662"/>
            <a:chOff x="41125" y="2677490"/>
            <a:chExt cx="8995662" cy="3784662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41125" y="3188221"/>
            <a:ext cx="4038600" cy="38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0" r:id="rId3" imgW="4533900" imgH="431800" progId="Equation.DSMT4">
                    <p:embed/>
                  </p:oleObj>
                </mc:Choice>
                <mc:Fallback>
                  <p:oleObj r:id="rId3" imgW="4533900" imgH="431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3188221"/>
                          <a:ext cx="4038600" cy="38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41125" y="3644015"/>
            <a:ext cx="4473109" cy="1044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1" r:id="rId5" imgW="6819900" imgH="1422400" progId="Equation.DSMT4">
                    <p:embed/>
                  </p:oleObj>
                </mc:Choice>
                <mc:Fallback>
                  <p:oleObj r:id="rId5" imgW="6819900" imgH="1422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3644015"/>
                          <a:ext cx="4473109" cy="10446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41126" y="4901763"/>
            <a:ext cx="4473108" cy="408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2" r:id="rId7" imgW="5727700" imgH="457200" progId="Equation.DSMT4">
                    <p:embed/>
                  </p:oleObj>
                </mc:Choice>
                <mc:Fallback>
                  <p:oleObj r:id="rId7" imgW="5727700" imgH="457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6" y="4901763"/>
                          <a:ext cx="4473108" cy="4081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41125" y="5639657"/>
            <a:ext cx="4473109" cy="752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3" r:id="rId9" imgW="5321300" imgH="889000" progId="Equation.DSMT4">
                    <p:embed/>
                  </p:oleObj>
                </mc:Choice>
                <mc:Fallback>
                  <p:oleObj r:id="rId9" imgW="5321300" imgH="889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5639657"/>
                          <a:ext cx="4473109" cy="7521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/>
            </p:nvPr>
          </p:nvGraphicFramePr>
          <p:xfrm>
            <a:off x="4733205" y="2780305"/>
            <a:ext cx="1362796" cy="221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4" name="Equation" r:id="rId11" imgW="1409400" imgH="228600" progId="Equation.3">
                    <p:embed/>
                  </p:oleObj>
                </mc:Choice>
                <mc:Fallback>
                  <p:oleObj name="Equation" r:id="rId11" imgW="14094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733205" y="2780305"/>
                          <a:ext cx="1362796" cy="2217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/>
            </p:nvPr>
          </p:nvGraphicFramePr>
          <p:xfrm>
            <a:off x="4613137" y="4887184"/>
            <a:ext cx="4300250" cy="437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5" name="Equation" r:id="rId13" imgW="4495680" imgH="457200" progId="Equation.3">
                    <p:embed/>
                  </p:oleObj>
                </mc:Choice>
                <mc:Fallback>
                  <p:oleObj name="Equation" r:id="rId13" imgW="4495680" imgH="457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613137" y="4887184"/>
                          <a:ext cx="4300250" cy="4373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/>
            </p:nvPr>
          </p:nvGraphicFramePr>
          <p:xfrm>
            <a:off x="4613136" y="5550876"/>
            <a:ext cx="4217845" cy="911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6" name="Equation" r:id="rId15" imgW="4114800" imgH="888840" progId="Equation.3">
                    <p:embed/>
                  </p:oleObj>
                </mc:Choice>
                <mc:Fallback>
                  <p:oleObj name="Equation" r:id="rId15" imgW="4114800" imgH="8888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613136" y="5550876"/>
                          <a:ext cx="4217845" cy="9112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/>
            </p:nvPr>
          </p:nvGraphicFramePr>
          <p:xfrm>
            <a:off x="41125" y="2677490"/>
            <a:ext cx="982668" cy="427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7" name="Equation" r:id="rId17" imgW="1117440" imgH="482400" progId="Equation.3">
                    <p:embed/>
                  </p:oleObj>
                </mc:Choice>
                <mc:Fallback>
                  <p:oleObj name="Equation" r:id="rId17" imgW="1117440" imgH="48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1125" y="2677490"/>
                          <a:ext cx="982668" cy="4274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634029" y="3193334"/>
              <a:ext cx="4316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No conditional </a:t>
              </a:r>
              <a:r>
                <a:rPr lang="en-US" sz="1400" dirty="0">
                  <a:solidFill>
                    <a:srgbClr val="FF0000"/>
                  </a:solidFill>
                </a:rPr>
                <a:t>statement and additional variable required 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613137" y="3715481"/>
              <a:ext cx="4423650" cy="901700"/>
              <a:chOff x="4613137" y="3715481"/>
              <a:chExt cx="4423650" cy="901700"/>
            </a:xfrm>
          </p:grpSpPr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613137" y="3715481"/>
              <a:ext cx="3670300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808" name="Equation" r:id="rId19" imgW="3936960" imgH="965160" progId="Equation.3">
                      <p:embed/>
                    </p:oleObj>
                  </mc:Choice>
                  <mc:Fallback>
                    <p:oleObj name="Equation" r:id="rId19" imgW="3936960" imgH="9651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4613137" y="3715481"/>
                            <a:ext cx="3670300" cy="901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ctangle 21"/>
              <p:cNvSpPr/>
              <p:nvPr/>
            </p:nvSpPr>
            <p:spPr>
              <a:xfrm>
                <a:off x="8283437" y="3733800"/>
                <a:ext cx="74411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Doppler = 0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292673" y="4205167"/>
                <a:ext cx="74411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Doppler = 1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Straight Connector 24"/>
            <p:cNvCxnSpPr/>
            <p:nvPr/>
          </p:nvCxnSpPr>
          <p:spPr bwMode="auto">
            <a:xfrm>
              <a:off x="4560414" y="2752436"/>
              <a:ext cx="0" cy="35804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75761" y="3127388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81897" y="3575518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12705" y="4724400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139695" y="5458516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5" name="Straight Connector 34"/>
          <p:cNvCxnSpPr/>
          <p:nvPr/>
        </p:nvCxnSpPr>
        <p:spPr bwMode="auto">
          <a:xfrm>
            <a:off x="3124200" y="4274403"/>
            <a:ext cx="139003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136507" y="4615148"/>
            <a:ext cx="139003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8389939" y="4426763"/>
            <a:ext cx="57958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59686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Depending on a value by </a:t>
            </a:r>
            <a:r>
              <a:rPr lang="en-US" sz="1800" i="1" dirty="0" err="1" smtClean="0"/>
              <a:t>T</a:t>
            </a:r>
            <a:r>
              <a:rPr lang="en-US" sz="1800" baseline="-25000" dirty="0" err="1" smtClean="0"/>
              <a:t>Residue</a:t>
            </a:r>
            <a:r>
              <a:rPr lang="en-US" sz="1800" dirty="0" smtClean="0"/>
              <a:t>, 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is finally determined to get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SYM</a:t>
            </a:r>
            <a:r>
              <a:rPr lang="en-US" sz="1800" dirty="0" smtClean="0"/>
              <a:t> and </a:t>
            </a:r>
            <a:r>
              <a:rPr lang="en-US" sz="1800" i="1" dirty="0" smtClean="0"/>
              <a:t>T</a:t>
            </a:r>
            <a:r>
              <a:rPr lang="en-US" sz="1800" i="1" baseline="-25000" dirty="0" smtClean="0"/>
              <a:t>PE </a:t>
            </a:r>
            <a:r>
              <a:rPr lang="en-US" sz="1800" dirty="0" smtClean="0"/>
              <a:t> at the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In order to get the proper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dirty="0" smtClean="0"/>
              <a:t>, precise </a:t>
            </a:r>
            <a:r>
              <a:rPr lang="en-US" sz="1800" i="1" dirty="0" err="1" smtClean="0"/>
              <a:t>T</a:t>
            </a:r>
            <a:r>
              <a:rPr lang="en-US" sz="1800" baseline="-25000" dirty="0" err="1" smtClean="0"/>
              <a:t>Residue</a:t>
            </a:r>
            <a:r>
              <a:rPr lang="en-US" sz="1800" dirty="0" smtClean="0"/>
              <a:t> is very important.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Mod operation </a:t>
            </a:r>
            <a:r>
              <a:rPr lang="en-US" sz="1600" dirty="0" smtClean="0"/>
              <a:t>with rational </a:t>
            </a:r>
            <a:r>
              <a:rPr lang="en-US" sz="1600" smtClean="0"/>
              <a:t>numbers may </a:t>
            </a:r>
            <a:r>
              <a:rPr lang="en-US" sz="1600" dirty="0" smtClean="0"/>
              <a:t>not provide precise </a:t>
            </a:r>
            <a:r>
              <a:rPr lang="en-US" sz="1600" i="1" dirty="0" err="1" smtClean="0"/>
              <a:t>T</a:t>
            </a:r>
            <a:r>
              <a:rPr lang="en-US" sz="1600" baseline="-25000" dirty="0" err="1" smtClean="0"/>
              <a:t>residue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 because of simulator’s internal </a:t>
            </a:r>
            <a:r>
              <a:rPr lang="en-US" sz="1600" dirty="0"/>
              <a:t>operation such as floating </a:t>
            </a:r>
            <a:r>
              <a:rPr lang="en-US" sz="1600" dirty="0" smtClean="0"/>
              <a:t>point </a:t>
            </a:r>
            <a:r>
              <a:rPr lang="en-US" sz="1600" dirty="0"/>
              <a:t>error </a:t>
            </a:r>
            <a:r>
              <a:rPr lang="en-US" sz="1600" dirty="0" smtClean="0"/>
              <a:t>(e.g. the fourth decimal position </a:t>
            </a:r>
            <a:r>
              <a:rPr lang="en-US" sz="1600" dirty="0"/>
              <a:t>or </a:t>
            </a:r>
            <a:r>
              <a:rPr lang="en-US" sz="1600" dirty="0" smtClean="0"/>
              <a:t>something.)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When implemented, this conditional statement may require additional memory to calculate and store the precise </a:t>
            </a:r>
            <a:r>
              <a:rPr lang="en-US" sz="1600" i="1" dirty="0" err="1"/>
              <a:t>T</a:t>
            </a:r>
            <a:r>
              <a:rPr lang="en-US" sz="1600" baseline="-25000" dirty="0" err="1"/>
              <a:t>residue</a:t>
            </a:r>
            <a:r>
              <a:rPr lang="en-US" sz="1600" baseline="-25000" dirty="0"/>
              <a:t>  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81701" y="1653390"/>
          <a:ext cx="5686154" cy="537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4" r:id="rId3" imgW="4533900" imgH="431800" progId="Equation.DSMT4">
                  <p:embed/>
                </p:oleObj>
              </mc:Choice>
              <mc:Fallback>
                <p:oleObj r:id="rId3" imgW="45339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1" y="1653390"/>
                        <a:ext cx="5686154" cy="537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81701" y="2094301"/>
          <a:ext cx="756548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5" r:id="rId5" imgW="6819900" imgH="1422400" progId="Equation.DSMT4">
                  <p:embed/>
                </p:oleObj>
              </mc:Choice>
              <mc:Fallback>
                <p:oleObj r:id="rId5" imgW="6819900" imgH="142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1" y="2094301"/>
                        <a:ext cx="7565483" cy="1582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1860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document has provided the required equations in the 11ax spec when Doppler bit sets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order to support simple and efficient implementation in Doppler effect driven environment, explicit/closed form equations </a:t>
            </a:r>
            <a:r>
              <a:rPr lang="en-US" i="1" dirty="0" smtClean="0"/>
              <a:t>N</a:t>
            </a:r>
            <a:r>
              <a:rPr lang="en-US" i="1" baseline="-25000" dirty="0" smtClean="0"/>
              <a:t>MA,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r>
              <a:rPr lang="en-US" dirty="0"/>
              <a:t> </a:t>
            </a:r>
            <a:r>
              <a:rPr lang="en-US" dirty="0" smtClean="0"/>
              <a:t>at the RX side need to be taken into account.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79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</a:t>
            </a:r>
            <a:r>
              <a:rPr lang="en-US" b="0" dirty="0"/>
              <a:t>] </a:t>
            </a:r>
            <a:r>
              <a:rPr lang="en-US" b="0" dirty="0" smtClean="0"/>
              <a:t>11-17/0734r1 </a:t>
            </a:r>
            <a:r>
              <a:rPr lang="nn-NO" b="0" dirty="0"/>
              <a:t>802.11AX Midamble Design for </a:t>
            </a:r>
            <a:r>
              <a:rPr lang="nn-NO" b="0" dirty="0" smtClean="0"/>
              <a:t>Doppler</a:t>
            </a:r>
          </a:p>
          <a:p>
            <a:r>
              <a:rPr lang="en-US" b="0" dirty="0" smtClean="0"/>
              <a:t>[2] </a:t>
            </a:r>
            <a:r>
              <a:rPr lang="en-US" b="0" dirty="0"/>
              <a:t>11-17/0773r2 Thoughts on Doppler Design in 802.11ax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316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1) by Equation 1 on slide 4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Step 2) from Equation 2 on slide 4 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3) by Step 1) and Step 2)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665423"/>
              </p:ext>
            </p:extLst>
          </p:nvPr>
        </p:nvGraphicFramePr>
        <p:xfrm>
          <a:off x="1560513" y="1389063"/>
          <a:ext cx="17160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3" name="Equation" r:id="rId3" imgW="1307880" imgH="393480" progId="Equation.3">
                  <p:embed/>
                </p:oleObj>
              </mc:Choice>
              <mc:Fallback>
                <p:oleObj name="Equation" r:id="rId3" imgW="1307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1389063"/>
                        <a:ext cx="171608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64845" y="1562690"/>
            <a:ext cx="1492682" cy="307777"/>
            <a:chOff x="3549218" y="2590468"/>
            <a:chExt cx="1492682" cy="307777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2442084"/>
                </p:ext>
              </p:extLst>
            </p:nvPr>
          </p:nvGraphicFramePr>
          <p:xfrm>
            <a:off x="4114800" y="2667000"/>
            <a:ext cx="9271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04" name="Equation" r:id="rId5" imgW="927000" imgH="228600" progId="Equation.3">
                    <p:embed/>
                  </p:oleObj>
                </mc:Choice>
                <mc:Fallback>
                  <p:oleObj name="Equation" r:id="rId5" imgW="9270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14800" y="2667000"/>
                          <a:ext cx="9271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900890"/>
              </p:ext>
            </p:extLst>
          </p:nvPr>
        </p:nvGraphicFramePr>
        <p:xfrm>
          <a:off x="1345612" y="2565573"/>
          <a:ext cx="5817188" cy="557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5" name="Equation" r:id="rId7" imgW="4508280" imgH="431640" progId="Equation.3">
                  <p:embed/>
                </p:oleObj>
              </mc:Choice>
              <mc:Fallback>
                <p:oleObj name="Equation" r:id="rId7" imgW="4508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45612" y="2565573"/>
                        <a:ext cx="5817188" cy="557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703645" y="2968823"/>
            <a:ext cx="1153603" cy="307777"/>
            <a:chOff x="6035678" y="4212995"/>
            <a:chExt cx="1153603" cy="307777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531886"/>
                </p:ext>
              </p:extLst>
            </p:nvPr>
          </p:nvGraphicFramePr>
          <p:xfrm>
            <a:off x="6617781" y="4275071"/>
            <a:ext cx="5715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06" name="Equation" r:id="rId9" imgW="571320" imgH="177480" progId="Equation.3">
                    <p:embed/>
                  </p:oleObj>
                </mc:Choice>
                <mc:Fallback>
                  <p:oleObj name="Equation" r:id="rId9" imgW="57132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617781" y="4275071"/>
                          <a:ext cx="5715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458418"/>
              </p:ext>
            </p:extLst>
          </p:nvPr>
        </p:nvGraphicFramePr>
        <p:xfrm>
          <a:off x="1372312" y="3625658"/>
          <a:ext cx="6457806" cy="60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7" name="Equation" r:id="rId11" imgW="4622760" imgH="431640" progId="Equation.3">
                  <p:embed/>
                </p:oleObj>
              </mc:Choice>
              <mc:Fallback>
                <p:oleObj name="Equation" r:id="rId11" imgW="4622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72312" y="3625658"/>
                        <a:ext cx="6457806" cy="603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2362200" y="1639222"/>
            <a:ext cx="3571292" cy="2170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804128"/>
              </p:ext>
            </p:extLst>
          </p:nvPr>
        </p:nvGraphicFramePr>
        <p:xfrm>
          <a:off x="1328738" y="4418013"/>
          <a:ext cx="72421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8" name="Equation" r:id="rId13" imgW="5117760" imgH="431640" progId="Equation.3">
                  <p:embed/>
                </p:oleObj>
              </mc:Choice>
              <mc:Fallback>
                <p:oleObj name="Equation" r:id="rId13" imgW="5117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28738" y="4418013"/>
                        <a:ext cx="7242175" cy="611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64041"/>
              </p:ext>
            </p:extLst>
          </p:nvPr>
        </p:nvGraphicFramePr>
        <p:xfrm>
          <a:off x="1377950" y="5408613"/>
          <a:ext cx="54848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9" name="Equation" r:id="rId15" imgW="4317840" imgH="647640" progId="Equation.3">
                  <p:embed/>
                </p:oleObj>
              </mc:Choice>
              <mc:Fallback>
                <p:oleObj name="Equation" r:id="rId15" imgW="431784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77950" y="5408613"/>
                        <a:ext cx="5484813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0754" y="550431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41795" y="5675072"/>
            <a:ext cx="11496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Equation </a:t>
            </a:r>
            <a:r>
              <a:rPr lang="en-US" sz="1600" dirty="0" smtClean="0">
                <a:solidFill>
                  <a:srgbClr val="FF0000"/>
                </a:solidFill>
              </a:rPr>
              <a:t>3)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4) find minimum value and maximum value of Equation 3) to find the boundary 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1143000" y="2417282"/>
            <a:ext cx="6507163" cy="868843"/>
            <a:chOff x="1066800" y="2327897"/>
            <a:chExt cx="6507163" cy="86884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7897"/>
              <a:ext cx="1663700" cy="307777"/>
              <a:chOff x="1143000" y="2286000"/>
              <a:chExt cx="1663700" cy="30777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Assuming 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3204782"/>
                  </p:ext>
                </p:extLst>
              </p:nvPr>
            </p:nvGraphicFramePr>
            <p:xfrm>
              <a:off x="1981200" y="2346705"/>
              <a:ext cx="8255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609" name="Equation" r:id="rId3" imgW="825480" imgH="228600" progId="Equation.3">
                      <p:embed/>
                    </p:oleObj>
                  </mc:Choice>
                  <mc:Fallback>
                    <p:oleObj name="Equation" r:id="rId3" imgW="825480" imgH="2286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981200" y="2346705"/>
                            <a:ext cx="825500" cy="228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6391900"/>
                </p:ext>
              </p:extLst>
            </p:nvPr>
          </p:nvGraphicFramePr>
          <p:xfrm>
            <a:off x="2566988" y="2431565"/>
            <a:ext cx="5006975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0" name="Equation" r:id="rId5" imgW="3987720" imgH="609480" progId="Equation.3">
                    <p:embed/>
                  </p:oleObj>
                </mc:Choice>
                <mc:Fallback>
                  <p:oleObj name="Equation" r:id="rId5" imgW="398772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66988" y="2431565"/>
                          <a:ext cx="5006975" cy="765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1206500" y="3691731"/>
            <a:ext cx="6819754" cy="949325"/>
            <a:chOff x="1115292" y="3276600"/>
            <a:chExt cx="6819754" cy="949325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Assuming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703974"/>
                </p:ext>
              </p:extLst>
            </p:nvPr>
          </p:nvGraphicFramePr>
          <p:xfrm>
            <a:off x="1944254" y="3319404"/>
            <a:ext cx="10668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1" name="Equation" r:id="rId7" imgW="1066680" imgH="228600" progId="Equation.3">
                    <p:embed/>
                  </p:oleObj>
                </mc:Choice>
                <mc:Fallback>
                  <p:oleObj name="Equation" r:id="rId7" imgW="10666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44254" y="3319404"/>
                          <a:ext cx="10668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686817"/>
                </p:ext>
              </p:extLst>
            </p:nvPr>
          </p:nvGraphicFramePr>
          <p:xfrm>
            <a:off x="2583583" y="3467100"/>
            <a:ext cx="5351463" cy="758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2" name="Equation" r:id="rId9" imgW="4292280" imgH="609480" progId="Equation.3">
                    <p:embed/>
                  </p:oleObj>
                </mc:Choice>
                <mc:Fallback>
                  <p:oleObj name="Equation" r:id="rId9" imgW="42922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583583" y="3467100"/>
                          <a:ext cx="5351463" cy="758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638180" y="1901452"/>
            <a:ext cx="2092320" cy="307777"/>
            <a:chOff x="3549218" y="2590468"/>
            <a:chExt cx="2092320" cy="307777"/>
          </a:xfrm>
        </p:grpSpPr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4847778"/>
                </p:ext>
              </p:extLst>
            </p:nvPr>
          </p:nvGraphicFramePr>
          <p:xfrm>
            <a:off x="4142938" y="2645648"/>
            <a:ext cx="149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3" name="Equation" r:id="rId11" imgW="1498320" imgH="228600" progId="Equation.3">
                    <p:embed/>
                  </p:oleObj>
                </mc:Choice>
                <mc:Fallback>
                  <p:oleObj name="Equation" r:id="rId11" imgW="149832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42938" y="2645648"/>
                          <a:ext cx="149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Given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15925" y="5029200"/>
            <a:ext cx="8428038" cy="739775"/>
            <a:chOff x="277810" y="4944130"/>
            <a:chExt cx="8428038" cy="739775"/>
          </a:xfrm>
        </p:grpSpPr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297157"/>
                </p:ext>
              </p:extLst>
            </p:nvPr>
          </p:nvGraphicFramePr>
          <p:xfrm>
            <a:off x="277810" y="5018743"/>
            <a:ext cx="3727450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4" name="Equation" r:id="rId13" imgW="3606480" imgH="609480" progId="Equation.3">
                    <p:embed/>
                  </p:oleObj>
                </mc:Choice>
                <mc:Fallback>
                  <p:oleObj name="Equation" r:id="rId13" imgW="36064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77810" y="5018743"/>
                          <a:ext cx="3727450" cy="628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6177657"/>
                </p:ext>
              </p:extLst>
            </p:nvPr>
          </p:nvGraphicFramePr>
          <p:xfrm>
            <a:off x="4027485" y="4944130"/>
            <a:ext cx="4678363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15" name="Equation" r:id="rId15" imgW="3848040" imgH="609480" progId="Equation.3">
                    <p:embed/>
                  </p:oleObj>
                </mc:Choice>
                <mc:Fallback>
                  <p:oleObj name="Equation" r:id="rId15" imgW="384804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027485" y="4944130"/>
                          <a:ext cx="4678363" cy="739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is the follow-up to determine </a:t>
            </a:r>
            <a:r>
              <a:rPr lang="en-US" dirty="0"/>
              <a:t>the equations </a:t>
            </a:r>
            <a:r>
              <a:rPr lang="en-US" i="1" dirty="0" smtClean="0"/>
              <a:t>N</a:t>
            </a:r>
            <a:r>
              <a:rPr lang="en-US" i="1" baseline="-25000" dirty="0" smtClean="0"/>
              <a:t>MA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TX side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i="1" dirty="0"/>
              <a:t>, N</a:t>
            </a:r>
            <a:r>
              <a:rPr lang="en-US" i="1" baseline="-25000" dirty="0"/>
              <a:t>SYM</a:t>
            </a:r>
            <a:r>
              <a:rPr lang="en-US" dirty="0"/>
              <a:t> 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r>
              <a:rPr lang="en-US" i="1" dirty="0"/>
              <a:t> </a:t>
            </a:r>
            <a:r>
              <a:rPr lang="en-US" dirty="0"/>
              <a:t>at the RX </a:t>
            </a:r>
            <a:r>
              <a:rPr lang="en-US" dirty="0" smtClean="0"/>
              <a:t>side to be in the 11ax spec.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Three options are introduced from </a:t>
            </a:r>
            <a:r>
              <a:rPr lang="en-US" dirty="0"/>
              <a:t>17/0998 and </a:t>
            </a:r>
            <a:r>
              <a:rPr lang="en-US" dirty="0" smtClean="0"/>
              <a:t>17/0994.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Since it </a:t>
            </a:r>
            <a:r>
              <a:rPr lang="en-US" dirty="0"/>
              <a:t>is a receiver behavior, we can leave it as implementation </a:t>
            </a:r>
            <a:r>
              <a:rPr lang="en-US" dirty="0" smtClean="0"/>
              <a:t>decision eventually.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Three options provide exactly the same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of options can be implemented as an example in the spec.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100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5</a:t>
            </a:r>
            <a:r>
              <a:rPr lang="en-US" sz="2000" dirty="0"/>
              <a:t>) check </a:t>
            </a:r>
            <a:r>
              <a:rPr lang="en-US" sz="2000" dirty="0" smtClean="0"/>
              <a:t>(                               ) </a:t>
            </a:r>
            <a:r>
              <a:rPr lang="en-US" sz="2000" dirty="0"/>
              <a:t>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 smtClean="0">
                <a:sym typeface="Wingdings" panose="05000000000000000000" pitchFamily="2" charset="2"/>
              </a:rPr>
              <a:t>Given                                       , since </a:t>
            </a:r>
            <a:r>
              <a:rPr lang="en-US" sz="2000" i="1" dirty="0" smtClean="0">
                <a:sym typeface="Wingdings" panose="05000000000000000000" pitchFamily="2" charset="2"/>
              </a:rPr>
              <a:t>N</a:t>
            </a:r>
            <a:r>
              <a:rPr lang="en-US" sz="2000" i="1" baseline="-25000" dirty="0" smtClean="0">
                <a:sym typeface="Wingdings" panose="05000000000000000000" pitchFamily="2" charset="2"/>
              </a:rPr>
              <a:t>MA</a:t>
            </a:r>
            <a:r>
              <a:rPr lang="en-US" sz="2000" i="1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MA,Upper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MA,Lower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i="1" dirty="0" smtClean="0"/>
              <a:t> = </a:t>
            </a:r>
            <a:r>
              <a:rPr lang="en-US" sz="2000" dirty="0" smtClean="0"/>
              <a:t>floor(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MA,Upper</a:t>
            </a:r>
            <a:r>
              <a:rPr lang="en-US" sz="2000" dirty="0" smtClean="0"/>
              <a:t>) </a:t>
            </a:r>
            <a:r>
              <a:rPr lang="en-US" sz="2000" i="1" dirty="0" smtClean="0"/>
              <a:t>= </a:t>
            </a:r>
            <a:r>
              <a:rPr lang="en-US" sz="2000" dirty="0" smtClean="0"/>
              <a:t>ceil(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MA,Lower</a:t>
            </a:r>
            <a:r>
              <a:rPr lang="en-US" sz="2000" dirty="0" smtClean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05400" y="1887842"/>
            <a:ext cx="2569281" cy="307777"/>
            <a:chOff x="5279319" y="2156943"/>
            <a:chExt cx="2569281" cy="307777"/>
          </a:xfrm>
        </p:grpSpPr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5716865"/>
                </p:ext>
              </p:extLst>
            </p:nvPr>
          </p:nvGraphicFramePr>
          <p:xfrm>
            <a:off x="5867400" y="2209800"/>
            <a:ext cx="1981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5" name="Equation" r:id="rId3" imgW="1981080" imgH="228600" progId="Equation.3">
                    <p:embed/>
                  </p:oleObj>
                </mc:Choice>
                <mc:Fallback>
                  <p:oleObj name="Equation" r:id="rId3" imgW="19810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867400" y="2209800"/>
                          <a:ext cx="19812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TextBox 37"/>
            <p:cNvSpPr txBox="1"/>
            <p:nvPr/>
          </p:nvSpPr>
          <p:spPr>
            <a:xfrm>
              <a:off x="5279319" y="2156943"/>
              <a:ext cx="8928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797539"/>
              </p:ext>
            </p:extLst>
          </p:nvPr>
        </p:nvGraphicFramePr>
        <p:xfrm>
          <a:off x="1819275" y="2592387"/>
          <a:ext cx="2330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5" imgW="1688760" imgH="241200" progId="Equation.3">
                  <p:embed/>
                </p:oleObj>
              </mc:Choice>
              <mc:Fallback>
                <p:oleObj name="Equation" r:id="rId5" imgW="16887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9275" y="2592387"/>
                        <a:ext cx="2330450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2861"/>
              </p:ext>
            </p:extLst>
          </p:nvPr>
        </p:nvGraphicFramePr>
        <p:xfrm>
          <a:off x="823913" y="4191000"/>
          <a:ext cx="4848225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7" imgW="3873240" imgH="787320" progId="Equation.3">
                  <p:embed/>
                </p:oleObj>
              </mc:Choice>
              <mc:Fallback>
                <p:oleObj name="Equation" r:id="rId7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3913" y="4191000"/>
                        <a:ext cx="4848225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992252"/>
              </p:ext>
            </p:extLst>
          </p:nvPr>
        </p:nvGraphicFramePr>
        <p:xfrm>
          <a:off x="3687763" y="5241925"/>
          <a:ext cx="46466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9" imgW="3784320" imgH="787320" progId="Equation.3">
                  <p:embed/>
                </p:oleObj>
              </mc:Choice>
              <mc:Fallback>
                <p:oleObj name="Equation" r:id="rId9" imgW="3784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87763" y="5241925"/>
                        <a:ext cx="4646612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48997" y="1578727"/>
            <a:ext cx="3640491" cy="616892"/>
            <a:chOff x="1148997" y="1578727"/>
            <a:chExt cx="3640491" cy="616892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0238256"/>
                </p:ext>
              </p:extLst>
            </p:nvPr>
          </p:nvGraphicFramePr>
          <p:xfrm>
            <a:off x="3190875" y="1578727"/>
            <a:ext cx="1598613" cy="616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9" name="Equation" r:id="rId11" imgW="1117440" imgH="431640" progId="Equation.3">
                    <p:embed/>
                  </p:oleObj>
                </mc:Choice>
                <mc:Fallback>
                  <p:oleObj name="Equation" r:id="rId11" imgW="1117440" imgH="431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90875" y="1578727"/>
                          <a:ext cx="1598613" cy="6168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5706178"/>
                </p:ext>
              </p:extLst>
            </p:nvPr>
          </p:nvGraphicFramePr>
          <p:xfrm>
            <a:off x="1148997" y="1700866"/>
            <a:ext cx="1978025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0" name="Equation" r:id="rId13" imgW="1346040" imgH="241200" progId="Equation.3">
                    <p:embed/>
                  </p:oleObj>
                </mc:Choice>
                <mc:Fallback>
                  <p:oleObj name="Equation" r:id="rId13" imgW="134604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148997" y="1700866"/>
                          <a:ext cx="1978025" cy="354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02721"/>
              </p:ext>
            </p:extLst>
          </p:nvPr>
        </p:nvGraphicFramePr>
        <p:xfrm>
          <a:off x="2487613" y="1042988"/>
          <a:ext cx="17732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15" imgW="1206360" imgH="241200" progId="Equation.3">
                  <p:embed/>
                </p:oleObj>
              </mc:Choice>
              <mc:Fallback>
                <p:oleObj name="Equation" r:id="rId15" imgW="1206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87613" y="1042988"/>
                        <a:ext cx="1773237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66800" y="2537460"/>
            <a:ext cx="925172" cy="388481"/>
          </a:xfrm>
        </p:spPr>
        <p:txBody>
          <a:bodyPr/>
          <a:lstStyle/>
          <a:p>
            <a:pPr marL="0" indent="0" algn="ctr"/>
            <a:r>
              <a:rPr lang="en-US" sz="1600" dirty="0" smtClean="0"/>
              <a:t>Opt 1)</a:t>
            </a:r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08274" y="2540546"/>
            <a:ext cx="925172" cy="3884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 smtClean="0"/>
              <a:t>Opt 2)</a:t>
            </a:r>
            <a:endParaRPr lang="en-US" sz="14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086600" y="2541994"/>
            <a:ext cx="925172" cy="3884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 smtClean="0"/>
              <a:t>Opt 3)</a:t>
            </a:r>
            <a:endParaRPr lang="en-US" sz="1400" kern="0" dirty="0"/>
          </a:p>
        </p:txBody>
      </p:sp>
      <p:sp>
        <p:nvSpPr>
          <p:cNvPr id="3" name="Rectangle 2"/>
          <p:cNvSpPr/>
          <p:nvPr/>
        </p:nvSpPr>
        <p:spPr>
          <a:xfrm>
            <a:off x="172820" y="1808139"/>
            <a:ext cx="4172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Which options do you </a:t>
            </a:r>
            <a:r>
              <a:rPr lang="en-US" b="1" dirty="0" smtClean="0">
                <a:solidFill>
                  <a:schemeClr val="tx1"/>
                </a:solidFill>
              </a:rPr>
              <a:t>prefer?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42" y="3104176"/>
            <a:ext cx="9022727" cy="27017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 bwMode="auto">
          <a:xfrm>
            <a:off x="8382925" y="4343400"/>
            <a:ext cx="48038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33780" y="3690209"/>
            <a:ext cx="2433220" cy="500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096000" y="3733800"/>
            <a:ext cx="175260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732035" y="3712499"/>
            <a:ext cx="1830351" cy="10868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385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options do you prefer for explicit/closed form equations in the next version of 11ax draft spec?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Depending on the SP results, the text proposal including corresponding equations will be prepared.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Opt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Opt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Opt 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78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69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11ax, Mid-amble design has been introduced by setting Doppler bit to 1 at the last meeting [1][2]. </a:t>
            </a:r>
            <a:endParaRPr lang="en-US" sz="2000" dirty="0"/>
          </a:p>
          <a:p>
            <a:pPr lvl="1"/>
            <a:r>
              <a:rPr lang="en-US" sz="1800" dirty="0"/>
              <a:t>•	</a:t>
            </a:r>
            <a:r>
              <a:rPr lang="en-US" sz="1800" dirty="0" smtClean="0"/>
              <a:t>Considering SP results, it seems not to have big resistance on Doppler procedure based on Mid-ambles.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To secure the receiver processing time, 11ax decided to support the packet extension.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 The receiver computes </a:t>
            </a:r>
            <a:r>
              <a:rPr lang="en-GB" sz="1800" i="1" dirty="0" smtClean="0"/>
              <a:t>N</a:t>
            </a:r>
            <a:r>
              <a:rPr lang="en-GB" sz="1800" i="1" baseline="-25000" dirty="0" smtClean="0"/>
              <a:t>SYM</a:t>
            </a:r>
            <a:r>
              <a:rPr lang="en-GB" sz="1800" i="1" dirty="0" smtClean="0"/>
              <a:t> </a:t>
            </a:r>
            <a:r>
              <a:rPr lang="en-GB" sz="1800" dirty="0" smtClean="0"/>
              <a:t>and </a:t>
            </a:r>
            <a:r>
              <a:rPr lang="en-GB" sz="1800" i="1" dirty="0" smtClean="0"/>
              <a:t>T</a:t>
            </a:r>
            <a:r>
              <a:rPr lang="en-GB" sz="1800" i="1" baseline="-25000" dirty="0" smtClean="0"/>
              <a:t>PE</a:t>
            </a:r>
            <a:r>
              <a:rPr lang="en-GB" sz="1800" i="1" dirty="0" smtClean="0"/>
              <a:t> </a:t>
            </a:r>
            <a:r>
              <a:rPr lang="en-GB" sz="1800" dirty="0" smtClean="0"/>
              <a:t>using Equation (28-110) and (28-111) in D1.3, respectively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Two equations need to be updated for Mid-amble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4953000"/>
            <a:ext cx="6190232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1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487" y="3124200"/>
            <a:ext cx="7770813" cy="3121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</a:t>
            </a:r>
            <a:r>
              <a:rPr lang="en-US" sz="2000" i="1" dirty="0"/>
              <a:t>N</a:t>
            </a:r>
            <a:r>
              <a:rPr lang="en-US" sz="2000" i="1" baseline="-25000" dirty="0"/>
              <a:t>SYM </a:t>
            </a:r>
            <a:r>
              <a:rPr lang="en-US" sz="2000" dirty="0"/>
              <a:t>and </a:t>
            </a:r>
            <a:r>
              <a:rPr lang="en-US" sz="2000" i="1" dirty="0"/>
              <a:t>M </a:t>
            </a:r>
            <a:r>
              <a:rPr lang="en-US" sz="2000" dirty="0" smtClean="0"/>
              <a:t>to derive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dirty="0" smtClean="0"/>
              <a:t>, the last </a:t>
            </a:r>
            <a:r>
              <a:rPr lang="en-US" sz="2000" dirty="0" err="1" smtClean="0"/>
              <a:t>Midamble</a:t>
            </a:r>
            <a:r>
              <a:rPr lang="en-US" sz="2000" dirty="0" smtClean="0"/>
              <a:t> of the HE PPDU can be inserted just before the PE field that consists of arbitrary values.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the implementation of channel estimation, this </a:t>
            </a:r>
            <a:r>
              <a:rPr lang="en-US" sz="2000" dirty="0" err="1"/>
              <a:t>M</a:t>
            </a:r>
            <a:r>
              <a:rPr lang="en-US" sz="2000" dirty="0" err="1" smtClean="0"/>
              <a:t>idable</a:t>
            </a:r>
            <a:r>
              <a:rPr lang="en-US" sz="2000" dirty="0" smtClean="0"/>
              <a:t> deign allows unnecessary cost and complexity to increase.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/>
          </p:nvPr>
        </p:nvGraphicFramePr>
        <p:xfrm>
          <a:off x="2145479" y="4268424"/>
          <a:ext cx="2157294" cy="43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Equation" r:id="rId3" imgW="1130040" imgH="228600" progId="Equation.3">
                  <p:embed/>
                </p:oleObj>
              </mc:Choice>
              <mc:Fallback>
                <p:oleObj name="Equation" r:id="rId3" imgW="1130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5479" y="4268424"/>
                        <a:ext cx="2157294" cy="435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 bwMode="auto">
          <a:xfrm>
            <a:off x="7165110" y="2281514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968650" y="2287997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966246" y="1941973"/>
            <a:ext cx="1935479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2145479" y="4741271"/>
          <a:ext cx="4102921" cy="47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45479" y="4741271"/>
                        <a:ext cx="4102921" cy="473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Content Placeholder 1"/>
          <p:cNvSpPr txBox="1">
            <a:spLocks/>
          </p:cNvSpPr>
          <p:nvPr/>
        </p:nvSpPr>
        <p:spPr bwMode="gray">
          <a:xfrm>
            <a:off x="3499849" y="3815467"/>
            <a:ext cx="2402358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Number of data OFDM symbols</a:t>
            </a:r>
            <a:endParaRPr lang="en-US" sz="120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3124200" y="4011661"/>
            <a:ext cx="375649" cy="219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4114948" y="4268424"/>
            <a:ext cx="563474" cy="465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Content Placeholder 1"/>
          <p:cNvSpPr txBox="1">
            <a:spLocks/>
          </p:cNvSpPr>
          <p:nvPr/>
        </p:nvSpPr>
        <p:spPr bwMode="gray">
          <a:xfrm>
            <a:off x="5917593" y="4385992"/>
            <a:ext cx="2315644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HE-STF may not be needed</a:t>
            </a:r>
            <a:endParaRPr lang="en-US" sz="1200" kern="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357818" y="4528981"/>
            <a:ext cx="536241" cy="24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Content Placeholder 1"/>
          <p:cNvSpPr txBox="1">
            <a:spLocks/>
          </p:cNvSpPr>
          <p:nvPr/>
        </p:nvSpPr>
        <p:spPr bwMode="gray">
          <a:xfrm>
            <a:off x="4736236" y="4109994"/>
            <a:ext cx="3645763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err="1" smtClean="0"/>
              <a:t>Midamble</a:t>
            </a:r>
            <a:r>
              <a:rPr lang="en-US" sz="1200" kern="0" dirty="0" smtClean="0"/>
              <a:t> inserted every M data OFDM symbols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1335625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98030"/>
            <a:ext cx="7770813" cy="3339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Doppler bit sets to 1, how to identify the number of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i="1" dirty="0" smtClean="0"/>
              <a:t> </a:t>
            </a:r>
            <a:r>
              <a:rPr lang="en-US" sz="2000" dirty="0" smtClean="0"/>
              <a:t>for decoding data OFDM symbols and duration of packet extension, </a:t>
            </a:r>
            <a:r>
              <a:rPr lang="en-US" sz="2000" i="1" dirty="0" smtClean="0"/>
              <a:t>T</a:t>
            </a:r>
            <a:r>
              <a:rPr lang="en-US" sz="2000" i="1" baseline="-25000" dirty="0" smtClean="0"/>
              <a:t>PE</a:t>
            </a:r>
            <a:r>
              <a:rPr lang="en-US" sz="2000" dirty="0" smtClean="0"/>
              <a:t>, from a received HE PPDU?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dirty="0" smtClean="0"/>
              <a:t> is a function of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SYM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and vise versa.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Each equation includes floor function.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t might be tricky to obtain the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dirty="0" smtClean="0"/>
              <a:t> directly with Equation 1) and Equation 2) below.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2279689" y="4829185"/>
            <a:ext cx="5873711" cy="1123940"/>
            <a:chOff x="1457251" y="5124324"/>
            <a:chExt cx="5873711" cy="1123940"/>
          </a:xfrm>
        </p:grpSpPr>
        <p:graphicFrame>
          <p:nvGraphicFramePr>
            <p:cNvPr id="31" name="Object 30"/>
            <p:cNvGraphicFramePr>
              <a:graphicFrameLocks noChangeAspect="1"/>
            </p:cNvGraphicFramePr>
            <p:nvPr>
              <p:extLst/>
            </p:nvPr>
          </p:nvGraphicFramePr>
          <p:xfrm>
            <a:off x="1508826" y="5124324"/>
            <a:ext cx="1509713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4" name="Equation" r:id="rId3" imgW="1130040" imgH="228600" progId="Equation.3">
                    <p:embed/>
                  </p:oleObj>
                </mc:Choice>
                <mc:Fallback>
                  <p:oleObj name="Equation" r:id="rId3" imgW="113004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08826" y="5124324"/>
                          <a:ext cx="1509713" cy="3063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>
              <p:extLst/>
            </p:nvPr>
          </p:nvGraphicFramePr>
          <p:xfrm>
            <a:off x="1457251" y="5635355"/>
            <a:ext cx="5873711" cy="612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5" name="Equation" r:id="rId5" imgW="4381200" imgH="457200" progId="Equation.3">
                    <p:embed/>
                  </p:oleObj>
                </mc:Choice>
                <mc:Fallback>
                  <p:oleObj name="Equation" r:id="rId5" imgW="4381200" imgH="457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57251" y="5635355"/>
                          <a:ext cx="5873711" cy="6129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1265331" y="4810370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1)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65331" y="5473934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2)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79689" y="5150384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3010452" y="5161053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2279689" y="581978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678081" y="581185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6333882" y="5967705"/>
            <a:ext cx="2208456" cy="321678"/>
            <a:chOff x="6063031" y="6088712"/>
            <a:chExt cx="2208456" cy="321678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6858000" y="6088712"/>
            <a:ext cx="1413487" cy="273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6" name="Equation" r:id="rId7" imgW="1117440" imgH="215640" progId="Equation.3">
                    <p:embed/>
                  </p:oleObj>
                </mc:Choice>
                <mc:Fallback>
                  <p:oleObj name="Equation" r:id="rId7" imgW="11174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858000" y="6088712"/>
                          <a:ext cx="1413487" cy="2730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6063031" y="6102613"/>
              <a:ext cx="10878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032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</a:t>
            </a:r>
            <a:r>
              <a:rPr lang="en-US" dirty="0" err="1" smtClean="0"/>
              <a:t>Midamble</a:t>
            </a:r>
            <a:r>
              <a:rPr lang="en-US" dirty="0" smtClean="0"/>
              <a:t>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19506"/>
            <a:ext cx="7770813" cy="27749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Slightly </a:t>
            </a:r>
            <a:r>
              <a:rPr lang="en-US" dirty="0"/>
              <a:t>m</a:t>
            </a:r>
            <a:r>
              <a:rPr lang="en-US" dirty="0" smtClean="0"/>
              <a:t>odified equation below prevents </a:t>
            </a:r>
            <a:r>
              <a:rPr lang="en-US" dirty="0" err="1" smtClean="0"/>
              <a:t>Midamble</a:t>
            </a:r>
            <a:r>
              <a:rPr lang="en-US" dirty="0" smtClean="0"/>
              <a:t> from being inserted </a:t>
            </a:r>
            <a:r>
              <a:rPr lang="en-US" dirty="0"/>
              <a:t>unnecessarily </a:t>
            </a:r>
            <a:r>
              <a:rPr lang="en-US" dirty="0" smtClean="0"/>
              <a:t>in HE PPDU.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3" name="Left Brace 12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62800" y="2278472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966246" y="1941973"/>
            <a:ext cx="1490367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184888" y="4572000"/>
          <a:ext cx="2676521" cy="43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3" imgW="1409400" imgH="228600" progId="Equation.3">
                  <p:embed/>
                </p:oleObj>
              </mc:Choice>
              <mc:Fallback>
                <p:oleObj name="Equation" r:id="rId3" imgW="1409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4888" y="4572000"/>
                        <a:ext cx="2676521" cy="43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2219642" y="5198516"/>
          <a:ext cx="3555379" cy="410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9642" y="5198516"/>
                        <a:ext cx="3555379" cy="410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008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4112</TotalTime>
  <Words>1036</Words>
  <Application>Microsoft Office PowerPoint</Application>
  <PresentationFormat>On-screen Show (4:3)</PresentationFormat>
  <Paragraphs>193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MS Gothic</vt:lpstr>
      <vt:lpstr>MS PGothic</vt:lpstr>
      <vt:lpstr>MS PGothic</vt:lpstr>
      <vt:lpstr>Arial</vt:lpstr>
      <vt:lpstr>Arial Black</vt:lpstr>
      <vt:lpstr>Times New Roman</vt:lpstr>
      <vt:lpstr>Wingdings</vt:lpstr>
      <vt:lpstr>Office Theme</vt:lpstr>
      <vt:lpstr>Equation</vt:lpstr>
      <vt:lpstr>Equation.DSMT4</vt:lpstr>
      <vt:lpstr>NSYM and TPE at RX side  for Midamble design – Follow up</vt:lpstr>
      <vt:lpstr>Summary (1/2)</vt:lpstr>
      <vt:lpstr>Summary (2/2)</vt:lpstr>
      <vt:lpstr>Strawpoll #1</vt:lpstr>
      <vt:lpstr>Appendix 1</vt:lpstr>
      <vt:lpstr>Background</vt:lpstr>
      <vt:lpstr>Considerations (1/2)</vt:lpstr>
      <vt:lpstr>Considerations (2/2)</vt:lpstr>
      <vt:lpstr>Efficient Midamble design </vt:lpstr>
      <vt:lpstr>How to get NSYM and TPE</vt:lpstr>
      <vt:lpstr>Equation for NMA at the RX (1/2)</vt:lpstr>
      <vt:lpstr>Equation for NMA at the RX (2/2)</vt:lpstr>
      <vt:lpstr>Comparison 1/2</vt:lpstr>
      <vt:lpstr>Comparison 2/2</vt:lpstr>
      <vt:lpstr>Summary</vt:lpstr>
      <vt:lpstr>Reference</vt:lpstr>
      <vt:lpstr>Appendix 2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</cp:lastModifiedBy>
  <cp:revision>183</cp:revision>
  <cp:lastPrinted>2017-07-06T22:29:15Z</cp:lastPrinted>
  <dcterms:created xsi:type="dcterms:W3CDTF">2016-07-23T21:44:38Z</dcterms:created>
  <dcterms:modified xsi:type="dcterms:W3CDTF">2017-09-09T04:17:52Z</dcterms:modified>
</cp:coreProperties>
</file>