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29"/>
  </p:notesMasterIdLst>
  <p:handoutMasterIdLst>
    <p:handoutMasterId r:id="rId30"/>
  </p:handoutMasterIdLst>
  <p:sldIdLst>
    <p:sldId id="361" r:id="rId2"/>
    <p:sldId id="472" r:id="rId3"/>
    <p:sldId id="499" r:id="rId4"/>
    <p:sldId id="510" r:id="rId5"/>
    <p:sldId id="511" r:id="rId6"/>
    <p:sldId id="523" r:id="rId7"/>
    <p:sldId id="512" r:id="rId8"/>
    <p:sldId id="513" r:id="rId9"/>
    <p:sldId id="516" r:id="rId10"/>
    <p:sldId id="514" r:id="rId11"/>
    <p:sldId id="515" r:id="rId12"/>
    <p:sldId id="500" r:id="rId13"/>
    <p:sldId id="473" r:id="rId14"/>
    <p:sldId id="474" r:id="rId15"/>
    <p:sldId id="475" r:id="rId16"/>
    <p:sldId id="476" r:id="rId17"/>
    <p:sldId id="477" r:id="rId18"/>
    <p:sldId id="478" r:id="rId19"/>
    <p:sldId id="522" r:id="rId20"/>
    <p:sldId id="462" r:id="rId21"/>
    <p:sldId id="480" r:id="rId22"/>
    <p:sldId id="470" r:id="rId23"/>
    <p:sldId id="481" r:id="rId24"/>
    <p:sldId id="509" r:id="rId25"/>
    <p:sldId id="518" r:id="rId26"/>
    <p:sldId id="520" r:id="rId27"/>
    <p:sldId id="521" r:id="rId28"/>
  </p:sldIdLst>
  <p:sldSz cx="9144000" cy="6858000" type="screen4x3"/>
  <p:notesSz cx="6934200" cy="92805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Stephens 6" initials="aps" lastIdx="6" clrIdx="0">
    <p:extLst/>
  </p:cmAuthor>
  <p:cmAuthor id="2" name="jsegev" initials="j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606" autoAdjust="0"/>
    <p:restoredTop sz="82139" autoAdjust="0"/>
  </p:normalViewPr>
  <p:slideViewPr>
    <p:cSldViewPr>
      <p:cViewPr>
        <p:scale>
          <a:sx n="66" d="100"/>
          <a:sy n="66" d="100"/>
        </p:scale>
        <p:origin x="1397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01" y="53"/>
      </p:cViewPr>
      <p:guideLst>
        <p:guide orient="horz" pos="2923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03800" y="8982075"/>
            <a:ext cx="13144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dirty="0" smtClean="0"/>
              <a:t>Jonathan Segev, </a:t>
            </a:r>
            <a:r>
              <a:rPr lang="en-GB" dirty="0"/>
              <a:t>Intel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DA7F37-5871-4D08-9AD8-0EC62C959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GB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05325" y="8985250"/>
            <a:ext cx="17764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GB" dirty="0" smtClean="0"/>
              <a:t>Jonathan Segev, </a:t>
            </a:r>
            <a:r>
              <a:rPr lang="en-GB" dirty="0"/>
              <a:t>Intel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2D11A6C-B4D3-4B35-9488-F1E9620A2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802.11-yy/xxxxr0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Month Year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dirty="0" smtClean="0"/>
              <a:t>Jonathan Segev, Intel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26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82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64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9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Intel. All rights reserved.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 smtClean="0"/>
              <a:t>July 30, 2013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2733B8-6D99-44C0-9DE1-FD106055098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65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39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6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3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2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70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1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8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4BB4356B-64A4-49A3-9180-D4060259403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0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2456" y="6475413"/>
            <a:ext cx="1851469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6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2456" y="6475413"/>
            <a:ext cx="1851469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4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620687"/>
            <a:ext cx="8229600" cy="949349"/>
          </a:xfrm>
        </p:spPr>
        <p:txBody>
          <a:bodyPr/>
          <a:lstStyle>
            <a:lvl1pPr>
              <a:defRPr b="1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28pt Arial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18pt Arial body text</a:t>
            </a:r>
          </a:p>
          <a:p>
            <a:pPr lvl="1"/>
            <a:r>
              <a:rPr lang="en-US" dirty="0" smtClean="0"/>
              <a:t>16pt Arial bullet one</a:t>
            </a:r>
          </a:p>
          <a:p>
            <a:pPr lvl="2"/>
            <a:r>
              <a:rPr lang="en-US" dirty="0" smtClean="0"/>
              <a:t>14pt Arial sub-bullet</a:t>
            </a:r>
          </a:p>
          <a:p>
            <a:pPr lvl="3"/>
            <a:r>
              <a:rPr lang="en-US" dirty="0" smtClean="0"/>
              <a:t>12pt Arial fourth level</a:t>
            </a:r>
          </a:p>
          <a:p>
            <a:pPr lvl="4"/>
            <a:r>
              <a:rPr lang="en-US" dirty="0" smtClean="0"/>
              <a:t>10pt Arial 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04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5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534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3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534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1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534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2456" y="6475413"/>
            <a:ext cx="1851469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9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2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2456" y="6475413"/>
            <a:ext cx="1851469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1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2456" y="6475413"/>
            <a:ext cx="1851469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33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803414" y="332601"/>
            <a:ext cx="36420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</a:t>
            </a:r>
            <a:r>
              <a:rPr lang="en-US" sz="1800" b="1" dirty="0" smtClean="0">
                <a:cs typeface="+mn-cs"/>
              </a:rPr>
              <a:t>oc</a:t>
            </a:r>
            <a:r>
              <a:rPr lang="en-US" sz="1800" b="1" dirty="0">
                <a:cs typeface="+mn-cs"/>
              </a:rPr>
              <a:t>.: IEEE </a:t>
            </a:r>
            <a:r>
              <a:rPr lang="en-US" sz="1800" b="1" dirty="0" smtClean="0">
                <a:cs typeface="+mn-cs"/>
              </a:rPr>
              <a:t>802.11-1</a:t>
            </a:r>
            <a:r>
              <a:rPr lang="en-US" altLang="zh-CN" sz="1800" b="1" dirty="0" smtClean="0">
                <a:cs typeface="+mn-cs"/>
              </a:rPr>
              <a:t>7-1309-00az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796136" y="6464369"/>
            <a:ext cx="28243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Bar-Shalom</a:t>
            </a:r>
            <a:r>
              <a:rPr lang="en-GB" dirty="0" smtClean="0"/>
              <a:t>, </a:t>
            </a:r>
            <a:r>
              <a:rPr lang="en-GB" i="1" dirty="0" smtClean="0"/>
              <a:t>et al</a:t>
            </a:r>
            <a:r>
              <a:rPr lang="en-GB" dirty="0" smtClean="0"/>
              <a:t>,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394696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3.xml"/><Relationship Id="rId7" Type="http://schemas.openxmlformats.org/officeDocument/2006/relationships/image" Target="../media/image1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15.xml"/><Relationship Id="rId10" Type="http://schemas.openxmlformats.org/officeDocument/2006/relationships/image" Target="../media/image21.png"/><Relationship Id="rId4" Type="http://schemas.openxmlformats.org/officeDocument/2006/relationships/tags" Target="../tags/tag14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6.x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5" Type="http://schemas.openxmlformats.org/officeDocument/2006/relationships/tags" Target="../tags/tag10.xml"/><Relationship Id="rId10" Type="http://schemas.openxmlformats.org/officeDocument/2006/relationships/image" Target="../media/image14.png"/><Relationship Id="rId4" Type="http://schemas.openxmlformats.org/officeDocument/2006/relationships/tags" Target="../tags/tag9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8856984" cy="1066800"/>
          </a:xfrm>
          <a:noFill/>
        </p:spPr>
        <p:txBody>
          <a:bodyPr/>
          <a:lstStyle/>
          <a:p>
            <a:r>
              <a:rPr lang="en-US" altLang="zh-CN" dirty="0" err="1" smtClean="0"/>
              <a:t>CToA</a:t>
            </a:r>
            <a:r>
              <a:rPr lang="en-US" altLang="zh-CN" dirty="0"/>
              <a:t> </a:t>
            </a:r>
            <a:r>
              <a:rPr lang="en-US" altLang="zh-CN" dirty="0" smtClean="0"/>
              <a:t>Protocol Analysis</a:t>
            </a:r>
            <a:endParaRPr lang="en-GB" dirty="0" smtClean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844824"/>
            <a:ext cx="7772400" cy="381000"/>
          </a:xfrm>
          <a:noFill/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</a:t>
            </a:r>
            <a:r>
              <a:rPr lang="en-US" altLang="zh-CN" sz="2000" b="0" dirty="0" smtClean="0"/>
              <a:t>7</a:t>
            </a:r>
            <a:r>
              <a:rPr lang="en-GB" sz="2000" b="0" dirty="0" smtClean="0"/>
              <a:t>-</a:t>
            </a:r>
            <a:r>
              <a:rPr lang="en-US" altLang="zh-CN" sz="2000" b="0" dirty="0" smtClean="0"/>
              <a:t>0</a:t>
            </a:r>
            <a:r>
              <a:rPr lang="en-GB" sz="2000" b="0" dirty="0" smtClean="0"/>
              <a:t>9-10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/>
          </p:nvPr>
        </p:nvGraphicFramePr>
        <p:xfrm>
          <a:off x="776288" y="2706688"/>
          <a:ext cx="7027862" cy="300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" name="Document" r:id="rId4" imgW="10359602" imgH="4437233" progId="Word.Document.8">
                  <p:embed/>
                </p:oleObj>
              </mc:Choice>
              <mc:Fallback>
                <p:oleObj name="Document" r:id="rId4" imgW="10359602" imgH="44372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706688"/>
                        <a:ext cx="7027862" cy="300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Accuracy with Biased Measurements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given network of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bSTAs</a:t>
            </a:r>
            <a:r>
              <a:rPr lang="en-US" dirty="0"/>
              <a:t>, </a:t>
            </a:r>
            <a:r>
              <a:rPr lang="en-US" dirty="0" err="1"/>
              <a:t>RDToA</a:t>
            </a:r>
            <a:r>
              <a:rPr lang="en-US" dirty="0"/>
              <a:t> can measure up to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non-recurring, </a:t>
            </a:r>
            <a:r>
              <a:rPr lang="en-US" dirty="0"/>
              <a:t>differential </a:t>
            </a:r>
            <a:r>
              <a:rPr lang="en-US" dirty="0" smtClean="0"/>
              <a:t>ranges.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Assuming there are </a:t>
            </a:r>
            <a:r>
              <a:rPr lang="en-US" b="0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bSTAs</a:t>
            </a:r>
            <a:r>
              <a:rPr lang="en-US" dirty="0" smtClean="0"/>
              <a:t>, then </a:t>
            </a:r>
            <a:r>
              <a:rPr lang="en-US" dirty="0" smtClean="0"/>
              <a:t>while with </a:t>
            </a:r>
            <a:r>
              <a:rPr lang="en-US" dirty="0" err="1"/>
              <a:t>CToA</a:t>
            </a:r>
            <a:r>
              <a:rPr lang="en-US" dirty="0"/>
              <a:t> only 1 measurement </a:t>
            </a:r>
            <a:r>
              <a:rPr lang="en-US" dirty="0" smtClean="0"/>
              <a:t>becomes biased, with </a:t>
            </a:r>
            <a:r>
              <a:rPr lang="en-US" dirty="0" err="1" smtClean="0"/>
              <a:t>RDToA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0" dirty="0"/>
              <a:t>N-1</a:t>
            </a:r>
            <a:r>
              <a:rPr lang="en-US" dirty="0"/>
              <a:t>) measurements are affected. </a:t>
            </a:r>
            <a:endParaRPr lang="en-US" dirty="0" smtClean="0"/>
          </a:p>
          <a:p>
            <a:pPr lvl="1"/>
            <a:r>
              <a:rPr lang="en-US" dirty="0" smtClean="0"/>
              <a:t>Namely, all </a:t>
            </a:r>
            <a:r>
              <a:rPr lang="en-US" dirty="0"/>
              <a:t>the differential </a:t>
            </a:r>
            <a:r>
              <a:rPr lang="en-US" dirty="0" smtClean="0"/>
              <a:t>range measurements involving the “biased” </a:t>
            </a:r>
            <a:r>
              <a:rPr lang="en-US" dirty="0" err="1" smtClean="0"/>
              <a:t>bSTA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40" y="2819400"/>
            <a:ext cx="3444531" cy="11707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9" y="2862541"/>
            <a:ext cx="3672206" cy="114252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9731"/>
            <a:ext cx="4303000" cy="42517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22219"/>
            <a:ext cx="2449520" cy="4800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Oval 19"/>
          <p:cNvSpPr/>
          <p:nvPr/>
        </p:nvSpPr>
        <p:spPr bwMode="auto">
          <a:xfrm>
            <a:off x="6084168" y="2971859"/>
            <a:ext cx="216024" cy="313125"/>
          </a:xfrm>
          <a:prstGeom prst="ellipse">
            <a:avLst/>
          </a:prstGeom>
          <a:solidFill>
            <a:srgbClr val="FF0000">
              <a:alpha val="2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03648" y="2971858"/>
            <a:ext cx="216024" cy="313125"/>
          </a:xfrm>
          <a:prstGeom prst="ellipse">
            <a:avLst/>
          </a:prstGeom>
          <a:solidFill>
            <a:srgbClr val="FF0000">
              <a:alpha val="2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22862"/>
            <a:ext cx="1928164" cy="51737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649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Accuracy with Biased Measurements –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628800"/>
            <a:ext cx="4333875" cy="3250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385" y="1628800"/>
            <a:ext cx="4333875" cy="3250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8" y="4369817"/>
            <a:ext cx="2815218" cy="21146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0170" y="5091775"/>
            <a:ext cx="6395043" cy="1090215"/>
          </a:xfrm>
        </p:spPr>
        <p:txBody>
          <a:bodyPr>
            <a:normAutofit/>
          </a:bodyPr>
          <a:lstStyle/>
          <a:p>
            <a:r>
              <a:rPr lang="en-US" dirty="0" smtClean="0"/>
              <a:t>Client estimates position using 4 closet </a:t>
            </a:r>
            <a:r>
              <a:rPr lang="en-US" dirty="0" err="1" smtClean="0"/>
              <a:t>bSTA</a:t>
            </a:r>
            <a:endParaRPr lang="en-US" dirty="0" smtClean="0"/>
          </a:p>
          <a:p>
            <a:r>
              <a:rPr lang="en-US" dirty="0" smtClean="0"/>
              <a:t>Client has </a:t>
            </a:r>
            <a:r>
              <a:rPr lang="en-US" dirty="0" err="1" smtClean="0"/>
              <a:t>NLoS</a:t>
            </a:r>
            <a:r>
              <a:rPr lang="en-US" dirty="0" smtClean="0"/>
              <a:t> with 1 </a:t>
            </a:r>
            <a:r>
              <a:rPr lang="en-US" dirty="0" err="1" smtClean="0"/>
              <a:t>bSTA</a:t>
            </a:r>
            <a:r>
              <a:rPr lang="en-US" dirty="0" smtClean="0"/>
              <a:t> =&gt; measurement bias (5m </a:t>
            </a:r>
            <a:r>
              <a:rPr lang="en-US" dirty="0" err="1" smtClean="0"/>
              <a:t>NLoS</a:t>
            </a:r>
            <a:r>
              <a:rPr lang="en-US" dirty="0" smtClean="0"/>
              <a:t> bias)</a:t>
            </a:r>
          </a:p>
        </p:txBody>
      </p:sp>
    </p:spTree>
    <p:extLst>
      <p:ext uri="{BB962C8B-B14F-4D97-AF65-F5344CB8AC3E}">
        <p14:creationId xmlns:p14="http://schemas.microsoft.com/office/powerpoint/2010/main" val="16117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592000"/>
            <a:ext cx="7416824" cy="1362075"/>
          </a:xfrm>
        </p:spPr>
        <p:txBody>
          <a:bodyPr/>
          <a:lstStyle/>
          <a:p>
            <a:r>
              <a:rPr lang="en-US" dirty="0" err="1" smtClean="0"/>
              <a:t>CToA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Unmanaged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Assumptions for </a:t>
            </a:r>
            <a:r>
              <a:rPr lang="en-US" dirty="0" err="1" smtClean="0"/>
              <a:t>CToA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 worst-case scenario the </a:t>
            </a:r>
            <a:r>
              <a:rPr lang="en-US" sz="2800" dirty="0" err="1" smtClean="0"/>
              <a:t>bSTA</a:t>
            </a:r>
            <a:r>
              <a:rPr lang="en-US" sz="2800" dirty="0" smtClean="0"/>
              <a:t> may be implemented as a standard 802.11 AP</a:t>
            </a:r>
          </a:p>
          <a:p>
            <a:pPr lvl="1"/>
            <a:r>
              <a:rPr lang="en-US" sz="2600" dirty="0"/>
              <a:t>Each AP has a “native” channel – used for data exchange with associated STAs</a:t>
            </a:r>
            <a:r>
              <a:rPr lang="en-US" sz="2600" dirty="0" smtClean="0"/>
              <a:t>.</a:t>
            </a:r>
          </a:p>
          <a:p>
            <a:pPr lvl="2"/>
            <a:r>
              <a:rPr lang="en-US" sz="2200" dirty="0" smtClean="0"/>
              <a:t>Need to be always available, and if not, announce it in advance. </a:t>
            </a:r>
          </a:p>
          <a:p>
            <a:pPr lvl="1"/>
            <a:r>
              <a:rPr lang="en-US" sz="2600" dirty="0" smtClean="0"/>
              <a:t>Optionally, </a:t>
            </a:r>
            <a:r>
              <a:rPr lang="en-US" sz="2600" dirty="0" err="1" smtClean="0"/>
              <a:t>bSTAs</a:t>
            </a:r>
            <a:r>
              <a:rPr lang="en-US" sz="2600" dirty="0" smtClean="0"/>
              <a:t> act as dedicated “FTM responder-like” STAs.</a:t>
            </a:r>
          </a:p>
          <a:p>
            <a:r>
              <a:rPr lang="en-US" sz="2600" dirty="0" err="1" smtClean="0"/>
              <a:t>CToA</a:t>
            </a:r>
            <a:r>
              <a:rPr lang="en-US" sz="2600" dirty="0" smtClean="0"/>
              <a:t> RX events are asynchr</a:t>
            </a:r>
            <a:r>
              <a:rPr lang="en-US" sz="2800" dirty="0" smtClean="0"/>
              <a:t>onous  </a:t>
            </a:r>
          </a:p>
          <a:p>
            <a:r>
              <a:rPr lang="en-US" sz="2800" dirty="0" smtClean="0"/>
              <a:t>Every </a:t>
            </a:r>
            <a:r>
              <a:rPr lang="en-US" sz="2800" dirty="0" err="1" smtClean="0"/>
              <a:t>bSTA</a:t>
            </a:r>
            <a:r>
              <a:rPr lang="en-US" sz="2800" dirty="0" smtClean="0"/>
              <a:t> broadcasts measurement messages @ 3-5Hz</a:t>
            </a:r>
          </a:p>
          <a:p>
            <a:r>
              <a:rPr lang="en-US" sz="2800" dirty="0" smtClean="0"/>
              <a:t>Each </a:t>
            </a:r>
            <a:r>
              <a:rPr lang="en-US" sz="2800" dirty="0" err="1" smtClean="0"/>
              <a:t>bSTA</a:t>
            </a:r>
            <a:r>
              <a:rPr lang="en-US" sz="2800" dirty="0" smtClean="0"/>
              <a:t> is assumed to first scan the medium to detect prior </a:t>
            </a:r>
            <a:r>
              <a:rPr lang="en-US" sz="2800" dirty="0" err="1" smtClean="0"/>
              <a:t>CToA</a:t>
            </a:r>
            <a:r>
              <a:rPr lang="en-US" sz="2800" dirty="0" smtClean="0"/>
              <a:t> broadcast activity.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9036496" cy="1066800"/>
          </a:xfrm>
        </p:spPr>
        <p:txBody>
          <a:bodyPr/>
          <a:lstStyle/>
          <a:p>
            <a:r>
              <a:rPr lang="en-US" dirty="0" smtClean="0"/>
              <a:t>Potential Protocol:</a:t>
            </a:r>
            <a:br>
              <a:rPr lang="en-US" dirty="0" smtClean="0"/>
            </a:br>
            <a:r>
              <a:rPr lang="en-US" dirty="0" smtClean="0"/>
              <a:t> “RX Collection of </a:t>
            </a:r>
            <a:r>
              <a:rPr lang="en-US" dirty="0" err="1" smtClean="0"/>
              <a:t>CToA</a:t>
            </a:r>
            <a:r>
              <a:rPr lang="en-US" dirty="0" smtClean="0"/>
              <a:t> Measurement Messages”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AP learns the </a:t>
            </a:r>
            <a:r>
              <a:rPr lang="en-US" sz="2800" dirty="0"/>
              <a:t>periodicity </a:t>
            </a:r>
            <a:r>
              <a:rPr lang="en-US" sz="2800" dirty="0" smtClean="0"/>
              <a:t>of </a:t>
            </a:r>
            <a:r>
              <a:rPr lang="en-US" sz="2800" dirty="0" err="1" smtClean="0"/>
              <a:t>CToA</a:t>
            </a:r>
            <a:r>
              <a:rPr lang="en-US" sz="2800" dirty="0" smtClean="0"/>
              <a:t> </a:t>
            </a:r>
            <a:r>
              <a:rPr lang="en-US" sz="2800" dirty="0" smtClean="0"/>
              <a:t>measurement messages </a:t>
            </a:r>
            <a:r>
              <a:rPr lang="en-US" sz="2800" dirty="0" smtClean="0"/>
              <a:t>broadcast by other AP/</a:t>
            </a:r>
            <a:r>
              <a:rPr lang="en-US" sz="2800" dirty="0" err="1" smtClean="0"/>
              <a:t>bSTAs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The AP announces to its associated STAs on a “non-availability” period</a:t>
            </a:r>
          </a:p>
          <a:p>
            <a:r>
              <a:rPr lang="en-US" sz="2800" dirty="0" smtClean="0"/>
              <a:t>The AP switches to neighbor </a:t>
            </a:r>
            <a:r>
              <a:rPr lang="en-US" sz="2800" dirty="0" err="1" smtClean="0"/>
              <a:t>bSTA</a:t>
            </a:r>
            <a:r>
              <a:rPr lang="en-US" sz="2800" dirty="0" smtClean="0"/>
              <a:t> channels and receives (“collects”) their </a:t>
            </a:r>
            <a:r>
              <a:rPr lang="en-US" sz="2800" dirty="0" err="1" smtClean="0"/>
              <a:t>CToA</a:t>
            </a:r>
            <a:r>
              <a:rPr lang="en-US" sz="2800" dirty="0" smtClean="0"/>
              <a:t> </a:t>
            </a:r>
            <a:r>
              <a:rPr lang="en-US" sz="2800" dirty="0" smtClean="0"/>
              <a:t>measurement </a:t>
            </a:r>
            <a:r>
              <a:rPr lang="en-US" sz="2800" dirty="0" smtClean="0"/>
              <a:t>messages.</a:t>
            </a:r>
          </a:p>
          <a:p>
            <a:r>
              <a:rPr lang="en-US" sz="2800" dirty="0" smtClean="0"/>
              <a:t>Since the </a:t>
            </a:r>
            <a:r>
              <a:rPr lang="en-US" sz="2800" dirty="0" err="1" smtClean="0"/>
              <a:t>bSTAs</a:t>
            </a:r>
            <a:r>
              <a:rPr lang="en-US" sz="2800" dirty="0" smtClean="0"/>
              <a:t> are asynchronous, the AP may need to switch many times every second =&gt; </a:t>
            </a:r>
            <a:r>
              <a:rPr lang="en-US" sz="2800" dirty="0" smtClean="0"/>
              <a:t>high overhead </a:t>
            </a:r>
            <a:r>
              <a:rPr lang="en-US" sz="2800" dirty="0" smtClean="0"/>
              <a:t>and low availability on its native channel.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Solution: “TX Sweep”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52600"/>
            <a:ext cx="8350696" cy="4722812"/>
          </a:xfrm>
        </p:spPr>
        <p:txBody>
          <a:bodyPr/>
          <a:lstStyle/>
          <a:p>
            <a:r>
              <a:rPr lang="en-US" sz="2800" dirty="0" smtClean="0"/>
              <a:t>Instead of </a:t>
            </a:r>
            <a:r>
              <a:rPr lang="en-US" sz="2800" dirty="0" smtClean="0"/>
              <a:t>running “RX </a:t>
            </a:r>
            <a:r>
              <a:rPr lang="en-US" sz="2800" dirty="0" smtClean="0"/>
              <a:t>collection” </a:t>
            </a:r>
            <a:r>
              <a:rPr lang="en-US" sz="2800" dirty="0" smtClean="0"/>
              <a:t>use a </a:t>
            </a:r>
            <a:r>
              <a:rPr lang="en-US" sz="2800" dirty="0" smtClean="0"/>
              <a:t>“TX distribution” approach:</a:t>
            </a:r>
          </a:p>
          <a:p>
            <a:pPr lvl="1"/>
            <a:r>
              <a:rPr lang="en-US" sz="2400" dirty="0" smtClean="0"/>
              <a:t>“Bundle” all off-channel transactions into a single, contiguous window in time. </a:t>
            </a:r>
          </a:p>
          <a:p>
            <a:pPr lvl="2"/>
            <a:r>
              <a:rPr lang="en-US" sz="2000" dirty="0" smtClean="0"/>
              <a:t>Less than </a:t>
            </a:r>
            <a:r>
              <a:rPr lang="en-US" sz="2000" dirty="0" smtClean="0"/>
              <a:t>1ms out of a 200ms </a:t>
            </a:r>
            <a:r>
              <a:rPr lang="en-US" sz="2000" dirty="0" err="1" smtClean="0"/>
              <a:t>CToA</a:t>
            </a:r>
            <a:r>
              <a:rPr lang="en-US" sz="2000" dirty="0" smtClean="0"/>
              <a:t> meas. messages broadcast interval (@5Hz)</a:t>
            </a:r>
          </a:p>
          <a:p>
            <a:pPr lvl="1"/>
            <a:r>
              <a:rPr lang="en-US" sz="2400" dirty="0" smtClean="0"/>
              <a:t>Off-channel </a:t>
            </a:r>
            <a:r>
              <a:rPr lang="en-US" sz="2400" dirty="0" smtClean="0"/>
              <a:t>activity is independently </a:t>
            </a:r>
            <a:r>
              <a:rPr lang="en-US" sz="2400" dirty="0" smtClean="0"/>
              <a:t>scheduled by </a:t>
            </a:r>
            <a:r>
              <a:rPr lang="en-US" sz="2400" dirty="0" smtClean="0"/>
              <a:t>each AP.</a:t>
            </a:r>
          </a:p>
          <a:p>
            <a:pPr lvl="1"/>
            <a:r>
              <a:rPr lang="en-US" sz="2400" dirty="0" smtClean="0"/>
              <a:t>Enables </a:t>
            </a:r>
            <a:r>
              <a:rPr lang="en-US" sz="2400" dirty="0" smtClean="0"/>
              <a:t>the AP </a:t>
            </a:r>
            <a:r>
              <a:rPr lang="en-US" sz="2400" dirty="0" smtClean="0"/>
              <a:t>to announce </a:t>
            </a:r>
            <a:r>
              <a:rPr lang="en-US" sz="2400" dirty="0" smtClean="0"/>
              <a:t>its off-channel </a:t>
            </a:r>
            <a:r>
              <a:rPr lang="en-US" sz="2400" dirty="0" smtClean="0"/>
              <a:t>timing at low frequency (3-5Hz or even lower).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Off-Channel Timing Optimization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bSTA</a:t>
            </a:r>
            <a:r>
              <a:rPr lang="en-US" dirty="0" smtClean="0"/>
              <a:t> TX </a:t>
            </a:r>
            <a:r>
              <a:rPr lang="en-US" dirty="0" err="1" smtClean="0"/>
              <a:t>CToA</a:t>
            </a:r>
            <a:r>
              <a:rPr lang="en-US" dirty="0" smtClean="0"/>
              <a:t> meas. messages on every active channel</a:t>
            </a:r>
            <a:r>
              <a:rPr lang="en-US" dirty="0"/>
              <a:t>, RX </a:t>
            </a:r>
            <a:r>
              <a:rPr lang="en-US" dirty="0" err="1" smtClean="0"/>
              <a:t>CToA</a:t>
            </a:r>
            <a:r>
              <a:rPr lang="en-US" dirty="0" smtClean="0"/>
              <a:t> meas. messages only on its native channel</a:t>
            </a:r>
          </a:p>
          <a:p>
            <a:r>
              <a:rPr lang="en-US" dirty="0" smtClean="0"/>
              <a:t>The </a:t>
            </a:r>
            <a:r>
              <a:rPr lang="en-US" dirty="0" err="1"/>
              <a:t>bSTA</a:t>
            </a:r>
            <a:r>
              <a:rPr lang="en-US" dirty="0"/>
              <a:t> broadcasts two types of </a:t>
            </a:r>
            <a:r>
              <a:rPr lang="en-US" dirty="0" err="1" smtClean="0"/>
              <a:t>CToA</a:t>
            </a:r>
            <a:r>
              <a:rPr lang="en-US" dirty="0" smtClean="0"/>
              <a:t> measurements messages:</a:t>
            </a:r>
            <a:endParaRPr lang="en-US" dirty="0"/>
          </a:p>
          <a:p>
            <a:pPr lvl="1"/>
            <a:r>
              <a:rPr lang="en-US" dirty="0"/>
              <a:t>“Short” (only </a:t>
            </a:r>
            <a:r>
              <a:rPr lang="en-US" dirty="0" smtClean="0"/>
              <a:t>w/ </a:t>
            </a:r>
            <a:r>
              <a:rPr lang="en-US" dirty="0" err="1" smtClean="0"/>
              <a:t>ToD</a:t>
            </a:r>
            <a:r>
              <a:rPr lang="en-US" dirty="0" smtClean="0"/>
              <a:t>, w/o LMR) </a:t>
            </a:r>
            <a:r>
              <a:rPr lang="en-US" dirty="0"/>
              <a:t>are broadcast on every channel, other than “native AP channel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Enables neighbor </a:t>
            </a:r>
            <a:r>
              <a:rPr lang="en-US" dirty="0" err="1" smtClean="0"/>
              <a:t>bSTAs</a:t>
            </a:r>
            <a:r>
              <a:rPr lang="en-US" dirty="0" smtClean="0"/>
              <a:t> to measure </a:t>
            </a:r>
            <a:r>
              <a:rPr lang="en-US" dirty="0" err="1" smtClean="0"/>
              <a:t>ToA</a:t>
            </a:r>
            <a:endParaRPr lang="en-US" dirty="0"/>
          </a:p>
          <a:p>
            <a:pPr lvl="1"/>
            <a:r>
              <a:rPr lang="en-US" dirty="0">
                <a:hlinkClick r:id="rId3" action="ppaction://hlinksldjump"/>
              </a:rPr>
              <a:t>“Long” (w/ </a:t>
            </a:r>
            <a:r>
              <a:rPr lang="en-US" dirty="0" err="1">
                <a:hlinkClick r:id="rId3" action="ppaction://hlinksldjump"/>
              </a:rPr>
              <a:t>ToD</a:t>
            </a:r>
            <a:r>
              <a:rPr lang="en-US" dirty="0">
                <a:hlinkClick r:id="rId3" action="ppaction://hlinksldjump"/>
              </a:rPr>
              <a:t> &amp; LMR)</a:t>
            </a:r>
            <a:r>
              <a:rPr lang="en-US" dirty="0"/>
              <a:t> only on “native AP channel</a:t>
            </a:r>
            <a:r>
              <a:rPr lang="en-US" dirty="0" smtClean="0"/>
              <a:t>”</a:t>
            </a:r>
          </a:p>
          <a:p>
            <a:pPr lvl="2"/>
            <a:r>
              <a:rPr lang="en-US" dirty="0"/>
              <a:t>LMR is only relevant for the </a:t>
            </a:r>
            <a:r>
              <a:rPr lang="en-US" dirty="0" err="1"/>
              <a:t>cSTAs</a:t>
            </a:r>
            <a:r>
              <a:rPr lang="en-US" dirty="0"/>
              <a:t> to estimate their </a:t>
            </a:r>
            <a:r>
              <a:rPr lang="en-US" dirty="0" smtClean="0"/>
              <a:t>position.</a:t>
            </a:r>
            <a:endParaRPr lang="en-US" dirty="0"/>
          </a:p>
          <a:p>
            <a:pPr lvl="1"/>
            <a:r>
              <a:rPr lang="en-US" dirty="0" err="1"/>
              <a:t>bSTA</a:t>
            </a:r>
            <a:r>
              <a:rPr lang="en-US" dirty="0"/>
              <a:t> listens for neighbor </a:t>
            </a:r>
            <a:r>
              <a:rPr lang="en-US" dirty="0" err="1"/>
              <a:t>bSTA</a:t>
            </a:r>
            <a:r>
              <a:rPr lang="en-US" dirty="0"/>
              <a:t> broadcasts (and regular </a:t>
            </a:r>
            <a:r>
              <a:rPr lang="en-US" dirty="0" smtClean="0"/>
              <a:t>uplink traffic</a:t>
            </a:r>
            <a:r>
              <a:rPr lang="en-US" dirty="0"/>
              <a:t>) on its native channel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a particular channel is busy, it may be skipped for the current window, and attempted again next time.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cSTA</a:t>
            </a:r>
            <a:r>
              <a:rPr lang="en-US" dirty="0" smtClean="0"/>
              <a:t> collecting </a:t>
            </a:r>
            <a:r>
              <a:rPr lang="en-US" dirty="0" err="1" smtClean="0"/>
              <a:t>CToA</a:t>
            </a:r>
            <a:r>
              <a:rPr lang="en-US" dirty="0" smtClean="0"/>
              <a:t> meas. messages should </a:t>
            </a:r>
            <a:r>
              <a:rPr lang="en-US" dirty="0"/>
              <a:t>be able to collect LMR from </a:t>
            </a:r>
            <a:r>
              <a:rPr lang="en-US" i="1" dirty="0"/>
              <a:t>all</a:t>
            </a:r>
            <a:r>
              <a:rPr lang="en-US" dirty="0"/>
              <a:t> </a:t>
            </a:r>
            <a:r>
              <a:rPr lang="en-US" dirty="0" err="1"/>
              <a:t>bSTAs</a:t>
            </a:r>
            <a:r>
              <a:rPr lang="en-US" dirty="0"/>
              <a:t> within </a:t>
            </a:r>
            <a:r>
              <a:rPr lang="en-US" b="0" dirty="0" smtClean="0"/>
              <a:t>~200-330ms (depending on the broadcast rate)</a:t>
            </a:r>
            <a:r>
              <a:rPr lang="en-US" dirty="0" smtClean="0"/>
              <a:t>.   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bSTA</a:t>
            </a:r>
            <a:r>
              <a:rPr lang="en-US" dirty="0" smtClean="0"/>
              <a:t> </a:t>
            </a:r>
            <a:r>
              <a:rPr lang="en-US" dirty="0"/>
              <a:t>“TX Sweep”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5157192"/>
            <a:ext cx="21602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 </a:t>
            </a:r>
            <a:r>
              <a:rPr lang="en-US" sz="2000" b="1" dirty="0" err="1" smtClean="0"/>
              <a:t>bSTAs</a:t>
            </a:r>
            <a:r>
              <a:rPr lang="en-US" sz="2000" b="1" dirty="0" smtClean="0"/>
              <a:t> broadcast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8517225" cy="463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Assumptions for </a:t>
            </a:r>
            <a:r>
              <a:rPr lang="en-US" dirty="0" err="1"/>
              <a:t>CToA</a:t>
            </a:r>
            <a:r>
              <a:rPr lang="en-US" dirty="0"/>
              <a:t> </a:t>
            </a:r>
            <a:r>
              <a:rPr lang="en-US" dirty="0" smtClean="0"/>
              <a:t>Client NW-Centric (E.g., Asset Tracking)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358544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bSTA</a:t>
            </a:r>
            <a:r>
              <a:rPr lang="en-US" dirty="0"/>
              <a:t> protocol in NW-centric mode is identical to </a:t>
            </a:r>
            <a:r>
              <a:rPr lang="en-US" dirty="0" smtClean="0"/>
              <a:t>client-centric</a:t>
            </a:r>
          </a:p>
          <a:p>
            <a:pPr lvl="1"/>
            <a:r>
              <a:rPr lang="en-US" dirty="0"/>
              <a:t>Enables </a:t>
            </a:r>
            <a:r>
              <a:rPr lang="en-US" dirty="0" err="1"/>
              <a:t>bSTA</a:t>
            </a:r>
            <a:r>
              <a:rPr lang="en-US" dirty="0"/>
              <a:t> to concurrently support client-centric &amp; NW-centric applications</a:t>
            </a:r>
          </a:p>
          <a:p>
            <a:r>
              <a:rPr lang="en-US" dirty="0" smtClean="0"/>
              <a:t>Client may be unassociated with any AP.</a:t>
            </a:r>
          </a:p>
          <a:p>
            <a:r>
              <a:rPr lang="en-US" dirty="0" smtClean="0"/>
              <a:t>Client broadcasting protocol is similar to </a:t>
            </a:r>
            <a:r>
              <a:rPr lang="en-US" dirty="0" err="1" smtClean="0"/>
              <a:t>bSTA</a:t>
            </a:r>
            <a:r>
              <a:rPr lang="en-US" dirty="0" smtClean="0"/>
              <a:t> broadcast protocol </a:t>
            </a:r>
          </a:p>
          <a:p>
            <a:r>
              <a:rPr lang="en-US" dirty="0" smtClean="0"/>
              <a:t>Provided that the client (e-Tag):</a:t>
            </a:r>
          </a:p>
          <a:p>
            <a:pPr lvl="1"/>
            <a:r>
              <a:rPr lang="en-US" dirty="0" smtClean="0"/>
              <a:t>Broadcasts the </a:t>
            </a:r>
            <a:r>
              <a:rPr lang="en-US" dirty="0" err="1" smtClean="0"/>
              <a:t>ToD</a:t>
            </a:r>
            <a:r>
              <a:rPr lang="en-US" dirty="0" smtClean="0"/>
              <a:t> of its meas. messages.</a:t>
            </a:r>
          </a:p>
          <a:p>
            <a:pPr lvl="1"/>
            <a:r>
              <a:rPr lang="en-US" dirty="0" smtClean="0"/>
              <a:t>Broadcasts meas. messages frequently enough (according to its XTAL stability) – e.g. @ 3-5Hz.</a:t>
            </a:r>
          </a:p>
          <a:p>
            <a:r>
              <a:rPr lang="en-US" dirty="0" smtClean="0"/>
              <a:t>Then, each individual meas. message is captured by a different </a:t>
            </a:r>
            <a:r>
              <a:rPr lang="en-US" dirty="0" err="1" smtClean="0"/>
              <a:t>bSTA</a:t>
            </a:r>
            <a:r>
              <a:rPr lang="en-US" dirty="0" smtClean="0"/>
              <a:t> at a different time, and yet the positioning server would still be able to estimate the e-Tag’s position.</a:t>
            </a:r>
          </a:p>
          <a:p>
            <a:pPr lvl="1"/>
            <a:r>
              <a:rPr lang="en-US" dirty="0" smtClean="0"/>
              <a:t>No scheduling between the </a:t>
            </a:r>
            <a:r>
              <a:rPr lang="en-US" dirty="0" err="1" smtClean="0"/>
              <a:t>bSTAs</a:t>
            </a:r>
            <a:r>
              <a:rPr lang="en-US" dirty="0" smtClean="0"/>
              <a:t> is required. </a:t>
            </a:r>
          </a:p>
          <a:p>
            <a:r>
              <a:rPr lang="en-US" dirty="0" smtClean="0"/>
              <a:t>TX-sweep duty cycle depends on application requirements.</a:t>
            </a:r>
          </a:p>
          <a:p>
            <a:pPr lvl="1"/>
            <a:r>
              <a:rPr lang="en-US" dirty="0" smtClean="0"/>
              <a:t> Could vary from seconds to minutes (or more).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43266" y="5514713"/>
            <a:ext cx="605465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 </a:t>
            </a:r>
            <a:r>
              <a:rPr lang="en-US" sz="2000" b="1" dirty="0" err="1"/>
              <a:t>CToA</a:t>
            </a:r>
            <a:r>
              <a:rPr lang="en-US" sz="2000" b="1" dirty="0"/>
              <a:t> </a:t>
            </a:r>
            <a:r>
              <a:rPr lang="en-US" sz="2000" b="1" dirty="0" smtClean="0"/>
              <a:t>e-Tag </a:t>
            </a:r>
            <a:r>
              <a:rPr lang="en-US" sz="2000" b="1" dirty="0"/>
              <a:t>is like a “mobile” </a:t>
            </a:r>
            <a:r>
              <a:rPr lang="en-US" sz="2000" b="1" dirty="0" err="1"/>
              <a:t>bSTA</a:t>
            </a:r>
            <a:r>
              <a:rPr lang="en-US" sz="2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(</a:t>
            </a:r>
            <a:r>
              <a:rPr lang="en-US" sz="2000" b="1" dirty="0"/>
              <a:t>just </a:t>
            </a:r>
            <a:r>
              <a:rPr lang="en-US" sz="2000" b="1" dirty="0" smtClean="0"/>
              <a:t>never broadcasting </a:t>
            </a:r>
            <a:r>
              <a:rPr lang="en-US" sz="2000" b="1" dirty="0"/>
              <a:t>LMR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596336" y="5189755"/>
            <a:ext cx="1464301" cy="1205608"/>
            <a:chOff x="7308304" y="5136070"/>
            <a:chExt cx="1464301" cy="1205608"/>
          </a:xfrm>
        </p:grpSpPr>
        <p:pic>
          <p:nvPicPr>
            <p:cNvPr id="9" name="Picture 2" descr="Image result for tag image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5136070"/>
              <a:ext cx="1464301" cy="1205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wireless logo 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02787">
              <a:off x="7570622" y="5717853"/>
              <a:ext cx="443078" cy="349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 rot="2187019">
              <a:off x="7656113" y="5431621"/>
              <a:ext cx="66768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TAG</a:t>
              </a:r>
              <a:endPara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6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CToA</a:t>
            </a:r>
            <a:r>
              <a:rPr lang="en-US" dirty="0" smtClean="0"/>
              <a:t> Client/</a:t>
            </a:r>
            <a:r>
              <a:rPr lang="en-US" dirty="0" err="1" smtClean="0"/>
              <a:t>eTag</a:t>
            </a:r>
            <a:r>
              <a:rPr lang="en-US" dirty="0" smtClean="0"/>
              <a:t> in NW-Centric Mode – </a:t>
            </a:r>
            <a:br>
              <a:rPr lang="en-US" dirty="0" smtClean="0"/>
            </a:br>
            <a:r>
              <a:rPr lang="en-US" dirty="0" smtClean="0"/>
              <a:t>TX Sweep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7308304" y="5136070"/>
            <a:ext cx="1464301" cy="1205608"/>
            <a:chOff x="7308304" y="5136070"/>
            <a:chExt cx="1464301" cy="1205608"/>
          </a:xfrm>
        </p:grpSpPr>
        <p:pic>
          <p:nvPicPr>
            <p:cNvPr id="6146" name="Picture 2" descr="Image result for tag image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5136070"/>
              <a:ext cx="1464301" cy="1205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 result for wireless logo 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02787">
              <a:off x="7570622" y="5717853"/>
              <a:ext cx="443078" cy="349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 rot="2187019">
              <a:off x="7656113" y="5431621"/>
              <a:ext cx="66768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TAG</a:t>
              </a:r>
              <a:endPara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82" y="1359024"/>
            <a:ext cx="7443338" cy="51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This presentation analyzes two aspects of the </a:t>
            </a:r>
            <a:r>
              <a:rPr lang="en-US" sz="3200" dirty="0" err="1" smtClean="0"/>
              <a:t>CToA</a:t>
            </a:r>
            <a:r>
              <a:rPr lang="en-US" sz="3200" dirty="0" smtClean="0"/>
              <a:t> protocol:</a:t>
            </a:r>
          </a:p>
          <a:p>
            <a:pPr lvl="1"/>
            <a:r>
              <a:rPr lang="en-US" sz="2800" b="1" dirty="0" smtClean="0"/>
              <a:t>Positioning accuracy:</a:t>
            </a:r>
            <a:endParaRPr lang="en-US" sz="2800" b="1" dirty="0" smtClean="0"/>
          </a:p>
          <a:p>
            <a:pPr lvl="2"/>
            <a:r>
              <a:rPr lang="en-US" sz="2600" dirty="0"/>
              <a:t>Theoretical measurement model error analysis</a:t>
            </a:r>
          </a:p>
          <a:p>
            <a:pPr lvl="2"/>
            <a:r>
              <a:rPr lang="en-US" sz="2600" dirty="0"/>
              <a:t>Geometric-theoretical error analysis</a:t>
            </a:r>
          </a:p>
          <a:p>
            <a:pPr lvl="2"/>
            <a:r>
              <a:rPr lang="en-US" sz="2600" dirty="0"/>
              <a:t>Performance in presence of biased measurements</a:t>
            </a:r>
          </a:p>
          <a:p>
            <a:pPr lvl="1"/>
            <a:r>
              <a:rPr lang="en-US" sz="2800" b="1" dirty="0" smtClean="0"/>
              <a:t>Unmanaged </a:t>
            </a:r>
            <a:r>
              <a:rPr lang="en-US" sz="2800" b="1" dirty="0" smtClean="0"/>
              <a:t>operation of the </a:t>
            </a:r>
            <a:r>
              <a:rPr lang="en-US" sz="2800" b="1" dirty="0" err="1" smtClean="0"/>
              <a:t>CToA</a:t>
            </a:r>
            <a:r>
              <a:rPr lang="en-US" sz="2800" b="1" dirty="0" smtClean="0"/>
              <a:t> network</a:t>
            </a:r>
            <a:r>
              <a:rPr lang="en-US" sz="2800" dirty="0" smtClean="0"/>
              <a:t>: </a:t>
            </a:r>
          </a:p>
          <a:p>
            <a:pPr lvl="2"/>
            <a:r>
              <a:rPr lang="en-US" sz="2600" dirty="0" smtClean="0"/>
              <a:t>Requires </a:t>
            </a:r>
            <a:r>
              <a:rPr lang="en-US" sz="2600" dirty="0" smtClean="0"/>
              <a:t>no </a:t>
            </a:r>
            <a:r>
              <a:rPr lang="en-US" sz="2600" dirty="0" smtClean="0"/>
              <a:t>scheduling protocol (either among </a:t>
            </a:r>
            <a:r>
              <a:rPr lang="en-US" sz="2600" dirty="0" err="1" smtClean="0"/>
              <a:t>bSTAs</a:t>
            </a:r>
            <a:r>
              <a:rPr lang="en-US" sz="2600" dirty="0" smtClean="0"/>
              <a:t> or clients RX/TX) 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592000"/>
            <a:ext cx="8172496" cy="1362075"/>
          </a:xfrm>
        </p:spPr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9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5612" y="1604434"/>
            <a:ext cx="8436867" cy="4567767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Theoretical and practical performance </a:t>
            </a:r>
            <a:r>
              <a:rPr lang="en-US" sz="3300" dirty="0" smtClean="0"/>
              <a:t>of </a:t>
            </a:r>
            <a:r>
              <a:rPr lang="en-US" sz="3300" dirty="0" err="1" smtClean="0"/>
              <a:t>CToA</a:t>
            </a:r>
            <a:r>
              <a:rPr lang="en-US" sz="3300" dirty="0" smtClean="0"/>
              <a:t> is similar </a:t>
            </a:r>
            <a:r>
              <a:rPr lang="en-US" sz="3300" dirty="0"/>
              <a:t>to </a:t>
            </a:r>
            <a:r>
              <a:rPr lang="en-US" sz="3300" dirty="0" smtClean="0"/>
              <a:t>RTT:</a:t>
            </a:r>
          </a:p>
          <a:p>
            <a:pPr lvl="1"/>
            <a:r>
              <a:rPr lang="en-US" sz="2800" dirty="0" smtClean="0"/>
              <a:t>Once KF is converged, clock offsets are known up to a residual error </a:t>
            </a:r>
            <a:endParaRPr lang="en-US" sz="2800" dirty="0"/>
          </a:p>
          <a:p>
            <a:r>
              <a:rPr lang="en-US" sz="3300" dirty="0" err="1" smtClean="0"/>
              <a:t>CToA</a:t>
            </a:r>
            <a:r>
              <a:rPr lang="en-US" sz="3300" dirty="0" smtClean="0"/>
              <a:t> is </a:t>
            </a:r>
            <a:r>
              <a:rPr lang="en-US" sz="3300" dirty="0"/>
              <a:t>more robust to biased </a:t>
            </a:r>
            <a:r>
              <a:rPr lang="en-US" sz="3300" dirty="0" smtClean="0"/>
              <a:t>measurements than </a:t>
            </a:r>
            <a:r>
              <a:rPr lang="en-US" sz="3300" dirty="0" err="1" smtClean="0"/>
              <a:t>RDToA</a:t>
            </a:r>
            <a:r>
              <a:rPr lang="en-US" sz="3300" dirty="0"/>
              <a:t>.</a:t>
            </a:r>
            <a:endParaRPr lang="en-US" sz="3300" dirty="0" smtClean="0"/>
          </a:p>
          <a:p>
            <a:r>
              <a:rPr lang="en-US" sz="3300" dirty="0" err="1" smtClean="0"/>
              <a:t>CToA</a:t>
            </a:r>
            <a:r>
              <a:rPr lang="en-US" sz="3300" dirty="0" smtClean="0"/>
              <a:t> </a:t>
            </a:r>
            <a:r>
              <a:rPr lang="en-US" sz="3300" dirty="0" smtClean="0"/>
              <a:t>can be implemented over an unmanaged, asynchronous network of </a:t>
            </a:r>
            <a:r>
              <a:rPr lang="en-US" sz="3300" dirty="0" err="1" smtClean="0"/>
              <a:t>bSTAs</a:t>
            </a:r>
            <a:r>
              <a:rPr lang="en-US" sz="3300" dirty="0" smtClean="0"/>
              <a:t>, </a:t>
            </a:r>
            <a:r>
              <a:rPr lang="en-US" sz="3300" dirty="0" smtClean="0"/>
              <a:t>which may be implemented as part of a standard 802.11 AP.</a:t>
            </a:r>
          </a:p>
          <a:p>
            <a:pPr lvl="1"/>
            <a:r>
              <a:rPr lang="en-US" sz="2800" dirty="0" smtClean="0"/>
              <a:t>No scheduling protocol between </a:t>
            </a:r>
            <a:r>
              <a:rPr lang="en-US" sz="2800" dirty="0" err="1" smtClean="0"/>
              <a:t>bSTAs</a:t>
            </a:r>
            <a:r>
              <a:rPr lang="en-US" sz="2800" dirty="0" smtClean="0"/>
              <a:t> is required. </a:t>
            </a:r>
          </a:p>
          <a:p>
            <a:pPr lvl="1"/>
            <a:r>
              <a:rPr lang="en-US" sz="2800" dirty="0" smtClean="0"/>
              <a:t>Similar scheme is used for both client and NW-mode, where clients operating in NW-mode act like “mobile </a:t>
            </a:r>
            <a:r>
              <a:rPr lang="en-US" sz="2800" dirty="0" err="1" smtClean="0"/>
              <a:t>bSTA</a:t>
            </a:r>
            <a:r>
              <a:rPr lang="en-US" sz="2800" dirty="0" smtClean="0"/>
              <a:t>”.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80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[1] IEEE 802.11-17-1387R0 </a:t>
            </a:r>
            <a:r>
              <a:rPr lang="en-US" sz="2800" dirty="0" err="1" smtClean="0"/>
              <a:t>CToA</a:t>
            </a:r>
            <a:r>
              <a:rPr lang="en-US" sz="2800" dirty="0" smtClean="0"/>
              <a:t> Whitepaper</a:t>
            </a:r>
          </a:p>
          <a:p>
            <a:pPr marL="0" indent="0">
              <a:buNone/>
            </a:pPr>
            <a:r>
              <a:rPr lang="en-US" sz="2800" dirty="0" smtClean="0"/>
              <a:t>[2] IEEE </a:t>
            </a:r>
            <a:r>
              <a:rPr lang="en-US" sz="2800" dirty="0"/>
              <a:t>802.11-2016 – Annex P.3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592000"/>
            <a:ext cx="8172496" cy="1362075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592000"/>
            <a:ext cx="8172496" cy="1362075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620687"/>
            <a:ext cx="8244000" cy="1008113"/>
          </a:xfrm>
        </p:spPr>
        <p:txBody>
          <a:bodyPr/>
          <a:lstStyle/>
          <a:p>
            <a:r>
              <a:rPr lang="en-US" dirty="0" smtClean="0"/>
              <a:t>802.11az NDPA Data – </a:t>
            </a:r>
            <a:br>
              <a:rPr lang="en-US" dirty="0" smtClean="0"/>
            </a:br>
            <a:r>
              <a:rPr lang="en-US" dirty="0" smtClean="0"/>
              <a:t>Event Log Mandatory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2" y="2060576"/>
            <a:ext cx="4409665" cy="441483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table contains logging of events (TX or RX) from the past X seconds.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ToD</a:t>
            </a:r>
            <a:r>
              <a:rPr lang="en-US" dirty="0"/>
              <a:t> / </a:t>
            </a:r>
            <a:r>
              <a:rPr lang="en-US" dirty="0" err="1"/>
              <a:t>ToA</a:t>
            </a:r>
            <a:r>
              <a:rPr lang="en-US" dirty="0"/>
              <a:t> field includes a 48bit counter of the measured </a:t>
            </a:r>
            <a:r>
              <a:rPr lang="en-US" dirty="0" err="1"/>
              <a:t>ToD</a:t>
            </a:r>
            <a:r>
              <a:rPr lang="en-US" dirty="0"/>
              <a:t>/</a:t>
            </a:r>
            <a:r>
              <a:rPr lang="en-US" dirty="0" err="1"/>
              <a:t>ToA</a:t>
            </a:r>
            <a:r>
              <a:rPr lang="en-US" dirty="0"/>
              <a:t> time-stamp in [</a:t>
            </a:r>
            <a:r>
              <a:rPr lang="en-US" dirty="0" err="1"/>
              <a:t>ps</a:t>
            </a:r>
            <a:r>
              <a:rPr lang="en-US" dirty="0"/>
              <a:t>]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Format similar to </a:t>
            </a:r>
            <a:r>
              <a:rPr lang="en-US" dirty="0" err="1"/>
              <a:t>REVmc</a:t>
            </a:r>
            <a:r>
              <a:rPr lang="en-US" dirty="0"/>
              <a:t> FTM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Ensures a low-rate wrap-around (once every 281.47s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 each transmitted packet:</a:t>
            </a:r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dirty="0"/>
              <a:t>Packet ID (PID</a:t>
            </a:r>
            <a:r>
              <a:rPr lang="en-US" dirty="0" smtClean="0"/>
              <a:t>)</a:t>
            </a:r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dirty="0" smtClean="0"/>
              <a:t>NDP time of departure (</a:t>
            </a:r>
            <a:r>
              <a:rPr lang="en-US" dirty="0" err="1" smtClean="0"/>
              <a:t>ToD</a:t>
            </a:r>
            <a:r>
              <a:rPr lang="en-US" dirty="0" smtClean="0"/>
              <a:t>) </a:t>
            </a:r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dirty="0" smtClean="0"/>
              <a:t>TX MAC (own MAC)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 each received packet:</a:t>
            </a:r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dirty="0"/>
              <a:t>Packet ID (PID)</a:t>
            </a:r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dirty="0" smtClean="0"/>
              <a:t>NDP time of arrival (</a:t>
            </a:r>
            <a:r>
              <a:rPr lang="en-US" dirty="0" err="1" smtClean="0"/>
              <a:t>ToA</a:t>
            </a:r>
            <a:r>
              <a:rPr lang="en-US" dirty="0" smtClean="0"/>
              <a:t>) </a:t>
            </a:r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dirty="0"/>
              <a:t>NDP time of </a:t>
            </a:r>
            <a:r>
              <a:rPr lang="en-US" dirty="0" smtClean="0"/>
              <a:t>departure (</a:t>
            </a:r>
            <a:r>
              <a:rPr lang="en-US" dirty="0" err="1" smtClean="0"/>
              <a:t>ToD</a:t>
            </a:r>
            <a:r>
              <a:rPr lang="en-US" dirty="0" smtClean="0"/>
              <a:t>) </a:t>
            </a:r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dirty="0" smtClean="0"/>
              <a:t>TX MAC</a:t>
            </a:r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dirty="0" smtClean="0"/>
              <a:t>RX MAC (own MAC)</a:t>
            </a:r>
          </a:p>
          <a:p>
            <a:pPr marL="11112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5277" y="1984346"/>
            <a:ext cx="262069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800" dirty="0" err="1" smtClean="0">
                <a:cs typeface="Arial" panose="020B0604020202020204" pitchFamily="34" charset="0"/>
              </a:rPr>
              <a:t>bSTA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event log: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65278" y="2351942"/>
          <a:ext cx="337913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8355"/>
                <a:gridCol w="1562663"/>
                <a:gridCol w="1008112"/>
              </a:tblGrid>
              <a:tr h="2680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PID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(TX or RX)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dirty="0" smtClean="0"/>
                        <a:t>MAC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ToD</a:t>
                      </a:r>
                      <a:r>
                        <a:rPr lang="en-US" sz="1400" dirty="0" smtClean="0"/>
                        <a:t> / </a:t>
                      </a:r>
                      <a:r>
                        <a:rPr lang="en-US" sz="1400" dirty="0" err="1" smtClean="0"/>
                        <a:t>ToA</a:t>
                      </a:r>
                      <a:endParaRPr lang="en-US" sz="1400" b="0" dirty="0"/>
                    </a:p>
                  </a:txBody>
                  <a:tcPr/>
                </a:tc>
              </a:tr>
              <a:tr h="25085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{16 bit}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{48 bit}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{48 bit}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085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085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085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085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3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CToA</a:t>
            </a:r>
            <a:r>
              <a:rPr lang="en-US" dirty="0" smtClean="0"/>
              <a:t> MAC-Level Overhead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4171568"/>
            <a:ext cx="8228012" cy="2209760"/>
          </a:xfrm>
        </p:spPr>
        <p:txBody>
          <a:bodyPr>
            <a:normAutofit/>
          </a:bodyPr>
          <a:lstStyle/>
          <a:p>
            <a:r>
              <a:rPr lang="en-US" dirty="0" smtClean="0"/>
              <a:t>An event log table entry = 1 measurement</a:t>
            </a:r>
          </a:p>
          <a:p>
            <a:r>
              <a:rPr lang="en-US" dirty="0" smtClean="0"/>
              <a:t>#Entries in event log table: M1+M2</a:t>
            </a:r>
          </a:p>
          <a:p>
            <a:pPr lvl="1"/>
            <a:r>
              <a:rPr lang="en-US" dirty="0" smtClean="0"/>
              <a:t>M1 = </a:t>
            </a:r>
            <a:r>
              <a:rPr lang="en-US" dirty="0"/>
              <a:t>(N+1)*</a:t>
            </a:r>
            <a:r>
              <a:rPr lang="en-US" dirty="0" smtClean="0"/>
              <a:t>W*B</a:t>
            </a:r>
          </a:p>
          <a:p>
            <a:pPr lvl="1"/>
            <a:r>
              <a:rPr lang="en-US" dirty="0" smtClean="0"/>
              <a:t>M2= A*(N+1)*W*B</a:t>
            </a:r>
          </a:p>
          <a:p>
            <a:r>
              <a:rPr lang="en-US" dirty="0" smtClean="0"/>
              <a:t>Data </a:t>
            </a:r>
            <a:r>
              <a:rPr lang="en-US" dirty="0"/>
              <a:t>per </a:t>
            </a:r>
            <a:r>
              <a:rPr lang="en-US" dirty="0" smtClean="0"/>
              <a:t>broadcast: D = (M1*112bit+M2*208bit)/1000 </a:t>
            </a:r>
            <a:r>
              <a:rPr lang="en-US" dirty="0"/>
              <a:t>[Kbit] </a:t>
            </a:r>
            <a:endParaRPr lang="en-US" dirty="0" smtClean="0"/>
          </a:p>
          <a:p>
            <a:r>
              <a:rPr lang="en-US" dirty="0"/>
              <a:t>Data rate consumed per </a:t>
            </a:r>
            <a:r>
              <a:rPr lang="en-US" dirty="0" err="1" smtClean="0"/>
              <a:t>bSTA</a:t>
            </a:r>
            <a:r>
              <a:rPr lang="en-US" dirty="0" smtClean="0"/>
              <a:t> = D*B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graphicFrame>
        <p:nvGraphicFramePr>
          <p:cNvPr id="6" name="Content Placeholder 14"/>
          <p:cNvGraphicFramePr>
            <a:graphicFrameLocks/>
          </p:cNvGraphicFramePr>
          <p:nvPr>
            <p:extLst/>
          </p:nvPr>
        </p:nvGraphicFramePr>
        <p:xfrm>
          <a:off x="5312635" y="4715438"/>
          <a:ext cx="3507837" cy="597830"/>
        </p:xfrm>
        <a:graphic>
          <a:graphicData uri="http://schemas.openxmlformats.org/drawingml/2006/table">
            <a:tbl>
              <a:tblPr/>
              <a:tblGrid>
                <a:gridCol w="684784"/>
                <a:gridCol w="468893"/>
                <a:gridCol w="1016929"/>
                <a:gridCol w="769648"/>
                <a:gridCol w="567583"/>
              </a:tblGrid>
              <a:tr h="50350"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TX/RX MAC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ToD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/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ToA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</a:tr>
              <a:tr h="207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-only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bit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bit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bit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112 bit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07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ToD+ToA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bit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2*48 bit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2*48 bit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208 bit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115616" y="1364743"/>
          <a:ext cx="5857458" cy="2438400"/>
        </p:xfrm>
        <a:graphic>
          <a:graphicData uri="http://schemas.openxmlformats.org/drawingml/2006/table">
            <a:tbl>
              <a:tblPr/>
              <a:tblGrid>
                <a:gridCol w="4735207"/>
                <a:gridCol w="1122251"/>
              </a:tblGrid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Value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#bSTA RX direct "A"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#Neighbor bSTA published "N"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[Broadcasts/sec] per bSTA "B"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Event log window [sec] "W"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ToD entries (self broadcast) "M1"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ToA + ToD entries (RX direct) "M2"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141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#Entries in event log table (#measurements)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 per broadcast [Kbit] "D"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 rate consumed per bSTA [Kbit/s]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16.0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4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082922"/>
            <a:ext cx="5808436" cy="794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CToA</a:t>
            </a:r>
            <a:r>
              <a:rPr lang="en-US" dirty="0"/>
              <a:t> </a:t>
            </a:r>
            <a:r>
              <a:rPr lang="en-US" dirty="0" smtClean="0"/>
              <a:t>PHY </a:t>
            </a:r>
            <a:r>
              <a:rPr lang="en-US" dirty="0"/>
              <a:t>Level </a:t>
            </a:r>
            <a:r>
              <a:rPr lang="en-US" dirty="0" smtClean="0"/>
              <a:t>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C229C781-9868-4EAE-9E92-FD9A8F450C8C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5805264"/>
            <a:ext cx="4067145" cy="67010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32969" y="1543286"/>
          <a:ext cx="5335319" cy="2887030"/>
        </p:xfrm>
        <a:graphic>
          <a:graphicData uri="http://schemas.openxmlformats.org/drawingml/2006/table">
            <a:tbl>
              <a:tblPr/>
              <a:tblGrid>
                <a:gridCol w="1337994"/>
                <a:gridCol w="1419225"/>
                <a:gridCol w="1035050"/>
                <a:gridCol w="1543050"/>
              </a:tblGrid>
              <a:tr h="28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Parameter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Duration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Repetitions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</a:tr>
              <a:tr h="28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NDPA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188µs*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188µs*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8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8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L-STF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8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L-LTF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8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L-SIG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8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VHT-SIG-A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8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VHT-STF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8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VHT-LTF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16µs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  <a:tr h="288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272µs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94929" y="617447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NDP Frame format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4478701"/>
            <a:ext cx="792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 smtClean="0"/>
              <a:t>*</a:t>
            </a:r>
            <a:r>
              <a:rPr lang="en-US" sz="1600" b="1" dirty="0" smtClean="0"/>
              <a:t> Assuming 40MHz/117 subcarriers, BSPK modulation, incl. 168bit of fixed NDPA overhead </a:t>
            </a:r>
          </a:p>
          <a:p>
            <a:r>
              <a:rPr lang="en-US" sz="1600" b="1" baseline="30000" dirty="0" smtClean="0"/>
              <a:t>+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tx</a:t>
            </a:r>
            <a:r>
              <a:rPr lang="en-US" sz="1600" b="1" dirty="0" smtClean="0"/>
              <a:t> = 4 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84405" y="522668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NDPA Frame format</a:t>
            </a:r>
            <a:endParaRPr lang="en-US" b="1" dirty="0"/>
          </a:p>
        </p:txBody>
      </p:sp>
      <p:sp>
        <p:nvSpPr>
          <p:cNvPr id="5" name="Action Button: Return 4">
            <a:hlinkClick r:id="rId5" action="ppaction://hlinksldjump" highlightClick="1"/>
          </p:cNvPr>
          <p:cNvSpPr/>
          <p:nvPr/>
        </p:nvSpPr>
        <p:spPr bwMode="auto">
          <a:xfrm>
            <a:off x="8532440" y="5733256"/>
            <a:ext cx="432047" cy="441220"/>
          </a:xfrm>
          <a:prstGeom prst="actionButtonRetur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</a:t>
            </a:r>
            <a:r>
              <a:rPr lang="en-US" dirty="0" err="1" smtClean="0"/>
              <a:t>CToA</a:t>
            </a:r>
            <a:r>
              <a:rPr lang="en-US" dirty="0" smtClean="0"/>
              <a:t> </a:t>
            </a:r>
            <a:r>
              <a:rPr lang="en-US" dirty="0" smtClean="0"/>
              <a:t>Network Entities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096" y="2636912"/>
            <a:ext cx="2087880" cy="2087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4878" y="5009589"/>
            <a:ext cx="146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1"/>
            </a:lvl1pPr>
          </a:lstStyle>
          <a:p>
            <a:r>
              <a:rPr lang="en-US" dirty="0" smtClean="0"/>
              <a:t>RX – only </a:t>
            </a:r>
          </a:p>
        </p:txBody>
      </p:sp>
      <p:pic>
        <p:nvPicPr>
          <p:cNvPr id="1028" name="Picture 4" descr="Image result for mobile phone navigation transparent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44229"/>
            <a:ext cx="1657445" cy="27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2552" y="5036526"/>
            <a:ext cx="3701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TX </a:t>
            </a:r>
            <a:r>
              <a:rPr lang="en-US" sz="1800" b="1" dirty="0" smtClean="0"/>
              <a:t>(broadcast) + </a:t>
            </a:r>
            <a:r>
              <a:rPr lang="en-US" sz="1800" b="1" dirty="0" smtClean="0"/>
              <a:t>RX of </a:t>
            </a:r>
            <a:r>
              <a:rPr lang="en-US" sz="1800" b="1" dirty="0" smtClean="0"/>
              <a:t>measurement messages</a:t>
            </a:r>
            <a:endParaRPr lang="en-US" sz="1800" b="1" dirty="0" smtClean="0"/>
          </a:p>
          <a:p>
            <a:pPr algn="ctr"/>
            <a:r>
              <a:rPr lang="en-US" sz="1800" b="1" dirty="0" smtClean="0"/>
              <a:t>Asynchronous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7248785" y="3650307"/>
            <a:ext cx="1464301" cy="1205608"/>
            <a:chOff x="7308304" y="5136070"/>
            <a:chExt cx="1464301" cy="1205608"/>
          </a:xfrm>
        </p:grpSpPr>
        <p:pic>
          <p:nvPicPr>
            <p:cNvPr id="11" name="Picture 2" descr="Image result for tag image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5136070"/>
              <a:ext cx="1464301" cy="1205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wireless logo whit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02787">
              <a:off x="7570622" y="5717853"/>
              <a:ext cx="443078" cy="349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 rot="2187019">
              <a:off x="7656113" y="5431621"/>
              <a:ext cx="66768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TAG</a:t>
              </a:r>
              <a:endPara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664609" y="2202761"/>
            <a:ext cx="28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/>
              <a:t>CToA</a:t>
            </a:r>
            <a:r>
              <a:rPr lang="en-US" sz="1800" b="1" dirty="0"/>
              <a:t> client Station = </a:t>
            </a:r>
            <a:r>
              <a:rPr lang="en-US" sz="1800" b="1" dirty="0" err="1"/>
              <a:t>cSTA</a:t>
            </a:r>
            <a:endParaRPr lang="en-US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5009589"/>
            <a:ext cx="1998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1"/>
            </a:lvl1pPr>
          </a:lstStyle>
          <a:p>
            <a:r>
              <a:rPr lang="en-US" dirty="0" smtClean="0"/>
              <a:t>TX – </a:t>
            </a:r>
            <a:r>
              <a:rPr lang="en-US" dirty="0" smtClean="0"/>
              <a:t>only</a:t>
            </a:r>
            <a:br>
              <a:rPr lang="en-US" dirty="0" smtClean="0"/>
            </a:br>
            <a:r>
              <a:rPr lang="en-US" dirty="0" smtClean="0"/>
              <a:t>(broadcast, asynchronous) 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3940" y="2202761"/>
            <a:ext cx="368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/>
              <a:t>CToA</a:t>
            </a:r>
            <a:r>
              <a:rPr lang="en-US" sz="1800" b="1" dirty="0"/>
              <a:t> Broadcasting Station = </a:t>
            </a:r>
            <a:r>
              <a:rPr lang="en-US" sz="1800" b="1" dirty="0" err="1"/>
              <a:t>bSTA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999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592000"/>
            <a:ext cx="8172496" cy="1362075"/>
          </a:xfrm>
        </p:spPr>
        <p:txBody>
          <a:bodyPr/>
          <a:lstStyle/>
          <a:p>
            <a:r>
              <a:rPr lang="en-US" dirty="0" smtClean="0"/>
              <a:t>COMPARATIVE POSITIONING ACCURACY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3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Performance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3900" y="1752600"/>
            <a:ext cx="8096572" cy="47228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Theoretical measurement model error </a:t>
            </a:r>
            <a:r>
              <a:rPr lang="en-US" sz="2800" dirty="0" smtClean="0"/>
              <a:t>analysis</a:t>
            </a:r>
          </a:p>
          <a:p>
            <a:r>
              <a:rPr lang="en-US" sz="2800" dirty="0"/>
              <a:t>Geometric-theoretical error </a:t>
            </a:r>
            <a:r>
              <a:rPr lang="en-US" sz="2800" dirty="0" smtClean="0"/>
              <a:t>analysis</a:t>
            </a:r>
            <a:endParaRPr lang="en-US" sz="2800" dirty="0" smtClean="0"/>
          </a:p>
          <a:p>
            <a:r>
              <a:rPr lang="en-US" sz="2800" dirty="0" smtClean="0"/>
              <a:t>Performance in presence of biased </a:t>
            </a:r>
            <a:r>
              <a:rPr lang="en-US" sz="2800" dirty="0" smtClean="0"/>
              <a:t>measurements</a:t>
            </a:r>
          </a:p>
          <a:p>
            <a:r>
              <a:rPr lang="en-US" sz="2800" dirty="0" smtClean="0"/>
              <a:t>Most of the details are presented in [1]</a:t>
            </a:r>
          </a:p>
          <a:p>
            <a:r>
              <a:rPr lang="en-US" sz="2800" dirty="0" smtClean="0"/>
              <a:t>Notation: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594516-5E1A-4508-A168-C8B6B68557E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4293096"/>
            <a:ext cx="4879779" cy="206163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26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CToA</a:t>
            </a:r>
            <a:r>
              <a:rPr lang="en-US" dirty="0" smtClean="0"/>
              <a:t> Measurements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725144"/>
            <a:ext cx="7772400" cy="1604392"/>
          </a:xfrm>
        </p:spPr>
        <p:txBody>
          <a:bodyPr/>
          <a:lstStyle/>
          <a:p>
            <a:r>
              <a:rPr lang="en-US" sz="2800" dirty="0" smtClean="0"/>
              <a:t>To obtain a “1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Fix” the </a:t>
            </a:r>
            <a:r>
              <a:rPr lang="en-US" sz="2800" dirty="0" err="1" smtClean="0"/>
              <a:t>cSTA</a:t>
            </a:r>
            <a:r>
              <a:rPr lang="en-US" sz="2800" dirty="0" smtClean="0"/>
              <a:t> has to jointly solve the position and clock offsets vector.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58" y="1888461"/>
            <a:ext cx="6829084" cy="252028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738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CToA</a:t>
            </a:r>
            <a:r>
              <a:rPr lang="en-US" dirty="0" smtClean="0"/>
              <a:t> with </a:t>
            </a:r>
            <a:r>
              <a:rPr lang="en-US" dirty="0" err="1" smtClean="0"/>
              <a:t>Kalman</a:t>
            </a:r>
            <a:r>
              <a:rPr lang="en-US" dirty="0" smtClean="0"/>
              <a:t> Filter Converged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52599"/>
            <a:ext cx="7772400" cy="4628729"/>
          </a:xfrm>
        </p:spPr>
        <p:txBody>
          <a:bodyPr>
            <a:normAutofit/>
          </a:bodyPr>
          <a:lstStyle/>
          <a:p>
            <a:r>
              <a:rPr lang="en-US" dirty="0" smtClean="0"/>
              <a:t>With KF converged, all the clock offsets are known up to a residual estimation error: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noise level associated with the measurement may be modeled as: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               denotes the </a:t>
            </a:r>
            <a:r>
              <a:rPr lang="en-US" dirty="0" err="1" smtClean="0"/>
              <a:t>std</a:t>
            </a:r>
            <a:r>
              <a:rPr lang="en-US" dirty="0" smtClean="0"/>
              <a:t> of the KF’s </a:t>
            </a:r>
            <a:r>
              <a:rPr lang="en-US" dirty="0" smtClean="0"/>
              <a:t>residual estimation error of the clock </a:t>
            </a:r>
            <a:r>
              <a:rPr lang="en-US" dirty="0" smtClean="0"/>
              <a:t>offsets</a:t>
            </a:r>
            <a:endParaRPr lang="en-US" dirty="0" smtClean="0"/>
          </a:p>
          <a:p>
            <a:r>
              <a:rPr lang="en-US" dirty="0" err="1" smtClean="0"/>
              <a:t>CToA</a:t>
            </a:r>
            <a:r>
              <a:rPr lang="en-US" dirty="0" smtClean="0"/>
              <a:t> accuracy in this mode is trilateration/RTT-like geometry equivalent.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81309"/>
            <a:ext cx="3941502" cy="7623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54" y="2506914"/>
            <a:ext cx="5406960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013176"/>
            <a:ext cx="519674" cy="1853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910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RDToA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12" y="2466644"/>
            <a:ext cx="6286802" cy="4583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6406" y="2924944"/>
            <a:ext cx="4002098" cy="3539280"/>
          </a:xfrm>
          <a:prstGeom prst="rect">
            <a:avLst/>
          </a:prstGeom>
        </p:spPr>
      </p:pic>
      <p:grpSp>
        <p:nvGrpSpPr>
          <p:cNvPr id="35" name="Group 34"/>
          <p:cNvGrpSpPr/>
          <p:nvPr>
            <p:custDataLst>
              <p:tags r:id="rId2"/>
            </p:custDataLst>
          </p:nvPr>
        </p:nvGrpSpPr>
        <p:grpSpPr>
          <a:xfrm>
            <a:off x="1105230" y="3271645"/>
            <a:ext cx="3616964" cy="1058886"/>
            <a:chOff x="1105230" y="3271645"/>
            <a:chExt cx="3616964" cy="1058886"/>
          </a:xfrm>
        </p:grpSpPr>
        <p:pic>
          <p:nvPicPr>
            <p:cNvPr id="33" name="Picture 3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230" y="3271645"/>
              <a:ext cx="3616964" cy="6282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14" name="Straight Arrow Connector 13"/>
            <p:cNvCxnSpPr/>
            <p:nvPr/>
          </p:nvCxnSpPr>
          <p:spPr bwMode="auto">
            <a:xfrm flipH="1">
              <a:off x="2484784" y="3728038"/>
              <a:ext cx="1619913" cy="5787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3242658" y="3747856"/>
              <a:ext cx="317722" cy="53575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3242658" y="3747856"/>
              <a:ext cx="1466837" cy="5826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3016064" y="3728038"/>
              <a:ext cx="1088633" cy="5787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" y="4321320"/>
            <a:ext cx="4180685" cy="2598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9" y="4865638"/>
            <a:ext cx="4070889" cy="1611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641195"/>
            <a:ext cx="7772400" cy="4114800"/>
          </a:xfrm>
        </p:spPr>
        <p:txBody>
          <a:bodyPr/>
          <a:lstStyle/>
          <a:p>
            <a:r>
              <a:rPr lang="en-US" dirty="0" smtClean="0"/>
              <a:t>The observed time difference measurement is defined </a:t>
            </a:r>
            <a:r>
              <a:rPr lang="en-US" dirty="0"/>
              <a:t>as </a:t>
            </a:r>
            <a:r>
              <a:rPr lang="en-US" dirty="0" smtClean="0"/>
              <a:t>[2]:</a:t>
            </a:r>
          </a:p>
          <a:p>
            <a:r>
              <a:rPr lang="en-US" dirty="0" smtClean="0"/>
              <a:t>The noise level associated with the measurement may be modeled as: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Multilateration</a:t>
            </a:r>
            <a:r>
              <a:rPr lang="en-US" dirty="0" smtClean="0"/>
              <a:t> (hyperbolic)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85800"/>
            <a:ext cx="8856984" cy="1066800"/>
          </a:xfrm>
        </p:spPr>
        <p:txBody>
          <a:bodyPr/>
          <a:lstStyle/>
          <a:p>
            <a:r>
              <a:rPr lang="en-US" dirty="0" smtClean="0"/>
              <a:t>Geometric-Theoretical </a:t>
            </a:r>
            <a:br>
              <a:rPr lang="en-US" dirty="0" smtClean="0"/>
            </a:br>
            <a:r>
              <a:rPr lang="en-US" dirty="0" smtClean="0"/>
              <a:t>Positioning Accuracy in an Indoor Environment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5229200"/>
            <a:ext cx="8134672" cy="12462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“Heat-map” </a:t>
            </a:r>
            <a:r>
              <a:rPr lang="en-US" dirty="0" smtClean="0"/>
              <a:t>depicts </a:t>
            </a:r>
            <a:r>
              <a:rPr lang="en-US" dirty="0"/>
              <a:t>95% </a:t>
            </a:r>
            <a:r>
              <a:rPr lang="en-US" dirty="0" smtClean="0"/>
              <a:t>positioning errors evaluated using </a:t>
            </a:r>
            <a:r>
              <a:rPr lang="en-US" dirty="0" smtClean="0"/>
              <a:t>theoretical </a:t>
            </a:r>
            <a:r>
              <a:rPr lang="en-US" dirty="0" smtClean="0"/>
              <a:t>2D </a:t>
            </a:r>
            <a:r>
              <a:rPr lang="en-US" dirty="0"/>
              <a:t>error-covariance </a:t>
            </a:r>
            <a:r>
              <a:rPr lang="en-US" dirty="0" smtClean="0"/>
              <a:t>(evaluated using </a:t>
            </a:r>
            <a:r>
              <a:rPr lang="en-US" dirty="0" err="1" smtClean="0"/>
              <a:t>Cramér</a:t>
            </a:r>
            <a:r>
              <a:rPr lang="en-US" dirty="0" smtClean="0"/>
              <a:t> Rao lower bound /CRLB).</a:t>
            </a:r>
          </a:p>
          <a:p>
            <a:r>
              <a:rPr lang="en-US" dirty="0" smtClean="0"/>
              <a:t>Method details can be found in </a:t>
            </a:r>
            <a:r>
              <a:rPr lang="en-US" dirty="0" smtClean="0">
                <a:hlinkClick r:id="rId3" action="ppaction://hlinksldjump"/>
              </a:rPr>
              <a:t>[1]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74" y="1772816"/>
            <a:ext cx="4667250" cy="3500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254" y="1772816"/>
            <a:ext cx="4667250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4.8893"/>
  <p:tag name="ORIGINALWIDTH" val="2094.488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itemize}&#10;\item Client Coordinates:~$\mathbf{p}\d=[x,y]^T$&#10;\item$i$th bSTA Coordinates:~$\mathbf{q}_i\d=[x_i,y_i]^T$&#10;\item$\|\mathbf{p}-\mathbf{q}_i\|=\sqrt{(x-x_i)^2+(y-y_i)^2}$&#10;\item $c$ - speed of light$\sim 3\cdot10^8$[m/s]&#10;\end{itemize}&#10;\end{document}"/>
  <p:tag name="IGUANATEXSIZE" val="20"/>
  <p:tag name="IGUANATEXCURSOR" val="533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722.535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{n}_k\sim\mathcal{N}\left(0,2\sqrt{\sigma_{bSTA}^2+\sigma_{cSTA}^2}\right)&#10;\end{eqnarray*}&#10;&#10;\end{document}"/>
  <p:tag name="IGUANATEXSIZE" val="20"/>
  <p:tag name="IGUANATEXCURSOR" val="401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7.919"/>
  <p:tag name="ORIGINALWIDTH" val="1906.262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\bar{n}_k\sim\mathcal{N}\left(\mu,\sqrt{\sigma_{cSTA}^2+\sigma_{res}^2}\right)~i=j&#10;\\&#10;\bar{n}_k\sim\mathcal{N}\left(0,\sqrt{\sigma_{cSTA}^2+\sigma_{res}^2}\right)~i\neq j&#10;\end{eqnarray*}&#10;&#10;\end{document}"/>
  <p:tag name="IGUANATEXSIZE" val="20"/>
  <p:tag name="IGUANATEXCURSOR" val="405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7.919"/>
  <p:tag name="ORIGINALWIDTH" val="2082.49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\bar{n}_k\sim\mathcal{N}\left(\mu,2\sqrt{\sigma_{cSTA}^2+\sigma_{bSTA}^2}\right)~i=j&#10;\\&#10;\bar{n}_k\sim\mathcal{N}\left(0,2\sqrt{\sigma_{cSTA}^2+\sigma_{bSTA}^2}\right)~i\neq j&#10;\end{eqnarray*}&#10;&#10;\end{document}"/>
  <p:tag name="IGUANATEXSIZE" val="20"/>
  <p:tag name="IGUANATEXCURSOR" val="527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9681"/>
  <p:tag name="ORIGINALWIDTH" val="2580.427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{z}_k=\frac{1}{c}\Big(\|\mathbf{p}-\mathbf{q}_i\|-\|\mathbf{p}-\mathbf{q}_j\|-\|\mathbf{q}_i-\mathbf{q}_j\|\Big)+{n}_k\end{eqnarray*}&#10;&#10;\end{document}"/>
  <p:tag name="IGUANATEXSIZE" val="20"/>
  <p:tag name="IGUANATEXCURSOR" val="447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9681"/>
  <p:tag name="ORIGINALWIDTH" val="1301.087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\check{z}_k&amp;=&amp;\frac{1}{c}\|\mathbf{p}-\mathbf{q}_i\|+\bar{n}_k\end{eqnarray*}&#10;&#10;\end{document}"/>
  <p:tag name="IGUANATEXSIZE" val="20"/>
  <p:tag name="IGUANATEXCURSOR" val="422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115.111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\left(&#10;\begin{array}{c}&#10;N\\&#10;2&#10;\end{array}&#10;\right)=\frac{N(N-1)}{2}&#10;\end{eqnarray*}&#10;&#10;\end{document}"/>
  <p:tag name="IGUANATEXSIZE" val="20"/>
  <p:tag name="IGUANATEXCURSOR" val="439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8.1403"/>
  <p:tag name="ORIGINALWIDTH" val="2379.453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&amp;&amp;\textbf{cSTA}\leftarrow \textbf{bSTA}_i~\textbf{measurement:}&#10;\\&#10;&amp;&amp;\bar{z}_{\ell}=\frac{1}{c}{\|\mathbf{p}-\mathbf{q}_i\|}-\nu_i+\bar{n}_{\ell},~\ell=1,\ldots, \mathcal{L}&#10;\\&#10;&amp;&amp; \textbf{bSTA}_j\leftarrow \textbf{bSTA}_i~\textbf{measurement:}&#10;\\&#10;&amp;&amp;\tilde{z}_l=\frac{1}{c}\|{\mathbf{q}_j-\mathbf{q}_i}\|-\nu_i+\nu_j+\tilde{n}_l,~l=1,\ldots, L&#10;\end{eqnarray*}&#10;&#10;\end{document}"/>
  <p:tag name="IGUANATEXSIZE" val="20"/>
  <p:tag name="IGUANATEXCURSOR" val="675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47.057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\bar{n}_k\sim\mathcal{N}\left(0,\sqrt{\sigma_{cSTA}^2+\sigma_{res}^2}\right)&#10;\end{eqnarray*}&#10;&#10;\end{document}"/>
  <p:tag name="IGUANATEXSIZE" val="20"/>
  <p:tag name="IGUANATEXCURSOR" val="447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9681"/>
  <p:tag name="ORIGINALWIDTH" val="1914.51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\check{z}_k=\frac{1}{c}\|\mathbf{p}-\mathbf{q}_i\|+\bar{n}_k,~k=1,\ldots, K&#10;\end{eqnarray*}&#10;&#10;\end{document}"/>
  <p:tag name="IGUANATEXSIZE" val="20"/>
  <p:tag name="IGUANATEXCURSOR" val="420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203.9745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\sigma_{res}&#10;\end{eqnarray*}&#10;&#10;\end{document}"/>
  <p:tag name="IGUANATEXSIZE" val="20"/>
  <p:tag name="IGUANATEXCURSOR" val="384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9681"/>
  <p:tag name="ORIGINALWIDTH" val="3497.563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{z}_k=\frac{1}{c}\Big(\|\mathbf{q}_i-\mathbf{p}\|-\|\mathbf{q}_j-\mathbf{p}\|-\|\mathbf{q}_i-\mathbf{q}_j\|\Big)+{n}_k,\quad~k=1,\ldots, K&#10;\end{eqnarray*}&#10;&#10;\end{document}"/>
  <p:tag name="IGUANATEXSIZE" val="20"/>
  <p:tag name="IGUANATEXCURSOR" val="374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34"/>
  <p:tag name="LAY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991.001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D_{SR}=c\times(t_{c1}-t_{c2}-T-(t_1-t_4))&#10;\end{eqnarray*}&#10;&#10;\end{document}"/>
  <p:tag name="IGUANATEXSIZE" val="20"/>
  <p:tag name="IGUANATEXCURSOR" val="413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2878.89"/>
  <p:tag name="LATEXADDIN" val="\documentclass{article}&#10;\usepackage{amsmath,amssymb}&#10;\pagestyle{empty}&#10;\begin{document}&#10;\def\d={\triangleq}&#10;\def\b{\boldsymbol}&#10;\def\mb{\mathbf}&#10;\def\ph{\phantom{.}}&#10;\def\argmax{\text{argmax}}&#10;\def\argmin{\text{argmin}}&#10;\def\tr{\mathrm{Tr}}&#10;\def\diag{\mathrm{diag}}&#10;\def\vec{\mathrm{vec}}&#10;\def\sgn{\mathrm{sgn}}&#10;\def\bf{\mathbf}&#10;\setcounter{equation}{2}&#10;\begin{eqnarray*}&#10;T - \textrm{ToF of LoS between sending and receiving STAs}&#10;\end{eqnarray*}&#10;&#10;\end{document}"/>
  <p:tag name="IGUANATEXSIZE" val="20"/>
  <p:tag name="IGUANATEXCURSOR" val="429"/>
  <p:tag name="TRANSPARENCY" val="True"/>
  <p:tag name="FILENAME" val=""/>
  <p:tag name="LATEXENGINEID" val="0"/>
  <p:tag name="TEMPFOLDER" val="c:\temp\"/>
  <p:tag name="LATEXFORMHEIGHT" val="312"/>
  <p:tag name="LATEXFORMWIDTH" val="494.25"/>
  <p:tag name="LATEXFORMWRAP" val="True"/>
  <p:tag name="BITMAPVECTOR" val="0"/>
</p:tagLst>
</file>

<file path=ppt/theme/theme1.xml><?xml version="1.0" encoding="utf-8"?>
<a:theme xmlns:a="http://schemas.openxmlformats.org/drawingml/2006/main" name="Theme_iee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_ieee" id="{962B99E3-1281-4E42-AB78-D2B19DEB8B66}" vid="{0A5F6BAE-67BD-49F9-86DB-2DD0355F527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179626</TotalTime>
  <Words>1553</Words>
  <Application>Microsoft Office PowerPoint</Application>
  <PresentationFormat>On-screen Show (4:3)</PresentationFormat>
  <Paragraphs>296</Paragraphs>
  <Slides>27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Theme_ieee</vt:lpstr>
      <vt:lpstr>Document</vt:lpstr>
      <vt:lpstr>CToA Protocol Analysis</vt:lpstr>
      <vt:lpstr>Abstract</vt:lpstr>
      <vt:lpstr>Recap: CToA Network Entities</vt:lpstr>
      <vt:lpstr>COMPARATIVE POSITIONING ACCURACY analysis</vt:lpstr>
      <vt:lpstr>Comparative Performance Analysis</vt:lpstr>
      <vt:lpstr>CToA Measurements Model</vt:lpstr>
      <vt:lpstr>CToA with Kalman Filter Converged</vt:lpstr>
      <vt:lpstr>RDToA</vt:lpstr>
      <vt:lpstr>Geometric-Theoretical  Positioning Accuracy in an Indoor Environment</vt:lpstr>
      <vt:lpstr>Positioning Accuracy with Biased Measurements </vt:lpstr>
      <vt:lpstr>Positioning Accuracy with Biased Measurements – cont’d</vt:lpstr>
      <vt:lpstr>CToA  Unmanaged Operation</vt:lpstr>
      <vt:lpstr>General Assumptions for CToA Network</vt:lpstr>
      <vt:lpstr>Potential Protocol:  “RX Collection of CToA Measurement Messages”</vt:lpstr>
      <vt:lpstr>The Solution: “TX Sweep”</vt:lpstr>
      <vt:lpstr>Off-Channel Timing Optimization</vt:lpstr>
      <vt:lpstr>bSTA “TX Sweep”</vt:lpstr>
      <vt:lpstr>General Assumptions for CToA Client NW-Centric (E.g., Asset Tracking)</vt:lpstr>
      <vt:lpstr>CToA Client/eTag in NW-Centric Mode –  TX Sweep</vt:lpstr>
      <vt:lpstr>SUMMARY &amp; conclusions</vt:lpstr>
      <vt:lpstr>Conclusions</vt:lpstr>
      <vt:lpstr>References</vt:lpstr>
      <vt:lpstr>Thank you for your attention!</vt:lpstr>
      <vt:lpstr>BACKUP SLIDES</vt:lpstr>
      <vt:lpstr>802.11az NDPA Data –  Event Log Mandatory Data</vt:lpstr>
      <vt:lpstr>CToA MAC-Level Overhead Analysis</vt:lpstr>
      <vt:lpstr>CToA PHY Level Overhead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Time of Arrival (CToA)</dc:title>
  <dc:subject>FTM timing accuracy</dc:subject>
  <dc:creator>ofer.bar-shalom@intel.com</dc:creator>
  <cp:keywords>CTPClassification=CTP_PUBLIC:VisualMarkings=</cp:keywords>
  <cp:lastModifiedBy>Bar-shalom, Ofer</cp:lastModifiedBy>
  <cp:revision>1348</cp:revision>
  <cp:lastPrinted>1998-02-10T13:28:06Z</cp:lastPrinted>
  <dcterms:created xsi:type="dcterms:W3CDTF">2009-11-13T19:11:16Z</dcterms:created>
  <dcterms:modified xsi:type="dcterms:W3CDTF">2017-09-12T22:27:19Z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db4c5659-1edb-4480-a974-1084fc87c4f2</vt:lpwstr>
  </property>
  <property fmtid="{D5CDD505-2E9C-101B-9397-08002B2CF9AE}" pid="4" name="CTP_BU">
    <vt:lpwstr>NA</vt:lpwstr>
  </property>
  <property fmtid="{D5CDD505-2E9C-101B-9397-08002B2CF9AE}" pid="5" name="CTP_TimeStamp">
    <vt:lpwstr>2016-12-06 23:34:21Z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CTP_PUBLIC</vt:lpwstr>
  </property>
</Properties>
</file>