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9.xml" ContentType="application/vnd.openxmlformats-officedocument.presentationml.notesSlide+xml"/>
  <Override PartName="/ppt/tags/tag11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40"/>
  </p:notesMasterIdLst>
  <p:handoutMasterIdLst>
    <p:handoutMasterId r:id="rId41"/>
  </p:handoutMasterIdLst>
  <p:sldIdLst>
    <p:sldId id="361" r:id="rId2"/>
    <p:sldId id="392" r:id="rId3"/>
    <p:sldId id="410" r:id="rId4"/>
    <p:sldId id="420" r:id="rId5"/>
    <p:sldId id="469" r:id="rId6"/>
    <p:sldId id="411" r:id="rId7"/>
    <p:sldId id="423" r:id="rId8"/>
    <p:sldId id="364" r:id="rId9"/>
    <p:sldId id="409" r:id="rId10"/>
    <p:sldId id="413" r:id="rId11"/>
    <p:sldId id="464" r:id="rId12"/>
    <p:sldId id="465" r:id="rId13"/>
    <p:sldId id="467" r:id="rId14"/>
    <p:sldId id="466" r:id="rId15"/>
    <p:sldId id="408" r:id="rId16"/>
    <p:sldId id="386" r:id="rId17"/>
    <p:sldId id="436" r:id="rId18"/>
    <p:sldId id="425" r:id="rId19"/>
    <p:sldId id="445" r:id="rId20"/>
    <p:sldId id="426" r:id="rId21"/>
    <p:sldId id="446" r:id="rId22"/>
    <p:sldId id="444" r:id="rId23"/>
    <p:sldId id="448" r:id="rId24"/>
    <p:sldId id="449" r:id="rId25"/>
    <p:sldId id="450" r:id="rId26"/>
    <p:sldId id="452" r:id="rId27"/>
    <p:sldId id="454" r:id="rId28"/>
    <p:sldId id="455" r:id="rId29"/>
    <p:sldId id="456" r:id="rId30"/>
    <p:sldId id="457" r:id="rId31"/>
    <p:sldId id="458" r:id="rId32"/>
    <p:sldId id="459" r:id="rId33"/>
    <p:sldId id="431" r:id="rId34"/>
    <p:sldId id="433" r:id="rId35"/>
    <p:sldId id="462" r:id="rId36"/>
    <p:sldId id="468" r:id="rId37"/>
    <p:sldId id="470" r:id="rId38"/>
    <p:sldId id="463" r:id="rId39"/>
  </p:sldIdLst>
  <p:sldSz cx="9144000" cy="6858000" type="screen4x3"/>
  <p:notesSz cx="6934200" cy="92805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 Stephens 6" initials="aps" lastIdx="6" clrIdx="0">
    <p:extLst/>
  </p:cmAuthor>
  <p:cmAuthor id="2" name="jsegev" initials="j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82139" autoAdjust="0"/>
  </p:normalViewPr>
  <p:slideViewPr>
    <p:cSldViewPr>
      <p:cViewPr varScale="1">
        <p:scale>
          <a:sx n="70" d="100"/>
          <a:sy n="70" d="100"/>
        </p:scale>
        <p:origin x="204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883"/>
    </p:cViewPr>
  </p:sorterViewPr>
  <p:notesViewPr>
    <p:cSldViewPr>
      <p:cViewPr varScale="1">
        <p:scale>
          <a:sx n="67" d="100"/>
          <a:sy n="67" d="100"/>
        </p:scale>
        <p:origin x="3101" y="53"/>
      </p:cViewPr>
      <p:guideLst>
        <p:guide orient="horz" pos="2923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003800" y="8982075"/>
            <a:ext cx="13144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dirty="0" smtClean="0"/>
              <a:t>Jonathan Segev, </a:t>
            </a:r>
            <a:r>
              <a:rPr lang="en-GB" dirty="0"/>
              <a:t>Intel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0DA7F37-5871-4D08-9AD8-0EC62C9596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GB"/>
              <a:t>Submission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5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05325" y="8985250"/>
            <a:ext cx="17764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GB" dirty="0" smtClean="0"/>
              <a:t>Jonathan Segev, </a:t>
            </a:r>
            <a:r>
              <a:rPr lang="en-GB" dirty="0"/>
              <a:t>Intel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2D11A6C-B4D3-4B35-9488-F1E9620A25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/>
              <a:t>Submission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7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802.11-yy/xxxxr0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Month Year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dirty="0" smtClean="0"/>
              <a:t>Jonathan Segev, Intel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84EAE0F3-2EDE-462F-B412-67CDAA37783B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7262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719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Intel. All rights reserved.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 smtClean="0"/>
              <a:t>July 30, 2013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B2733B8-6D99-44C0-9DE1-FD1060550980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134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54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12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2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62000"/>
            <a:ext cx="5019675" cy="376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r>
              <a:rPr lang="en-US" baseline="0" dirty="0" smtClean="0"/>
              <a:t> of unsynchronized </a:t>
            </a:r>
            <a:r>
              <a:rPr lang="en-US" baseline="0" dirty="0" err="1" smtClean="0"/>
              <a:t>bSTAs</a:t>
            </a:r>
            <a:r>
              <a:rPr lang="en-US" baseline="0" dirty="0" smtClean="0"/>
              <a:t>, placed at locations known to clients.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5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62000"/>
            <a:ext cx="5019675" cy="376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protocol is based on timing measurements of broadcast transmissions. </a:t>
            </a:r>
          </a:p>
          <a:p>
            <a:r>
              <a:rPr lang="en-US" baseline="0" dirty="0" smtClean="0"/>
              <a:t>The measurements are logged in tables independently managed by each unit.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80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62000"/>
            <a:ext cx="5019675" cy="376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26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62000"/>
            <a:ext cx="5019675" cy="376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44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62000"/>
            <a:ext cx="5019675" cy="376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0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116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62000"/>
            <a:ext cx="5019675" cy="376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82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62000"/>
            <a:ext cx="5019675" cy="376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65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62000"/>
            <a:ext cx="5019675" cy="376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41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62000"/>
            <a:ext cx="5019675" cy="376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86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62000"/>
            <a:ext cx="5019675" cy="376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38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62000"/>
            <a:ext cx="5019675" cy="376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11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603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 solution to the position coordinates is embedded in a set of nonlinear equations.</a:t>
            </a:r>
          </a:p>
          <a:p>
            <a:r>
              <a:rPr lang="en-US" sz="1200" dirty="0" smtClean="0"/>
              <a:t>This can be solved either via grid-search methods (see ref. [1]), or via gradient search methods – as described in the following example.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250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0648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Obviously,</a:t>
            </a:r>
            <a:r>
              <a:rPr lang="en-US" baseline="0" dirty="0" smtClean="0"/>
              <a:t> if there are more measurements (equations) than unknowns, the solution is obtained via LS.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7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362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792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Intel. All rights reserved.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 smtClean="0"/>
              <a:t>July 30, 2013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B2733B8-6D99-44C0-9DE1-FD1060550980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5372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62000"/>
            <a:ext cx="5019675" cy="376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513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134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8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Intel. All rights reserved.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 smtClean="0"/>
              <a:t>July 30, 2013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B2733B8-6D99-44C0-9DE1-FD106055098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029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Intel. All rights reserved.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 smtClean="0"/>
              <a:t>July 30, 2013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B2733B8-6D99-44C0-9DE1-FD1060550980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540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25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66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LCI =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location configuration information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NDPA is used for announcing on NDP arrival, payload is used for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ToD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LMR and LCI. 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NDP is used for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ToA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estimation.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5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4BB4356B-64A4-49A3-9180-D4060259403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932040" y="6464369"/>
            <a:ext cx="36884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aseline="0" dirty="0" smtClean="0"/>
              <a:t>Ofer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Bar-shalom</a:t>
            </a:r>
            <a:r>
              <a:rPr lang="en-GB" dirty="0" smtClean="0"/>
              <a:t>, </a:t>
            </a:r>
            <a:r>
              <a:rPr lang="en-GB" i="1" dirty="0" smtClean="0"/>
              <a:t>et al</a:t>
            </a:r>
            <a:r>
              <a:rPr lang="en-GB" dirty="0" smtClean="0"/>
              <a:t>, Intel Corporation</a:t>
            </a:r>
          </a:p>
        </p:txBody>
      </p:sp>
    </p:spTree>
    <p:extLst>
      <p:ext uri="{BB962C8B-B14F-4D97-AF65-F5344CB8AC3E}">
        <p14:creationId xmlns:p14="http://schemas.microsoft.com/office/powerpoint/2010/main" val="275320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92456" y="6475413"/>
            <a:ext cx="1851469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16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92456" y="6475413"/>
            <a:ext cx="1851469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34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28pt Arial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18pt Arial body text</a:t>
            </a:r>
          </a:p>
          <a:p>
            <a:pPr lvl="1"/>
            <a:r>
              <a:rPr lang="en-US" dirty="0" smtClean="0"/>
              <a:t>16pt Arial bullet one</a:t>
            </a:r>
          </a:p>
          <a:p>
            <a:pPr lvl="2"/>
            <a:r>
              <a:rPr lang="en-US" dirty="0" smtClean="0"/>
              <a:t>14pt Arial sub-bullet</a:t>
            </a:r>
          </a:p>
          <a:p>
            <a:pPr lvl="3"/>
            <a:r>
              <a:rPr lang="en-US" dirty="0" smtClean="0"/>
              <a:t>12pt Arial fourth level</a:t>
            </a:r>
          </a:p>
          <a:p>
            <a:pPr lvl="4"/>
            <a:r>
              <a:rPr lang="en-US" dirty="0" smtClean="0"/>
              <a:t>10pt Arial 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3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04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A1594516-5E1A-4508-A168-C8B6B68557E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5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534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92456" y="6475413"/>
            <a:ext cx="1851469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93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534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92456" y="6475413"/>
            <a:ext cx="1851469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113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534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92456" y="6475413"/>
            <a:ext cx="1851469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69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2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92456" y="6475413"/>
            <a:ext cx="1851469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810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92456" y="6475413"/>
            <a:ext cx="1851469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33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September 2017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803414" y="332601"/>
            <a:ext cx="36420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</a:t>
            </a:r>
            <a:r>
              <a:rPr lang="en-US" sz="1800" b="1" dirty="0" smtClean="0">
                <a:cs typeface="+mn-cs"/>
              </a:rPr>
              <a:t>oc</a:t>
            </a:r>
            <a:r>
              <a:rPr lang="en-US" sz="1800" b="1" dirty="0">
                <a:cs typeface="+mn-cs"/>
              </a:rPr>
              <a:t>.: IEEE </a:t>
            </a:r>
            <a:r>
              <a:rPr lang="en-US" sz="1800" b="1" dirty="0" smtClean="0">
                <a:cs typeface="+mn-cs"/>
              </a:rPr>
              <a:t>802.11-1</a:t>
            </a:r>
            <a:r>
              <a:rPr lang="en-US" altLang="zh-CN" sz="1800" b="1" dirty="0" smtClean="0">
                <a:cs typeface="+mn-cs"/>
              </a:rPr>
              <a:t>7-1308-00az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796136" y="6464369"/>
            <a:ext cx="28243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Bar-Shalom</a:t>
            </a:r>
            <a:r>
              <a:rPr lang="en-GB" dirty="0" smtClean="0"/>
              <a:t>, </a:t>
            </a:r>
            <a:r>
              <a:rPr lang="en-GB" i="1" dirty="0" smtClean="0"/>
              <a:t>et al</a:t>
            </a:r>
            <a:r>
              <a:rPr lang="en-GB" dirty="0" smtClean="0"/>
              <a:t>, Intel Corporation</a:t>
            </a:r>
          </a:p>
        </p:txBody>
      </p:sp>
    </p:spTree>
    <p:extLst>
      <p:ext uri="{BB962C8B-B14F-4D97-AF65-F5344CB8AC3E}">
        <p14:creationId xmlns:p14="http://schemas.microsoft.com/office/powerpoint/2010/main" val="394696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7.xml"/><Relationship Id="rId12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8.png"/><Relationship Id="rId5" Type="http://schemas.openxmlformats.org/officeDocument/2006/relationships/tags" Target="../tags/tag5.xml"/><Relationship Id="rId10" Type="http://schemas.openxmlformats.org/officeDocument/2006/relationships/image" Target="../media/image17.png"/><Relationship Id="rId4" Type="http://schemas.openxmlformats.org/officeDocument/2006/relationships/tags" Target="../tags/tag4.xml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8.xml"/><Relationship Id="rId7" Type="http://schemas.openxmlformats.org/officeDocument/2006/relationships/image" Target="../media/image2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ocuments?is_dcn=DCN%2C%20Title%2C%20Author%20or%20Affiliation&amp;is_group=00a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704"/>
            <a:ext cx="8856984" cy="1066800"/>
          </a:xfrm>
          <a:noFill/>
        </p:spPr>
        <p:txBody>
          <a:bodyPr/>
          <a:lstStyle/>
          <a:p>
            <a:r>
              <a:rPr lang="en-US" altLang="zh-CN" dirty="0" smtClean="0"/>
              <a:t>Collaborative Time of Arrival (</a:t>
            </a:r>
            <a:r>
              <a:rPr lang="en-US" altLang="zh-CN" dirty="0" err="1" smtClean="0"/>
              <a:t>CToA</a:t>
            </a:r>
            <a:r>
              <a:rPr lang="en-US" altLang="zh-CN" dirty="0" smtClean="0"/>
              <a:t>)</a:t>
            </a:r>
            <a:endParaRPr lang="en-GB" dirty="0" smtClean="0"/>
          </a:p>
        </p:txBody>
      </p:sp>
      <p:sp>
        <p:nvSpPr>
          <p:cNvPr id="3077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844824"/>
            <a:ext cx="7772400" cy="381000"/>
          </a:xfrm>
          <a:noFill/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</a:t>
            </a:r>
            <a:r>
              <a:rPr lang="en-US" altLang="zh-CN" sz="2000" b="0" dirty="0" smtClean="0"/>
              <a:t>7</a:t>
            </a:r>
            <a:r>
              <a:rPr lang="en-GB" sz="2000" b="0" dirty="0" smtClean="0"/>
              <a:t>-</a:t>
            </a:r>
            <a:r>
              <a:rPr lang="en-US" altLang="zh-CN" sz="2000" b="0" dirty="0" smtClean="0"/>
              <a:t>0</a:t>
            </a:r>
            <a:r>
              <a:rPr lang="en-GB" sz="2000" b="0" dirty="0" smtClean="0"/>
              <a:t>9-10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790900"/>
              </p:ext>
            </p:extLst>
          </p:nvPr>
        </p:nvGraphicFramePr>
        <p:xfrm>
          <a:off x="773113" y="2708275"/>
          <a:ext cx="7010400" cy="298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" name="Document" r:id="rId4" imgW="10359602" imgH="4427499" progId="Word.Document.8">
                  <p:embed/>
                </p:oleObj>
              </mc:Choice>
              <mc:Fallback>
                <p:oleObj name="Document" r:id="rId4" imgW="10359602" imgH="44274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2708275"/>
                        <a:ext cx="7010400" cy="298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9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CToA</a:t>
            </a:r>
            <a:r>
              <a:rPr lang="en-US" dirty="0" smtClean="0"/>
              <a:t> Proposed Protocol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5301208"/>
            <a:ext cx="7772400" cy="1174204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CToA</a:t>
            </a:r>
            <a:r>
              <a:rPr lang="en-US" dirty="0" smtClean="0"/>
              <a:t> measurement message reuses the </a:t>
            </a:r>
            <a:r>
              <a:rPr lang="en-US" dirty="0" err="1" smtClean="0"/>
              <a:t>VHTz</a:t>
            </a:r>
            <a:r>
              <a:rPr lang="en-US" dirty="0" smtClean="0"/>
              <a:t> NDPA-SIFS--NDP sequence.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 smtClean="0"/>
              <a:t>Similar to SU ranging frame format, only without the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Frames supported by legacy 802.11ac/VHT STAs.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628800"/>
            <a:ext cx="5386536" cy="35486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6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CToA</a:t>
            </a:r>
            <a:r>
              <a:rPr lang="en-US" dirty="0"/>
              <a:t> Messaging Sequence:</a:t>
            </a:r>
            <a:br>
              <a:rPr lang="en-US" dirty="0"/>
            </a:br>
            <a:r>
              <a:rPr lang="en-US" dirty="0" smtClean="0"/>
              <a:t>Client-Mode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713" y="1827592"/>
            <a:ext cx="6215728" cy="45728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8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CToA </a:t>
            </a:r>
            <a:r>
              <a:rPr lang="en-US" dirty="0" smtClean="0"/>
              <a:t>Network Entities</a:t>
            </a:r>
            <a:br>
              <a:rPr lang="en-US" dirty="0" smtClean="0"/>
            </a:br>
            <a:r>
              <a:rPr lang="en-US" dirty="0" smtClean="0"/>
              <a:t>Network-Centric Mode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60" y="2017445"/>
            <a:ext cx="2087880" cy="20878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28184" y="2996952"/>
            <a:ext cx="1464301" cy="1205608"/>
            <a:chOff x="7308304" y="5136070"/>
            <a:chExt cx="1464301" cy="1205608"/>
          </a:xfrm>
        </p:grpSpPr>
        <p:pic>
          <p:nvPicPr>
            <p:cNvPr id="11" name="Picture 2" descr="Image result for tag image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5136070"/>
              <a:ext cx="1464301" cy="1205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wireless logo whi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02787">
              <a:off x="7570622" y="5717853"/>
              <a:ext cx="443078" cy="349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 rot="2187019">
              <a:off x="7656113" y="5431621"/>
              <a:ext cx="667683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TAG</a:t>
              </a:r>
              <a:endPara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98220" y="4352684"/>
            <a:ext cx="370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CToA Broadcasting Station = </a:t>
            </a:r>
            <a:r>
              <a:rPr lang="en-US" sz="1800" b="1" dirty="0" err="1" smtClean="0"/>
              <a:t>bSTA</a:t>
            </a:r>
            <a:endParaRPr lang="en-US" sz="1800" b="1" dirty="0" smtClean="0"/>
          </a:p>
          <a:p>
            <a:pPr algn="ctr"/>
            <a:r>
              <a:rPr lang="en-US" sz="1800" b="1" dirty="0" smtClean="0"/>
              <a:t>TX + RX of meas. messages</a:t>
            </a:r>
            <a:endParaRPr lang="en-US" sz="1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20640" y="4352684"/>
            <a:ext cx="343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800" b="1"/>
            </a:lvl1pPr>
          </a:lstStyle>
          <a:p>
            <a:r>
              <a:rPr lang="en-US" dirty="0" err="1" smtClean="0"/>
              <a:t>cSTA</a:t>
            </a:r>
            <a:r>
              <a:rPr lang="en-US" dirty="0" smtClean="0"/>
              <a:t>/e-Tag</a:t>
            </a:r>
          </a:p>
          <a:p>
            <a:r>
              <a:rPr lang="en-US" dirty="0" smtClean="0"/>
              <a:t>TX – only of meas. messages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00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CToA</a:t>
            </a:r>
            <a:r>
              <a:rPr lang="en-US" dirty="0" smtClean="0"/>
              <a:t> </a:t>
            </a:r>
            <a:r>
              <a:rPr lang="en-US" dirty="0" err="1" smtClean="0"/>
              <a:t>cSTA</a:t>
            </a:r>
            <a:r>
              <a:rPr lang="en-US" dirty="0" smtClean="0"/>
              <a:t>/e-Tag Operation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802.11 STA: </a:t>
            </a:r>
          </a:p>
          <a:p>
            <a:pPr lvl="1"/>
            <a:r>
              <a:rPr lang="en-US" dirty="0"/>
              <a:t>Low cost; low computation and memory requirements.</a:t>
            </a:r>
          </a:p>
          <a:p>
            <a:pPr lvl="1"/>
            <a:r>
              <a:rPr lang="en-US" dirty="0"/>
              <a:t>Power-conscious device; minimized OTA activity.</a:t>
            </a:r>
          </a:p>
          <a:p>
            <a:pPr lvl="1"/>
            <a:r>
              <a:rPr lang="en-US" dirty="0"/>
              <a:t>Supports only a limited subset of waveforms and frame formats (e.g., NDPA, NDP, discovery frames).</a:t>
            </a:r>
          </a:p>
          <a:p>
            <a:r>
              <a:rPr lang="en-US" dirty="0"/>
              <a:t>Transmissions are </a:t>
            </a:r>
            <a:r>
              <a:rPr lang="en-US" dirty="0" smtClean="0"/>
              <a:t>infrequent</a:t>
            </a:r>
            <a:endParaRPr lang="en-US" dirty="0"/>
          </a:p>
          <a:p>
            <a:pPr lvl="1"/>
            <a:r>
              <a:rPr lang="en-US" dirty="0"/>
              <a:t>Large variance in client position refresh rate (second/s to minutes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Only broadcasts </a:t>
            </a:r>
            <a:r>
              <a:rPr lang="en-US" dirty="0" err="1" smtClean="0"/>
              <a:t>CToA</a:t>
            </a:r>
            <a:r>
              <a:rPr lang="en-US" dirty="0" smtClean="0"/>
              <a:t> measurement messages (incl. </a:t>
            </a:r>
            <a:r>
              <a:rPr lang="en-US" dirty="0" err="1" smtClean="0"/>
              <a:t>ToD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Does not need to receive </a:t>
            </a:r>
            <a:r>
              <a:rPr lang="en-US" dirty="0" err="1" smtClean="0"/>
              <a:t>bSTA</a:t>
            </a:r>
            <a:r>
              <a:rPr lang="en-US" dirty="0" smtClean="0"/>
              <a:t> (or other) broadcasts </a:t>
            </a:r>
          </a:p>
          <a:p>
            <a:pPr lvl="1"/>
            <a:r>
              <a:rPr lang="en-US" dirty="0" smtClean="0"/>
              <a:t>Does not need to make any timing measurements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1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CToA</a:t>
            </a:r>
            <a:r>
              <a:rPr lang="en-US" dirty="0" smtClean="0"/>
              <a:t> Messaging Sequence:</a:t>
            </a:r>
            <a:br>
              <a:rPr lang="en-US" dirty="0" smtClean="0"/>
            </a:br>
            <a:r>
              <a:rPr lang="en-US" dirty="0" smtClean="0"/>
              <a:t>Network-Mode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945" y="1700808"/>
            <a:ext cx="4726109" cy="47228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8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592000"/>
            <a:ext cx="8172496" cy="1362075"/>
          </a:xfrm>
        </p:spPr>
        <p:txBody>
          <a:bodyPr/>
          <a:lstStyle/>
          <a:p>
            <a:r>
              <a:rPr lang="en-US" dirty="0" smtClean="0"/>
              <a:t>CLIENT Position estimation </a:t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dirty="0" err="1" smtClean="0"/>
              <a:t>CToA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A1594516-5E1A-4508-A168-C8B6B68557E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Data a </a:t>
            </a:r>
            <a:r>
              <a:rPr lang="en-US" b="1" dirty="0" err="1" smtClean="0"/>
              <a:t>cSTA</a:t>
            </a:r>
            <a:r>
              <a:rPr lang="en-US" b="1" dirty="0" smtClean="0"/>
              <a:t> Needs for </a:t>
            </a:r>
            <a:br>
              <a:rPr lang="en-US" b="1" dirty="0" smtClean="0"/>
            </a:br>
            <a:r>
              <a:rPr lang="en-US" b="1" dirty="0" smtClean="0"/>
              <a:t>Estimating its Location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175"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For every </a:t>
            </a:r>
            <a:r>
              <a:rPr lang="en-US" sz="2400" b="1" dirty="0" err="1" smtClean="0"/>
              <a:t>CToA</a:t>
            </a:r>
            <a:r>
              <a:rPr lang="en-US" sz="2400" b="1" dirty="0"/>
              <a:t> message broadcast by </a:t>
            </a:r>
            <a:r>
              <a:rPr lang="en-US" sz="2400" b="1" dirty="0" err="1" smtClean="0"/>
              <a:t>bSTA#n</a:t>
            </a:r>
            <a:r>
              <a:rPr lang="en-US" sz="2400" b="1" dirty="0" smtClean="0"/>
              <a:t> there is:</a:t>
            </a:r>
          </a:p>
          <a:p>
            <a:pPr marL="857250" lvl="2" indent="-285750"/>
            <a:r>
              <a:rPr lang="en-US" sz="2000" dirty="0" smtClean="0"/>
              <a:t>1 × </a:t>
            </a:r>
            <a:r>
              <a:rPr lang="en-US" sz="2000" dirty="0" err="1" smtClean="0"/>
              <a:t>ToD</a:t>
            </a:r>
            <a:endParaRPr lang="en-US" sz="2000" dirty="0" smtClean="0"/>
          </a:p>
          <a:p>
            <a:pPr marL="857250" lvl="2" indent="-285750"/>
            <a:r>
              <a:rPr lang="en-US" sz="2000" dirty="0"/>
              <a:t>U</a:t>
            </a:r>
            <a:r>
              <a:rPr lang="en-US" sz="2000" dirty="0" smtClean="0"/>
              <a:t>p to (M-1) × </a:t>
            </a:r>
            <a:r>
              <a:rPr lang="en-US" sz="2000" dirty="0" err="1" smtClean="0"/>
              <a:t>ToA</a:t>
            </a:r>
            <a:r>
              <a:rPr lang="en-US" sz="2000" dirty="0" smtClean="0"/>
              <a:t> by </a:t>
            </a:r>
            <a:r>
              <a:rPr lang="en-US" sz="2000" dirty="0" err="1" smtClean="0"/>
              <a:t>bSTA</a:t>
            </a:r>
            <a:endParaRPr lang="en-US" sz="2000" dirty="0" smtClean="0"/>
          </a:p>
          <a:p>
            <a:pPr marL="857250" lvl="2" indent="-285750"/>
            <a:r>
              <a:rPr lang="en-US" sz="2000" dirty="0" smtClean="0"/>
              <a:t>Up to 1 × </a:t>
            </a:r>
            <a:r>
              <a:rPr lang="en-US" sz="2000" dirty="0" err="1" smtClean="0"/>
              <a:t>ToA</a:t>
            </a:r>
            <a:r>
              <a:rPr lang="en-US" sz="2000" dirty="0" smtClean="0"/>
              <a:t> by </a:t>
            </a:r>
            <a:r>
              <a:rPr lang="en-US" sz="2000" dirty="0" err="1" smtClean="0"/>
              <a:t>cSTA</a:t>
            </a:r>
            <a:endParaRPr lang="en-US" sz="2000" dirty="0" smtClean="0"/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The </a:t>
            </a:r>
            <a:r>
              <a:rPr lang="en-US" sz="2400" b="1" dirty="0" err="1" smtClean="0"/>
              <a:t>bSTA</a:t>
            </a:r>
            <a:r>
              <a:rPr lang="en-US" sz="2400" b="1" dirty="0" smtClean="0"/>
              <a:t> LCI is broadcast periodically by the </a:t>
            </a:r>
            <a:r>
              <a:rPr lang="en-US" sz="2400" b="1" dirty="0" err="1" smtClean="0"/>
              <a:t>bSTA</a:t>
            </a:r>
            <a:endParaRPr lang="en-US" sz="2400" b="1" dirty="0"/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The </a:t>
            </a:r>
            <a:r>
              <a:rPr lang="en-US" sz="2400" b="1" dirty="0" err="1" smtClean="0"/>
              <a:t>cSTA</a:t>
            </a:r>
            <a:r>
              <a:rPr lang="en-US" sz="2400" b="1" dirty="0" smtClean="0"/>
              <a:t> collects multiple sets of broadcast timing measurements (</a:t>
            </a:r>
            <a:r>
              <a:rPr lang="en-US" sz="2400" dirty="0" smtClean="0"/>
              <a:t>1</a:t>
            </a:r>
            <a:r>
              <a:rPr lang="en-US" sz="2400" b="1" dirty="0" smtClean="0"/>
              <a:t> × </a:t>
            </a:r>
            <a:r>
              <a:rPr lang="en-US" sz="2400" b="1" dirty="0" err="1" smtClean="0"/>
              <a:t>ToD</a:t>
            </a:r>
            <a:r>
              <a:rPr lang="en-US" sz="2400" b="1" dirty="0" smtClean="0"/>
              <a:t> &amp; </a:t>
            </a:r>
            <a:r>
              <a:rPr lang="en-US" sz="2400" dirty="0" smtClean="0"/>
              <a:t>M</a:t>
            </a:r>
            <a:r>
              <a:rPr lang="en-US" sz="2400" b="1" dirty="0" smtClean="0"/>
              <a:t> </a:t>
            </a:r>
            <a:r>
              <a:rPr lang="en-US" sz="2400" b="1" dirty="0"/>
              <a:t>× </a:t>
            </a:r>
            <a:r>
              <a:rPr lang="en-US" sz="2400" b="1" dirty="0" err="1" smtClean="0"/>
              <a:t>ToA</a:t>
            </a:r>
            <a:r>
              <a:rPr lang="en-US" sz="2400" b="1" dirty="0" smtClean="0"/>
              <a:t>) </a:t>
            </a:r>
            <a:endParaRPr lang="en-US" sz="2400" b="1" dirty="0"/>
          </a:p>
          <a:p>
            <a:pPr marL="854075" lvl="2">
              <a:buFont typeface="Arial" panose="020B0604020202020204" pitchFamily="34" charset="0"/>
              <a:buChar char="•"/>
            </a:pPr>
            <a:r>
              <a:rPr lang="en-US" sz="2200" b="1" dirty="0" smtClean="0"/>
              <a:t>Each measurement is provided in local timing of either </a:t>
            </a:r>
            <a:r>
              <a:rPr lang="en-US" sz="2200" b="1" dirty="0" err="1" smtClean="0"/>
              <a:t>bSTA</a:t>
            </a:r>
            <a:r>
              <a:rPr lang="en-US" sz="2200" b="1" dirty="0" smtClean="0"/>
              <a:t> or </a:t>
            </a:r>
            <a:r>
              <a:rPr lang="en-US" sz="2200" b="1" dirty="0" err="1" smtClean="0"/>
              <a:t>cSTA</a:t>
            </a:r>
            <a:r>
              <a:rPr lang="en-US" sz="2200" b="1" dirty="0" smtClean="0"/>
              <a:t>.</a:t>
            </a:r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Using this data the </a:t>
            </a:r>
            <a:r>
              <a:rPr lang="en-US" sz="2400" b="1" dirty="0" err="1" smtClean="0"/>
              <a:t>cSTA</a:t>
            </a:r>
            <a:r>
              <a:rPr lang="en-US" sz="2400" b="1" dirty="0" smtClean="0"/>
              <a:t> estimates its position</a:t>
            </a:r>
          </a:p>
          <a:p>
            <a:pPr marL="225425" lvl="1" indent="0">
              <a:buNone/>
            </a:pPr>
            <a:endParaRPr lang="en-US" sz="2400" b="1" dirty="0" smtClean="0"/>
          </a:p>
          <a:p>
            <a:pPr marL="225425" lvl="1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41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452" y="3320183"/>
            <a:ext cx="504987" cy="5049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CToA Protocol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284364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bSTA#1</a:t>
            </a:r>
          </a:p>
          <a:p>
            <a:pPr algn="ctr"/>
            <a:r>
              <a:rPr lang="en-US" b="1" dirty="0"/>
              <a:t>MAC 10:01</a:t>
            </a:r>
            <a:endParaRPr lang="en-US" b="1" dirty="0">
              <a:solidFill>
                <a:srgbClr val="003C7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007" y="2332180"/>
            <a:ext cx="504987" cy="5049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094" y="3334521"/>
            <a:ext cx="504987" cy="504987"/>
          </a:xfrm>
          <a:prstGeom prst="rect">
            <a:avLst/>
          </a:prstGeom>
        </p:spPr>
      </p:pic>
      <p:pic>
        <p:nvPicPr>
          <p:cNvPr id="17" name="Picture 4" descr="Image result for mobile phone navigation transparent backgrou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85" y="3672533"/>
            <a:ext cx="465779" cy="7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100396" y="1840959"/>
            <a:ext cx="2192346" cy="1869735"/>
            <a:chOff x="3100396" y="983708"/>
            <a:chExt cx="2192346" cy="18697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8524" y="983708"/>
              <a:ext cx="466200" cy="4762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26542" y="1989223"/>
              <a:ext cx="466200" cy="4762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00396" y="1979916"/>
              <a:ext cx="466200" cy="4762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84165" y="2377163"/>
              <a:ext cx="466200" cy="47628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658662" y="385660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bSTA#3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10:03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84808" y="3851275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bSTA#2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10:02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7262" y="4438831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cSTA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55:55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2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452" y="3320183"/>
            <a:ext cx="504987" cy="5049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CToA Protocol Example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007" y="2332180"/>
            <a:ext cx="504987" cy="5049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094" y="3334521"/>
            <a:ext cx="504987" cy="504987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35655"/>
              </p:ext>
            </p:extLst>
          </p:nvPr>
        </p:nvGraphicFramePr>
        <p:xfrm>
          <a:off x="5388678" y="3220173"/>
          <a:ext cx="3138487" cy="441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810"/>
                <a:gridCol w="783273"/>
                <a:gridCol w="526097"/>
                <a:gridCol w="799147"/>
                <a:gridCol w="518160"/>
              </a:tblGrid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PID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ToA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433589"/>
              </p:ext>
            </p:extLst>
          </p:nvPr>
        </p:nvGraphicFramePr>
        <p:xfrm>
          <a:off x="185661" y="4294232"/>
          <a:ext cx="3138487" cy="441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810"/>
                <a:gridCol w="783273"/>
                <a:gridCol w="526097"/>
                <a:gridCol w="799147"/>
                <a:gridCol w="518160"/>
              </a:tblGrid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PID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ToA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580153"/>
              </p:ext>
            </p:extLst>
          </p:nvPr>
        </p:nvGraphicFramePr>
        <p:xfrm>
          <a:off x="3524438" y="4942304"/>
          <a:ext cx="3138487" cy="441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810"/>
                <a:gridCol w="783273"/>
                <a:gridCol w="526097"/>
                <a:gridCol w="799147"/>
                <a:gridCol w="518160"/>
              </a:tblGrid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PID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ToA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 rtl="0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33" name="Picture 4" descr="Image result for mobile phone navigation transparent backgrou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85" y="3672533"/>
            <a:ext cx="465779" cy="7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096508"/>
              </p:ext>
            </p:extLst>
          </p:nvPr>
        </p:nvGraphicFramePr>
        <p:xfrm>
          <a:off x="1619671" y="1793617"/>
          <a:ext cx="3520841" cy="472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7524"/>
                <a:gridCol w="853234"/>
                <a:gridCol w="619779"/>
                <a:gridCol w="870525"/>
                <a:gridCol w="619779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PID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ToA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</a:tr>
              <a:tr h="184167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59922" y="1509159"/>
            <a:ext cx="33840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PID = Packet ID</a:t>
            </a:r>
          </a:p>
          <a:p>
            <a:r>
              <a:rPr lang="en-US" sz="1400" dirty="0"/>
              <a:t>TXMAC = MAC address of the transmitter</a:t>
            </a:r>
          </a:p>
          <a:p>
            <a:r>
              <a:rPr lang="en-US" sz="1400" dirty="0"/>
              <a:t>RXMAC = MAC address of the receiver</a:t>
            </a:r>
          </a:p>
          <a:p>
            <a:r>
              <a:rPr lang="en-US" sz="1400" dirty="0" err="1"/>
              <a:t>ToD</a:t>
            </a:r>
            <a:r>
              <a:rPr lang="en-US" sz="1400" dirty="0"/>
              <a:t> = Time of Departure (transmission)</a:t>
            </a:r>
          </a:p>
          <a:p>
            <a:r>
              <a:rPr lang="en-US" sz="1400" dirty="0" err="1"/>
              <a:t>ToA</a:t>
            </a:r>
            <a:r>
              <a:rPr lang="en-US" sz="1400" dirty="0"/>
              <a:t> = Time of Arrival (reception)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1880" y="284364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bSTA#1</a:t>
            </a:r>
          </a:p>
          <a:p>
            <a:pPr algn="ctr"/>
            <a:r>
              <a:rPr lang="en-US" b="1" dirty="0"/>
              <a:t>MAC 10:01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8662" y="385660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bSTA#3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10:03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84808" y="3851275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bSTA#2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10:02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7262" y="4438831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cSTA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55:55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81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452" y="3320183"/>
            <a:ext cx="504987" cy="5049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CToA </a:t>
            </a:r>
            <a:r>
              <a:rPr lang="en-US" dirty="0" smtClean="0"/>
              <a:t>Broadcast from bSTA#1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007" y="2332180"/>
            <a:ext cx="504987" cy="5049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094" y="3334521"/>
            <a:ext cx="504987" cy="504987"/>
          </a:xfrm>
          <a:prstGeom prst="rect">
            <a:avLst/>
          </a:prstGeom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941310"/>
              </p:ext>
            </p:extLst>
          </p:nvPr>
        </p:nvGraphicFramePr>
        <p:xfrm>
          <a:off x="2600786" y="1766719"/>
          <a:ext cx="3244850" cy="50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810"/>
                <a:gridCol w="783273"/>
                <a:gridCol w="632460"/>
                <a:gridCol w="799147"/>
                <a:gridCol w="51816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PID</a:t>
                      </a:r>
                      <a:endParaRPr lang="en-US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TXMAC</a:t>
                      </a:r>
                      <a:endParaRPr lang="en-US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ToD</a:t>
                      </a:r>
                      <a:endParaRPr lang="en-US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RXMAC</a:t>
                      </a:r>
                      <a:endParaRPr lang="en-US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ToA</a:t>
                      </a:r>
                      <a:endParaRPr lang="en-US" sz="1200" b="0" dirty="0"/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1551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10:01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199678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33" name="Picture 4" descr="Image result for mobile phone navigation transparent backgrou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85" y="3672533"/>
            <a:ext cx="465779" cy="7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491880" y="284364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bSTA#1</a:t>
            </a:r>
          </a:p>
          <a:p>
            <a:pPr algn="ctr"/>
            <a:r>
              <a:rPr lang="en-US" b="1" dirty="0"/>
              <a:t>MAC 10:01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8662" y="385660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bSTA#3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10:03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84808" y="3851275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bSTA#2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10:02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77262" y="4438831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cSTA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55:55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9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What is </a:t>
            </a:r>
            <a:r>
              <a:rPr lang="en-US" sz="2800" dirty="0" err="1" smtClean="0"/>
              <a:t>CToA</a:t>
            </a:r>
            <a:r>
              <a:rPr lang="en-US" sz="28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 err="1" smtClean="0"/>
              <a:t>CToA</a:t>
            </a:r>
            <a:r>
              <a:rPr lang="en-US" sz="2800" dirty="0" smtClean="0"/>
              <a:t> Basics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Position </a:t>
            </a:r>
            <a:r>
              <a:rPr lang="en-US" sz="2800" dirty="0"/>
              <a:t>estimation using </a:t>
            </a:r>
            <a:r>
              <a:rPr lang="en-US" sz="2800" dirty="0" err="1" smtClean="0"/>
              <a:t>CToA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CToA</a:t>
            </a:r>
            <a:r>
              <a:rPr lang="en-US" sz="2800" dirty="0" smtClean="0"/>
              <a:t> Simulation Performance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Summary &amp; Conclusions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5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452" y="3320183"/>
            <a:ext cx="504987" cy="5049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CToA </a:t>
            </a:r>
            <a:r>
              <a:rPr lang="en-US" dirty="0" smtClean="0"/>
              <a:t>Broadcast from bSTA#1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007" y="2332180"/>
            <a:ext cx="504987" cy="5049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094" y="3334521"/>
            <a:ext cx="504987" cy="50498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899622" y="2433724"/>
            <a:ext cx="536441" cy="482366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3713870" y="2276327"/>
            <a:ext cx="913317" cy="80384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3519788" y="2135795"/>
            <a:ext cx="1298523" cy="1113019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3362391" y="1978398"/>
            <a:ext cx="1635802" cy="1426017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3160025" y="1771782"/>
            <a:ext cx="2034915" cy="183254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/>
        </p:nvSpPr>
        <p:spPr>
          <a:xfrm>
            <a:off x="2983047" y="1589403"/>
            <a:ext cx="2417445" cy="2211705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81168"/>
              </p:ext>
            </p:extLst>
          </p:nvPr>
        </p:nvGraphicFramePr>
        <p:xfrm>
          <a:off x="5388678" y="3220173"/>
          <a:ext cx="3252787" cy="441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0060"/>
                <a:gridCol w="749935"/>
                <a:gridCol w="632460"/>
                <a:gridCol w="757872"/>
                <a:gridCol w="632460"/>
              </a:tblGrid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PID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ToA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1551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10:01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10:02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329673</a:t>
                      </a:r>
                      <a:endParaRPr lang="en-US" sz="1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245344"/>
              </p:ext>
            </p:extLst>
          </p:nvPr>
        </p:nvGraphicFramePr>
        <p:xfrm>
          <a:off x="185661" y="4283355"/>
          <a:ext cx="3317875" cy="441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810"/>
                <a:gridCol w="783273"/>
                <a:gridCol w="632460"/>
                <a:gridCol w="757872"/>
                <a:gridCol w="63246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PID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ToA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1551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10:01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10:03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341006</a:t>
                      </a:r>
                      <a:endParaRPr lang="en-US" sz="1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719982"/>
              </p:ext>
            </p:extLst>
          </p:nvPr>
        </p:nvGraphicFramePr>
        <p:xfrm>
          <a:off x="3524438" y="4864123"/>
          <a:ext cx="3317875" cy="441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810"/>
                <a:gridCol w="783273"/>
                <a:gridCol w="632460"/>
                <a:gridCol w="757872"/>
                <a:gridCol w="63246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PID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ToA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1551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10:01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55:55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128679</a:t>
                      </a:r>
                      <a:endParaRPr lang="en-US" sz="1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33" name="Picture 4" descr="Image result for mobile phone navigation transparent backgrou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85" y="3672533"/>
            <a:ext cx="465779" cy="7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491880" y="284364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bSTA#1</a:t>
            </a:r>
          </a:p>
          <a:p>
            <a:pPr algn="ctr"/>
            <a:r>
              <a:rPr lang="en-US" b="1" dirty="0"/>
              <a:t>MAC 10:01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8662" y="385660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bSTA#3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10:03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84808" y="3851275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bSTA#2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10:02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77262" y="4438831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cSTA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55:55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452" y="3320183"/>
            <a:ext cx="504987" cy="5049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CToA </a:t>
            </a:r>
            <a:r>
              <a:rPr lang="en-US" dirty="0" smtClean="0"/>
              <a:t>Broadcast from bSTA#2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007" y="2332180"/>
            <a:ext cx="504987" cy="5049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094" y="3334521"/>
            <a:ext cx="504987" cy="504987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288144"/>
              </p:ext>
            </p:extLst>
          </p:nvPr>
        </p:nvGraphicFramePr>
        <p:xfrm>
          <a:off x="5388678" y="3220173"/>
          <a:ext cx="3252787" cy="662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0060"/>
                <a:gridCol w="749935"/>
                <a:gridCol w="632460"/>
                <a:gridCol w="757872"/>
                <a:gridCol w="632460"/>
              </a:tblGrid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PID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ToA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2322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10:02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392609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1551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10:01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10:02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329673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33" name="Picture 4" descr="Image result for mobile phone navigation transparent backgrou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85" y="3672533"/>
            <a:ext cx="465779" cy="7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491880" y="284364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bSTA#1</a:t>
            </a:r>
          </a:p>
          <a:p>
            <a:pPr algn="ctr"/>
            <a:r>
              <a:rPr lang="en-US" b="1" dirty="0"/>
              <a:t>MAC 10:01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8662" y="385660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bSTA#3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10:03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84808" y="3851275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bSTA#2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10:02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77262" y="4438831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cSTA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55:55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452" y="3320183"/>
            <a:ext cx="504987" cy="5049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CToA </a:t>
            </a:r>
            <a:r>
              <a:rPr lang="en-US" dirty="0" smtClean="0"/>
              <a:t>Broadcast from bSTA#2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007" y="2332180"/>
            <a:ext cx="504987" cy="5049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094" y="3334521"/>
            <a:ext cx="504987" cy="50498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4696487" y="3265209"/>
            <a:ext cx="536441" cy="482366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4510735" y="3107812"/>
            <a:ext cx="913317" cy="80384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316653" y="2967280"/>
            <a:ext cx="1298523" cy="1113019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159256" y="2809883"/>
            <a:ext cx="1635802" cy="1426017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3956890" y="2603267"/>
            <a:ext cx="2034915" cy="183254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/>
        </p:nvSpPr>
        <p:spPr>
          <a:xfrm>
            <a:off x="3779912" y="2420888"/>
            <a:ext cx="2417445" cy="2211705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130829"/>
              </p:ext>
            </p:extLst>
          </p:nvPr>
        </p:nvGraphicFramePr>
        <p:xfrm>
          <a:off x="3524438" y="4849336"/>
          <a:ext cx="3317875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810"/>
                <a:gridCol w="783273"/>
                <a:gridCol w="632460"/>
                <a:gridCol w="757872"/>
                <a:gridCol w="632460"/>
              </a:tblGrid>
              <a:tr h="17441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PID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ToA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2322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10:02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392609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55:55</a:t>
                      </a:r>
                      <a:endParaRPr lang="en-US" sz="1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175670</a:t>
                      </a:r>
                      <a:endParaRPr lang="en-US" sz="1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1551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10:01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10:02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329673</a:t>
                      </a:r>
                      <a:endParaRPr lang="en-US" sz="1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1551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10:01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55:55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128679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33" name="Picture 4" descr="Image result for mobile phone navigation transparent backgrou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85" y="3672533"/>
            <a:ext cx="465779" cy="7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491880" y="284364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bSTA#1</a:t>
            </a:r>
          </a:p>
          <a:p>
            <a:pPr algn="ctr"/>
            <a:r>
              <a:rPr lang="en-US" b="1" dirty="0"/>
              <a:t>MAC 10:01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8662" y="385660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bSTA#3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10:03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84808" y="3851275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bSTA#2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10:02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77262" y="4438831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cSTA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55:55</a:t>
            </a:r>
            <a:endParaRPr lang="en-US" b="1" dirty="0">
              <a:solidFill>
                <a:srgbClr val="003C71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163681"/>
              </p:ext>
            </p:extLst>
          </p:nvPr>
        </p:nvGraphicFramePr>
        <p:xfrm>
          <a:off x="2658662" y="1613932"/>
          <a:ext cx="3359150" cy="662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810"/>
                <a:gridCol w="783273"/>
                <a:gridCol w="632460"/>
                <a:gridCol w="799147"/>
                <a:gridCol w="63246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PID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ToA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2322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10:02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392609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10:01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243455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1551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10:01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199678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452" y="3320183"/>
            <a:ext cx="504987" cy="5049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CToA </a:t>
            </a:r>
            <a:r>
              <a:rPr lang="en-US" dirty="0" smtClean="0"/>
              <a:t>Broadcast from bSTA#3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007" y="2332180"/>
            <a:ext cx="504987" cy="5049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094" y="3334521"/>
            <a:ext cx="504987" cy="504987"/>
          </a:xfrm>
          <a:prstGeom prst="rect">
            <a:avLst/>
          </a:prstGeom>
        </p:spPr>
      </p:pic>
      <p:pic>
        <p:nvPicPr>
          <p:cNvPr id="33" name="Picture 4" descr="Image result for mobile phone navigation transparent backgrou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85" y="3672533"/>
            <a:ext cx="465779" cy="7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491880" y="284364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bSTA#1</a:t>
            </a:r>
          </a:p>
          <a:p>
            <a:pPr algn="ctr"/>
            <a:r>
              <a:rPr lang="en-US" b="1" dirty="0"/>
              <a:t>MAC 10:01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8662" y="385660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bSTA#3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10:03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84808" y="3851275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bSTA#2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10:02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77262" y="4438831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cSTA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55:55</a:t>
            </a:r>
            <a:endParaRPr lang="en-US" b="1" dirty="0">
              <a:solidFill>
                <a:srgbClr val="003C7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822313"/>
              </p:ext>
            </p:extLst>
          </p:nvPr>
        </p:nvGraphicFramePr>
        <p:xfrm>
          <a:off x="185661" y="4283355"/>
          <a:ext cx="3317875" cy="662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810"/>
                <a:gridCol w="783273"/>
                <a:gridCol w="632460"/>
                <a:gridCol w="757872"/>
                <a:gridCol w="63246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PID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ToA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3356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10:03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426709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1551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10:01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10:03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341006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3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452" y="3320183"/>
            <a:ext cx="504987" cy="5049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CToA </a:t>
            </a:r>
            <a:r>
              <a:rPr lang="en-US" dirty="0" smtClean="0"/>
              <a:t>Broadcast from bSTA#3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007" y="2332180"/>
            <a:ext cx="504987" cy="5049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094" y="3334521"/>
            <a:ext cx="504987" cy="50498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143138" y="3265209"/>
            <a:ext cx="536441" cy="482366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2957386" y="3107812"/>
            <a:ext cx="913317" cy="80384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2763304" y="2967280"/>
            <a:ext cx="1298523" cy="1113019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2605907" y="2809883"/>
            <a:ext cx="1635802" cy="1426017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2403541" y="2603267"/>
            <a:ext cx="2034915" cy="183254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/>
        </p:nvSpPr>
        <p:spPr>
          <a:xfrm>
            <a:off x="2226563" y="2420888"/>
            <a:ext cx="2417445" cy="2211705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3" name="Picture 4" descr="Image result for mobile phone navigation transparent backgrou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85" y="3672533"/>
            <a:ext cx="465779" cy="7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491880" y="284364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bSTA#1</a:t>
            </a:r>
          </a:p>
          <a:p>
            <a:pPr algn="ctr"/>
            <a:r>
              <a:rPr lang="en-US" b="1" dirty="0"/>
              <a:t>MAC 10:01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8662" y="385660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bSTA#3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10:03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84808" y="3851275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bSTA#2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10:02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77262" y="4438831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cSTA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55:55</a:t>
            </a:r>
            <a:endParaRPr lang="en-US" b="1" dirty="0">
              <a:solidFill>
                <a:srgbClr val="003C7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47274"/>
              </p:ext>
            </p:extLst>
          </p:nvPr>
        </p:nvGraphicFramePr>
        <p:xfrm>
          <a:off x="3524438" y="4849336"/>
          <a:ext cx="3317875" cy="132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810"/>
                <a:gridCol w="783273"/>
                <a:gridCol w="632460"/>
                <a:gridCol w="757872"/>
                <a:gridCol w="632460"/>
              </a:tblGrid>
              <a:tr h="17441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PID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ToA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3356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10:03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426709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55:55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210998</a:t>
                      </a:r>
                      <a:endParaRPr lang="en-US" sz="1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1551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10:01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10:03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341006</a:t>
                      </a:r>
                      <a:endParaRPr lang="en-US" sz="1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2322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10:02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392609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55:55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175670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1551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10:01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10:02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329673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1551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10:01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55:55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128679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532628"/>
              </p:ext>
            </p:extLst>
          </p:nvPr>
        </p:nvGraphicFramePr>
        <p:xfrm>
          <a:off x="2658662" y="1412776"/>
          <a:ext cx="335915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810"/>
                <a:gridCol w="783273"/>
                <a:gridCol w="632460"/>
                <a:gridCol w="799147"/>
                <a:gridCol w="63246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PID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ToA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3356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10:03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426709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10:01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310478</a:t>
                      </a:r>
                      <a:endParaRPr lang="en-US" sz="1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2322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10:02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392609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10:01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243455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1551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10:01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199678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5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452" y="3320183"/>
            <a:ext cx="504987" cy="5049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CToA </a:t>
            </a:r>
            <a:r>
              <a:rPr lang="en-US" dirty="0" smtClean="0"/>
              <a:t>Broadcast from bSTA#1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007" y="2332180"/>
            <a:ext cx="504987" cy="5049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094" y="3334521"/>
            <a:ext cx="504987" cy="504987"/>
          </a:xfrm>
          <a:prstGeom prst="rect">
            <a:avLst/>
          </a:prstGeom>
        </p:spPr>
      </p:pic>
      <p:pic>
        <p:nvPicPr>
          <p:cNvPr id="33" name="Picture 4" descr="Image result for mobile phone navigation transparent backgrou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85" y="3672533"/>
            <a:ext cx="465779" cy="7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491880" y="284364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bSTA#1</a:t>
            </a:r>
          </a:p>
          <a:p>
            <a:pPr algn="ctr"/>
            <a:r>
              <a:rPr lang="en-US" b="1" dirty="0"/>
              <a:t>MAC 10:01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8662" y="385660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bSTA#3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10:03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84808" y="3851275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bSTA#2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10:02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77262" y="4438831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cSTA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55:55</a:t>
            </a:r>
            <a:endParaRPr lang="en-US" b="1" dirty="0">
              <a:solidFill>
                <a:srgbClr val="003C7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635773"/>
              </p:ext>
            </p:extLst>
          </p:nvPr>
        </p:nvGraphicFramePr>
        <p:xfrm>
          <a:off x="4572000" y="1561510"/>
          <a:ext cx="3359150" cy="11049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810"/>
                <a:gridCol w="783273"/>
                <a:gridCol w="632460"/>
                <a:gridCol w="799147"/>
                <a:gridCol w="63246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PID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ToA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1552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10:01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332566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3356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10:03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426709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10:01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310478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2322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10:02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392609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10:01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243455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1551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10:01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199678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1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452" y="3320183"/>
            <a:ext cx="504987" cy="5049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CToA </a:t>
            </a:r>
            <a:r>
              <a:rPr lang="en-US" dirty="0" smtClean="0"/>
              <a:t>Broadcast from bSTA#1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007" y="2332180"/>
            <a:ext cx="504987" cy="5049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094" y="3334521"/>
            <a:ext cx="504987" cy="50498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899622" y="2433724"/>
            <a:ext cx="536441" cy="482366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3713870" y="2276327"/>
            <a:ext cx="913317" cy="80384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3519788" y="2135795"/>
            <a:ext cx="1298523" cy="1113019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3362391" y="1978398"/>
            <a:ext cx="1635802" cy="1426017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3160025" y="1771782"/>
            <a:ext cx="2034915" cy="183254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/>
        </p:nvSpPr>
        <p:spPr>
          <a:xfrm>
            <a:off x="2983047" y="1589403"/>
            <a:ext cx="2417445" cy="2211705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3" name="Picture 4" descr="Image result for mobile phone navigation transparent backgrou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85" y="3672533"/>
            <a:ext cx="465779" cy="7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491880" y="284364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bSTA#1</a:t>
            </a:r>
          </a:p>
          <a:p>
            <a:pPr algn="ctr"/>
            <a:r>
              <a:rPr lang="en-US" b="1" dirty="0"/>
              <a:t>MAC 10:01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8662" y="385660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bSTA#3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10:03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84808" y="3851275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bSTA#2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10:02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77262" y="4438831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cSTA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55:55</a:t>
            </a:r>
            <a:endParaRPr lang="en-US" b="1" dirty="0">
              <a:solidFill>
                <a:srgbClr val="003C71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072403"/>
              </p:ext>
            </p:extLst>
          </p:nvPr>
        </p:nvGraphicFramePr>
        <p:xfrm>
          <a:off x="185661" y="4283355"/>
          <a:ext cx="3317875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810"/>
                <a:gridCol w="783273"/>
                <a:gridCol w="632460"/>
                <a:gridCol w="757872"/>
                <a:gridCol w="63246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PID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ToA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1552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10:01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332566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10:03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341006</a:t>
                      </a:r>
                      <a:endParaRPr lang="en-US" sz="1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3356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10:03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426709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1551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10:01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10:03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341006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672466"/>
              </p:ext>
            </p:extLst>
          </p:nvPr>
        </p:nvGraphicFramePr>
        <p:xfrm>
          <a:off x="5495677" y="3220173"/>
          <a:ext cx="3252787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0060"/>
                <a:gridCol w="749935"/>
                <a:gridCol w="632460"/>
                <a:gridCol w="757872"/>
                <a:gridCol w="632460"/>
              </a:tblGrid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PID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ToA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1552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10:01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332566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10:02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439578</a:t>
                      </a:r>
                      <a:endParaRPr lang="en-US" sz="1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2322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10:02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392609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1551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10:01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10:02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329673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86390"/>
              </p:ext>
            </p:extLst>
          </p:nvPr>
        </p:nvGraphicFramePr>
        <p:xfrm>
          <a:off x="3524438" y="4849336"/>
          <a:ext cx="3317875" cy="19888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810"/>
                <a:gridCol w="783273"/>
                <a:gridCol w="632460"/>
                <a:gridCol w="757872"/>
                <a:gridCol w="632460"/>
              </a:tblGrid>
              <a:tr h="17441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PID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ToA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1552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10:01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332566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55:55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266578</a:t>
                      </a:r>
                      <a:endParaRPr lang="en-US" sz="1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3356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10:03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426709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10:01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310478</a:t>
                      </a:r>
                      <a:endParaRPr lang="en-US" sz="1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2322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10:02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392609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10:01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F0000"/>
                          </a:solidFill>
                        </a:rPr>
                        <a:t>243455</a:t>
                      </a:r>
                      <a:endParaRPr lang="en-US" sz="10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3356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10:03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426709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55:55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210998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1551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10:01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10:03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341006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2322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10:02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392609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55:55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175670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1551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10:01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10:02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329673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1551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10:01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55:55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128679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66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452" y="3320183"/>
            <a:ext cx="504987" cy="5049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the </a:t>
            </a:r>
            <a:r>
              <a:rPr lang="en-US" dirty="0" err="1"/>
              <a:t>cSTA</a:t>
            </a:r>
            <a:r>
              <a:rPr lang="en-US" dirty="0"/>
              <a:t> Solves it Position?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007" y="2332180"/>
            <a:ext cx="504987" cy="5049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094" y="3334521"/>
            <a:ext cx="504987" cy="504987"/>
          </a:xfrm>
          <a:prstGeom prst="rect">
            <a:avLst/>
          </a:prstGeom>
        </p:spPr>
      </p:pic>
      <p:pic>
        <p:nvPicPr>
          <p:cNvPr id="33" name="Picture 4" descr="Image result for mobile phone navigation transparent backgrou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85" y="3672533"/>
            <a:ext cx="465779" cy="7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491880" y="284364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/>
              <a:t>bSTA#1</a:t>
            </a:r>
          </a:p>
          <a:p>
            <a:pPr algn="ctr"/>
            <a:r>
              <a:rPr lang="en-US" b="1" dirty="0"/>
              <a:t>MAC 10:01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8662" y="3856604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bSTA#3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10:03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84808" y="3851275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bSTA#2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10:02</a:t>
            </a:r>
            <a:endParaRPr lang="en-US" b="1" dirty="0">
              <a:solidFill>
                <a:srgbClr val="003C7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77262" y="4438831"/>
            <a:ext cx="1349668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b="1" dirty="0" err="1" smtClean="0"/>
              <a:t>cSTA</a:t>
            </a:r>
            <a:endParaRPr lang="en-US" b="1" dirty="0"/>
          </a:p>
          <a:p>
            <a:pPr algn="ctr"/>
            <a:r>
              <a:rPr lang="en-US" b="1" dirty="0"/>
              <a:t>MAC </a:t>
            </a:r>
            <a:r>
              <a:rPr lang="en-US" b="1" dirty="0" smtClean="0"/>
              <a:t>55:55</a:t>
            </a:r>
            <a:endParaRPr lang="en-US" b="1" dirty="0">
              <a:solidFill>
                <a:srgbClr val="003C71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464814"/>
              </p:ext>
            </p:extLst>
          </p:nvPr>
        </p:nvGraphicFramePr>
        <p:xfrm>
          <a:off x="3524438" y="4849336"/>
          <a:ext cx="3317875" cy="19888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810"/>
                <a:gridCol w="783273"/>
                <a:gridCol w="632460"/>
                <a:gridCol w="757872"/>
                <a:gridCol w="632460"/>
              </a:tblGrid>
              <a:tr h="17441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PID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ToA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1552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10:01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332566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55:55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266578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3356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10:03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426709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10:01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310478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2322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10:02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392609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10:01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243455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3356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10:03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426709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55:55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210998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1551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10:01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10:03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341006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2322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10:02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392609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55:55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175670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1551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10:01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10:02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329673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1551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10:01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55:55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128679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172844"/>
              </p:ext>
            </p:extLst>
          </p:nvPr>
        </p:nvGraphicFramePr>
        <p:xfrm>
          <a:off x="3524400" y="4849200"/>
          <a:ext cx="3317875" cy="19888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810"/>
                <a:gridCol w="783273"/>
                <a:gridCol w="632460"/>
                <a:gridCol w="757872"/>
                <a:gridCol w="632460"/>
              </a:tblGrid>
              <a:tr h="17441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PID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ToD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RXMAC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ToA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2"/>
                          </a:solidFill>
                        </a:rPr>
                        <a:t>1552</a:t>
                      </a:r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2"/>
                          </a:solidFill>
                        </a:rPr>
                        <a:t>10:01</a:t>
                      </a:r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2"/>
                          </a:solidFill>
                        </a:rPr>
                        <a:t>332566</a:t>
                      </a:r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2"/>
                          </a:solidFill>
                        </a:rPr>
                        <a:t>55:55</a:t>
                      </a:r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266578</a:t>
                      </a:r>
                      <a:endParaRPr lang="en-US" sz="1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2"/>
                          </a:solidFill>
                        </a:rPr>
                        <a:t>3356</a:t>
                      </a:r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2"/>
                          </a:solidFill>
                        </a:rPr>
                        <a:t>10:03</a:t>
                      </a:r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2"/>
                          </a:solidFill>
                        </a:rPr>
                        <a:t>426709</a:t>
                      </a:r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2"/>
                          </a:solidFill>
                        </a:rPr>
                        <a:t>10:01</a:t>
                      </a:r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310478</a:t>
                      </a:r>
                      <a:endParaRPr lang="en-US" sz="10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2"/>
                          </a:solidFill>
                        </a:rPr>
                        <a:t>2322</a:t>
                      </a:r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2"/>
                          </a:solidFill>
                        </a:rPr>
                        <a:t>10:02</a:t>
                      </a:r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392609</a:t>
                      </a:r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2"/>
                          </a:solidFill>
                        </a:rPr>
                        <a:t>10:01</a:t>
                      </a:r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2"/>
                          </a:solidFill>
                        </a:rPr>
                        <a:t>243455</a:t>
                      </a:r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3356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10:03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426709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55:55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210998</a:t>
                      </a:r>
                      <a:endParaRPr lang="en-US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1551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10:01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10:03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341006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2322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10:02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392609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55:55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175670</a:t>
                      </a:r>
                      <a:endParaRPr lang="en-US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1551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10:01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10:02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329673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1551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10:01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199678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55:55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128679</a:t>
                      </a:r>
                      <a:endParaRPr lang="en-US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772964" y="1729813"/>
            <a:ext cx="675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 unknown parameters: x, y, </a:t>
            </a:r>
            <a:r>
              <a:rPr lang="el-GR" sz="2400" dirty="0" smtClean="0"/>
              <a:t>ν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l-GR" sz="2400" dirty="0"/>
              <a:t> </a:t>
            </a:r>
            <a:r>
              <a:rPr lang="el-GR" sz="2400" dirty="0" smtClean="0"/>
              <a:t>ν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l-GR" sz="2400" dirty="0" smtClean="0"/>
              <a:t>ν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(clock offsets)</a:t>
            </a:r>
            <a:endParaRPr lang="en-US" sz="2400" baseline="-25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682073" y="4126551"/>
            <a:ext cx="2442827" cy="2470801"/>
            <a:chOff x="6682073" y="4126551"/>
            <a:chExt cx="2442827" cy="2470801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 flipH="1">
              <a:off x="6842275" y="4765794"/>
              <a:ext cx="1690165" cy="183155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H="1">
              <a:off x="6836344" y="4765658"/>
              <a:ext cx="1696096" cy="130077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H="1">
              <a:off x="6819268" y="4765522"/>
              <a:ext cx="1713172" cy="8611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H="1">
              <a:off x="6825792" y="4765522"/>
              <a:ext cx="1706648" cy="6467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6682073" y="4126551"/>
              <a:ext cx="2442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indirect measurements:</a:t>
              </a:r>
            </a:p>
            <a:p>
              <a:r>
                <a:rPr lang="en-US" sz="1800" dirty="0" smtClean="0"/>
                <a:t>Dependent on: </a:t>
              </a:r>
              <a:r>
                <a:rPr lang="el-GR" sz="1800" dirty="0" smtClean="0"/>
                <a:t>ν</a:t>
              </a:r>
              <a:r>
                <a:rPr lang="en-US" sz="1800" baseline="-25000" dirty="0"/>
                <a:t>1</a:t>
              </a:r>
              <a:r>
                <a:rPr lang="en-US" sz="1800" dirty="0"/>
                <a:t>,</a:t>
              </a:r>
              <a:r>
                <a:rPr lang="el-GR" sz="1800" dirty="0"/>
                <a:t> ν</a:t>
              </a:r>
              <a:r>
                <a:rPr lang="en-US" sz="1800" baseline="-25000" dirty="0"/>
                <a:t>2</a:t>
              </a:r>
              <a:r>
                <a:rPr lang="en-US" sz="1800" dirty="0"/>
                <a:t>, </a:t>
              </a:r>
              <a:r>
                <a:rPr lang="el-GR" sz="1800" dirty="0"/>
                <a:t>ν</a:t>
              </a:r>
              <a:r>
                <a:rPr lang="en-US" sz="1800" baseline="-25000" dirty="0" smtClean="0"/>
                <a:t>3</a:t>
              </a:r>
              <a:endParaRPr lang="en-US" sz="1800" dirty="0" smtClean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5101" y="4349277"/>
            <a:ext cx="3176765" cy="2437239"/>
            <a:chOff x="365101" y="4349277"/>
            <a:chExt cx="3176765" cy="2437239"/>
          </a:xfrm>
        </p:grpSpPr>
        <p:grpSp>
          <p:nvGrpSpPr>
            <p:cNvPr id="14" name="Group 13"/>
            <p:cNvGrpSpPr/>
            <p:nvPr/>
          </p:nvGrpSpPr>
          <p:grpSpPr>
            <a:xfrm>
              <a:off x="1753877" y="4995608"/>
              <a:ext cx="1787989" cy="1790908"/>
              <a:chOff x="1335211" y="4266773"/>
              <a:chExt cx="1787989" cy="1790908"/>
            </a:xfrm>
          </p:grpSpPr>
          <p:cxnSp>
            <p:nvCxnSpPr>
              <p:cNvPr id="40" name="Straight Arrow Connector 39"/>
              <p:cNvCxnSpPr/>
              <p:nvPr/>
            </p:nvCxnSpPr>
            <p:spPr bwMode="auto">
              <a:xfrm>
                <a:off x="1335211" y="4266773"/>
                <a:ext cx="1754890" cy="1790908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 bwMode="auto">
              <a:xfrm>
                <a:off x="1335211" y="4266773"/>
                <a:ext cx="1787989" cy="137321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335211" y="4266773"/>
                <a:ext cx="1787448" cy="89328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43" name="Straight Arrow Connector 42"/>
              <p:cNvCxnSpPr/>
              <p:nvPr/>
            </p:nvCxnSpPr>
            <p:spPr bwMode="auto">
              <a:xfrm>
                <a:off x="1335211" y="4266773"/>
                <a:ext cx="1782057" cy="200199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</p:grpSp>
        <p:sp>
          <p:nvSpPr>
            <p:cNvPr id="16" name="TextBox 15"/>
            <p:cNvSpPr txBox="1"/>
            <p:nvPr/>
          </p:nvSpPr>
          <p:spPr>
            <a:xfrm>
              <a:off x="365101" y="4349277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/>
                <a:t>cSTA</a:t>
              </a:r>
              <a:r>
                <a:rPr lang="en-US" sz="1800" dirty="0"/>
                <a:t> direct measurements:</a:t>
              </a:r>
              <a:br>
                <a:rPr lang="en-US" sz="1800" dirty="0"/>
              </a:br>
              <a:r>
                <a:rPr lang="en-US" sz="1800" dirty="0"/>
                <a:t>Dependent on: x, y, </a:t>
              </a:r>
              <a:r>
                <a:rPr lang="el-GR" sz="1800" dirty="0"/>
                <a:t>ν</a:t>
              </a:r>
              <a:r>
                <a:rPr lang="en-US" sz="1800" baseline="-25000" dirty="0"/>
                <a:t>1</a:t>
              </a:r>
              <a:r>
                <a:rPr lang="en-US" sz="1800" dirty="0"/>
                <a:t>,</a:t>
              </a:r>
              <a:r>
                <a:rPr lang="el-GR" sz="1800" dirty="0"/>
                <a:t> ν</a:t>
              </a:r>
              <a:r>
                <a:rPr lang="en-US" sz="1800" baseline="-25000" dirty="0"/>
                <a:t>2</a:t>
              </a:r>
              <a:r>
                <a:rPr lang="en-US" sz="1800" dirty="0"/>
                <a:t>, </a:t>
              </a:r>
              <a:r>
                <a:rPr lang="el-GR" sz="1800" dirty="0"/>
                <a:t>ν</a:t>
              </a:r>
              <a:r>
                <a:rPr lang="en-US" sz="1800" baseline="-25000" dirty="0"/>
                <a:t>3</a:t>
              </a:r>
              <a:r>
                <a:rPr lang="en-US" sz="18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95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620687"/>
            <a:ext cx="8229600" cy="949349"/>
          </a:xfrm>
        </p:spPr>
        <p:txBody>
          <a:bodyPr/>
          <a:lstStyle/>
          <a:p>
            <a:r>
              <a:rPr lang="en-US" dirty="0" smtClean="0"/>
              <a:t>Ideal Case: </a:t>
            </a:r>
            <a:br>
              <a:rPr lang="en-US" dirty="0" smtClean="0"/>
            </a:br>
            <a:r>
              <a:rPr lang="en-US" dirty="0" smtClean="0"/>
              <a:t>No Clock Drift between Measurements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Assuming there is no clock drift between measurements, then the </a:t>
            </a:r>
            <a:r>
              <a:rPr lang="en-US" sz="2400" dirty="0" err="1" smtClean="0"/>
              <a:t>cSTA</a:t>
            </a:r>
            <a:r>
              <a:rPr lang="en-US" sz="2400" dirty="0" smtClean="0"/>
              <a:t> may estimate its position via trilateration.</a:t>
            </a:r>
          </a:p>
          <a:p>
            <a:endParaRPr lang="en-US" sz="2400" dirty="0" smtClean="0"/>
          </a:p>
          <a:p>
            <a:r>
              <a:rPr lang="en-US" sz="2400" dirty="0" smtClean="0"/>
              <a:t>The following derivation is a GNSS-like solution, with the distinction that for </a:t>
            </a:r>
            <a:r>
              <a:rPr lang="en-US" sz="2400" b="0" i="1" dirty="0"/>
              <a:t>M</a:t>
            </a:r>
            <a:r>
              <a:rPr lang="en-US" sz="2400" dirty="0" smtClean="0"/>
              <a:t> </a:t>
            </a:r>
            <a:r>
              <a:rPr lang="en-US" sz="2400" dirty="0" err="1" smtClean="0"/>
              <a:t>bSTAs</a:t>
            </a:r>
            <a:r>
              <a:rPr lang="en-US" sz="2400" dirty="0" smtClean="0"/>
              <a:t> there are </a:t>
            </a:r>
            <a:r>
              <a:rPr lang="en-US" sz="2400" b="0" i="1" dirty="0" smtClean="0"/>
              <a:t>M</a:t>
            </a:r>
            <a:r>
              <a:rPr lang="en-US" sz="2400" dirty="0" smtClean="0"/>
              <a:t> unknown clock offsets </a:t>
            </a:r>
          </a:p>
          <a:p>
            <a:pPr lvl="1"/>
            <a:r>
              <a:rPr lang="en-US" dirty="0" smtClean="0"/>
              <a:t>In GNSS, as the entire network is synchronized, there is only 1 unknown clock offset.</a:t>
            </a:r>
          </a:p>
          <a:p>
            <a:endParaRPr lang="en-US" sz="2400" dirty="0"/>
          </a:p>
          <a:p>
            <a:r>
              <a:rPr lang="en-US" sz="2400" dirty="0" smtClean="0"/>
              <a:t>We shall assume a simplistic, noise (error)-free case of 3 </a:t>
            </a:r>
            <a:r>
              <a:rPr lang="en-US" sz="2400" dirty="0" err="1" smtClean="0"/>
              <a:t>bSTA</a:t>
            </a:r>
            <a:r>
              <a:rPr lang="en-US" sz="2400" dirty="0" smtClean="0"/>
              <a:t> and 1 </a:t>
            </a:r>
            <a:r>
              <a:rPr lang="en-US" sz="2400" dirty="0" err="1" smtClean="0"/>
              <a:t>cSTA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73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620687"/>
            <a:ext cx="8229600" cy="949349"/>
          </a:xfrm>
        </p:spPr>
        <p:txBody>
          <a:bodyPr/>
          <a:lstStyle/>
          <a:p>
            <a:r>
              <a:rPr lang="en-US" dirty="0" smtClean="0"/>
              <a:t>Ideal Case: </a:t>
            </a:r>
            <a:br>
              <a:rPr lang="en-US" dirty="0" smtClean="0"/>
            </a:br>
            <a:r>
              <a:rPr lang="en-US" dirty="0" smtClean="0"/>
              <a:t>No Clock Drift between Measurements (2)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769254"/>
            <a:ext cx="5531518" cy="1947778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15" y="4149080"/>
            <a:ext cx="5988131" cy="108282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50" y="3861812"/>
            <a:ext cx="3474160" cy="21526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14" y="5762961"/>
            <a:ext cx="6238614" cy="596206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390741"/>
            <a:ext cx="3355442" cy="18525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2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592000"/>
            <a:ext cx="8172496" cy="1362075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CToA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A1594516-5E1A-4508-A168-C8B6B68557E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78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620687"/>
            <a:ext cx="8229600" cy="949349"/>
          </a:xfrm>
        </p:spPr>
        <p:txBody>
          <a:bodyPr/>
          <a:lstStyle/>
          <a:p>
            <a:r>
              <a:rPr lang="en-US" dirty="0" smtClean="0"/>
              <a:t>Ideal Case: </a:t>
            </a:r>
            <a:br>
              <a:rPr lang="en-US" dirty="0" smtClean="0"/>
            </a:br>
            <a:r>
              <a:rPr lang="en-US" dirty="0" smtClean="0"/>
              <a:t>No Clock Drift between Measurements (3)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4813750" cy="2008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51038"/>
            <a:ext cx="7050581" cy="321021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51765"/>
            <a:ext cx="3090432" cy="28065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53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620687"/>
            <a:ext cx="8229600" cy="949349"/>
          </a:xfrm>
        </p:spPr>
        <p:txBody>
          <a:bodyPr/>
          <a:lstStyle/>
          <a:p>
            <a:r>
              <a:rPr lang="en-US" dirty="0" smtClean="0"/>
              <a:t>Ideal Case: </a:t>
            </a:r>
            <a:br>
              <a:rPr lang="en-US" dirty="0" smtClean="0"/>
            </a:br>
            <a:r>
              <a:rPr lang="en-US" dirty="0" smtClean="0"/>
              <a:t>No Clock Drift between Measurements (4)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75" y="2132856"/>
            <a:ext cx="8279000" cy="241374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75" y="4941168"/>
            <a:ext cx="7048641" cy="43283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Reality: Coping with Clock Drifts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practice, since </a:t>
            </a:r>
            <a:r>
              <a:rPr lang="en-US" dirty="0" err="1" smtClean="0"/>
              <a:t>bSTAs</a:t>
            </a:r>
            <a:r>
              <a:rPr lang="en-US" dirty="0" smtClean="0"/>
              <a:t> use cheap XTALs, it should be assumed that there is </a:t>
            </a:r>
            <a:r>
              <a:rPr lang="en-US" dirty="0"/>
              <a:t>substantial </a:t>
            </a:r>
            <a:r>
              <a:rPr lang="en-US" dirty="0" smtClean="0"/>
              <a:t>clock drift between the measurement events: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Clock drift of 1ppm </a:t>
            </a:r>
            <a:r>
              <a:rPr lang="en-US" dirty="0"/>
              <a:t>translates </a:t>
            </a:r>
            <a:r>
              <a:rPr lang="en-US" dirty="0" smtClean="0"/>
              <a:t>to into a timing error of 1ns </a:t>
            </a:r>
            <a:r>
              <a:rPr lang="en-US" dirty="0"/>
              <a:t>every </a:t>
            </a:r>
            <a:r>
              <a:rPr lang="en-US" dirty="0" smtClean="0"/>
              <a:t>1ms.</a:t>
            </a:r>
            <a:endParaRPr lang="en-US" dirty="0"/>
          </a:p>
          <a:p>
            <a:pPr lvl="1"/>
            <a:r>
              <a:rPr lang="en-US" dirty="0" smtClean="0"/>
              <a:t>Two </a:t>
            </a:r>
            <a:r>
              <a:rPr lang="en-US" dirty="0" err="1" smtClean="0"/>
              <a:t>CToA</a:t>
            </a:r>
            <a:r>
              <a:rPr lang="en-US" dirty="0" smtClean="0"/>
              <a:t> meas. </a:t>
            </a:r>
            <a:r>
              <a:rPr lang="en-US" dirty="0"/>
              <a:t>m</a:t>
            </a:r>
            <a:r>
              <a:rPr lang="en-US" dirty="0" smtClean="0"/>
              <a:t>essages, which were transmitted by the same </a:t>
            </a:r>
            <a:r>
              <a:rPr lang="en-US" dirty="0" err="1" smtClean="0"/>
              <a:t>bSTA</a:t>
            </a:r>
            <a:r>
              <a:rPr lang="en-US" dirty="0" smtClean="0"/>
              <a:t>, 3ms apart, will introduce an accumulated error of 1m, or ~1500m if 25ppm </a:t>
            </a:r>
            <a:r>
              <a:rPr lang="en-US" dirty="0" smtClean="0"/>
              <a:t>XOs </a:t>
            </a:r>
            <a:r>
              <a:rPr lang="en-US" dirty="0" smtClean="0"/>
              <a:t>are used and messages are broadcast @ 5Hz periodicity!</a:t>
            </a:r>
          </a:p>
          <a:p>
            <a:r>
              <a:rPr lang="en-US" dirty="0" smtClean="0"/>
              <a:t>To solve this, the </a:t>
            </a:r>
            <a:r>
              <a:rPr lang="en-US" dirty="0" err="1" smtClean="0"/>
              <a:t>cSTA</a:t>
            </a:r>
            <a:r>
              <a:rPr lang="en-US" dirty="0" smtClean="0"/>
              <a:t> also tracks the clock drift of each </a:t>
            </a:r>
            <a:r>
              <a:rPr lang="en-US" dirty="0" err="1" smtClean="0"/>
              <a:t>bSTA</a:t>
            </a:r>
            <a:r>
              <a:rPr lang="en-US" dirty="0" smtClean="0"/>
              <a:t> using a </a:t>
            </a:r>
            <a:r>
              <a:rPr lang="en-US" dirty="0" err="1" smtClean="0"/>
              <a:t>Kalman</a:t>
            </a:r>
            <a:r>
              <a:rPr lang="en-US" dirty="0" smtClean="0"/>
              <a:t> Filter (KF). </a:t>
            </a:r>
          </a:p>
          <a:p>
            <a:r>
              <a:rPr lang="en-US" dirty="0" smtClean="0"/>
              <a:t>Typically, 2-3 broadcasts/sec per </a:t>
            </a:r>
            <a:r>
              <a:rPr lang="en-US" dirty="0" err="1" smtClean="0"/>
              <a:t>bSTA</a:t>
            </a:r>
            <a:r>
              <a:rPr lang="en-US" dirty="0" smtClean="0"/>
              <a:t> are sufficient in XO-based platforms for tracking the clock drifts.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39" y="2348878"/>
            <a:ext cx="6476927" cy="192475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2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 Position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client executes a </a:t>
                </a:r>
                <a:r>
                  <a:rPr lang="en-US" dirty="0" err="1" smtClean="0"/>
                  <a:t>Kalman</a:t>
                </a:r>
                <a:r>
                  <a:rPr lang="en-US" dirty="0" smtClean="0"/>
                  <a:t> </a:t>
                </a:r>
                <a:r>
                  <a:rPr lang="en-US" dirty="0"/>
                  <a:t>Filter (KF) </a:t>
                </a:r>
                <a:r>
                  <a:rPr lang="en-US" dirty="0" smtClean="0"/>
                  <a:t>for estimating and tracking its position coordinates.</a:t>
                </a:r>
              </a:p>
              <a:p>
                <a:r>
                  <a:rPr lang="en-US" dirty="0" smtClean="0"/>
                  <a:t>Since the </a:t>
                </a:r>
                <a:r>
                  <a:rPr lang="en-US" dirty="0" err="1" smtClean="0"/>
                  <a:t>bSTAs</a:t>
                </a:r>
                <a:r>
                  <a:rPr lang="en-US" dirty="0" smtClean="0"/>
                  <a:t> are unsynchronized, the KF also tracks: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offsets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between the client’s clock and the clock of each </a:t>
                </a:r>
                <a:r>
                  <a:rPr lang="en-US" dirty="0" err="1" smtClean="0"/>
                  <a:t>bSTA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baseline="-25000" dirty="0"/>
                  <a:t>i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drift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of each </a:t>
                </a:r>
                <a:r>
                  <a:rPr lang="en-US" dirty="0" err="1" smtClean="0"/>
                  <a:t>bSTA</a:t>
                </a:r>
                <a:r>
                  <a:rPr lang="en-US" dirty="0" smtClean="0"/>
                  <a:t> clock: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acc>
                  </m:oMath>
                </a14:m>
                <a:r>
                  <a:rPr lang="en-US" baseline="-25000" dirty="0" smtClean="0"/>
                  <a:t>i</a:t>
                </a:r>
              </a:p>
              <a:p>
                <a:pPr lvl="1"/>
                <a:r>
                  <a:rPr lang="en-US" dirty="0" smtClean="0"/>
                  <a:t>Total KF states: 3+2×N</a:t>
                </a:r>
                <a:r>
                  <a:rPr lang="en-US" baseline="-25000" dirty="0" smtClean="0"/>
                  <a:t>bSTA </a:t>
                </a:r>
                <a:r>
                  <a:rPr lang="en-US" dirty="0" smtClean="0"/>
                  <a:t>(= [x(t), y(t), z(t)]+[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acc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×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bSTA</a:t>
                </a:r>
                <a:r>
                  <a:rPr lang="en-US" dirty="0" smtClean="0"/>
                  <a:t>)</a:t>
                </a:r>
                <a:endParaRPr lang="en-US" baseline="-25000" dirty="0" smtClean="0"/>
              </a:p>
              <a:p>
                <a:r>
                  <a:rPr lang="en-US" dirty="0" smtClean="0"/>
                  <a:t>The client “implicitly” synchronizes the network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06" t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CToA – System Performance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3" y="1899100"/>
            <a:ext cx="4661463" cy="3496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5055" y="2173095"/>
            <a:ext cx="188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Typical floor </a:t>
            </a:r>
            <a:r>
              <a:rPr lang="en-US" sz="1600" b="1" dirty="0" smtClean="0"/>
              <a:t>office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51071" y="2806725"/>
            <a:ext cx="41453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bSTA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Est.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Act.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017" y="1963157"/>
            <a:ext cx="4533900" cy="340042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372200" y="2358431"/>
            <a:ext cx="0" cy="26280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71044" y="4736177"/>
            <a:ext cx="673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~1.0m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110397" y="2348880"/>
            <a:ext cx="1261803" cy="168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05135" y="2300541"/>
            <a:ext cx="673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838200" y="5350560"/>
            <a:ext cx="7772400" cy="127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Simulation is based on skewed-clock generation (no channel model is assumed)</a:t>
            </a:r>
          </a:p>
          <a:p>
            <a:pPr lvl="1"/>
            <a:r>
              <a:rPr lang="en-US" kern="0" dirty="0" smtClean="0"/>
              <a:t>Clocks </a:t>
            </a:r>
            <a:r>
              <a:rPr lang="en-US" kern="0" dirty="0"/>
              <a:t>were generated with an accuracy of </a:t>
            </a:r>
            <a:r>
              <a:rPr lang="en-US" kern="0" dirty="0" smtClean="0"/>
              <a:t>±10ppm with </a:t>
            </a:r>
            <a:r>
              <a:rPr lang="en-US" kern="0" dirty="0"/>
              <a:t>Gaussian-distributed clock noise with zero </a:t>
            </a:r>
            <a:r>
              <a:rPr lang="en-US" kern="0" dirty="0" smtClean="0"/>
              <a:t>mean and </a:t>
            </a:r>
            <a:r>
              <a:rPr lang="en-US" kern="0" dirty="0"/>
              <a:t>standard deviation of  </a:t>
            </a:r>
            <a:r>
              <a:rPr lang="en-US" kern="0" dirty="0" smtClean="0"/>
              <a:t>1e-9 (1 </a:t>
            </a:r>
            <a:r>
              <a:rPr lang="en-US" kern="0" dirty="0"/>
              <a:t>ppb)</a:t>
            </a:r>
            <a:endParaRPr lang="en-US" kern="0" dirty="0" smtClean="0"/>
          </a:p>
          <a:p>
            <a:r>
              <a:rPr lang="en-US" kern="0" dirty="0" smtClean="0"/>
              <a:t>Real trajectory estimated using </a:t>
            </a:r>
            <a:r>
              <a:rPr lang="en-US" kern="0" dirty="0"/>
              <a:t>light detection and </a:t>
            </a:r>
            <a:r>
              <a:rPr lang="en-US" kern="0" dirty="0" smtClean="0"/>
              <a:t>ranging (LIDAR) system.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052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592000"/>
            <a:ext cx="8172496" cy="1362075"/>
          </a:xfrm>
        </p:spPr>
        <p:txBody>
          <a:bodyPr/>
          <a:lstStyle/>
          <a:p>
            <a:r>
              <a:rPr lang="en-US" dirty="0" smtClean="0"/>
              <a:t>SUMMARY &amp; 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A1594516-5E1A-4508-A168-C8B6B68557E7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39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752600"/>
            <a:ext cx="8350696" cy="4722812"/>
          </a:xfrm>
        </p:spPr>
        <p:txBody>
          <a:bodyPr>
            <a:normAutofit/>
          </a:bodyPr>
          <a:lstStyle/>
          <a:p>
            <a:r>
              <a:rPr lang="en-US" dirty="0" smtClean="0"/>
              <a:t>Two </a:t>
            </a:r>
            <a:r>
              <a:rPr lang="en-US" u="sng" dirty="0" smtClean="0"/>
              <a:t>concurrent</a:t>
            </a:r>
            <a:r>
              <a:rPr lang="en-US" dirty="0" smtClean="0"/>
              <a:t> </a:t>
            </a:r>
            <a:r>
              <a:rPr lang="en-US" dirty="0"/>
              <a:t>modes of operation:</a:t>
            </a:r>
          </a:p>
          <a:p>
            <a:pPr lvl="1"/>
            <a:r>
              <a:rPr lang="en-US" dirty="0"/>
              <a:t>Client mode – “GPS-like”, client self </a:t>
            </a:r>
            <a:r>
              <a:rPr lang="en-US" dirty="0" smtClean="0"/>
              <a:t>positioning </a:t>
            </a:r>
          </a:p>
          <a:p>
            <a:pPr lvl="2"/>
            <a:r>
              <a:rPr lang="en-US" dirty="0" smtClean="0"/>
              <a:t>Unlimited number of clients</a:t>
            </a:r>
          </a:p>
          <a:p>
            <a:pPr lvl="2"/>
            <a:r>
              <a:rPr lang="en-US" dirty="0" smtClean="0"/>
              <a:t>Maintains clients’ privacy </a:t>
            </a:r>
            <a:endParaRPr lang="en-US" dirty="0"/>
          </a:p>
          <a:p>
            <a:pPr lvl="1"/>
            <a:r>
              <a:rPr lang="en-US" dirty="0"/>
              <a:t>Network mode – large scale asset tracking, </a:t>
            </a:r>
            <a:r>
              <a:rPr lang="en-US" dirty="0" smtClean="0"/>
              <a:t>analytics	</a:t>
            </a:r>
          </a:p>
          <a:p>
            <a:pPr lvl="2"/>
            <a:r>
              <a:rPr lang="en-US" dirty="0" smtClean="0"/>
              <a:t>Simple 802.11 STA-based e-Tag clients</a:t>
            </a:r>
            <a:endParaRPr lang="en-US" dirty="0"/>
          </a:p>
          <a:p>
            <a:r>
              <a:rPr lang="en-US" dirty="0" smtClean="0"/>
              <a:t>Based on broadcasting </a:t>
            </a:r>
            <a:r>
              <a:rPr lang="en-US" dirty="0"/>
              <a:t>of timing measurement messages.</a:t>
            </a:r>
          </a:p>
          <a:p>
            <a:pPr lvl="1"/>
            <a:r>
              <a:rPr lang="en-US" dirty="0"/>
              <a:t>No retransmissions =&gt; robust, simple interop.</a:t>
            </a:r>
          </a:p>
          <a:p>
            <a:r>
              <a:rPr lang="en-US" dirty="0" smtClean="0"/>
              <a:t>Designed </a:t>
            </a:r>
            <a:r>
              <a:rPr lang="en-US" dirty="0"/>
              <a:t>to work with units with cheap/low-quality crystal oscillators (XO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Accuracy </a:t>
            </a:r>
            <a:r>
              <a:rPr lang="en-US" dirty="0" smtClean="0"/>
              <a:t>is equivalent </a:t>
            </a:r>
            <a:r>
              <a:rPr lang="en-US" dirty="0" smtClean="0"/>
              <a:t>to </a:t>
            </a:r>
            <a:r>
              <a:rPr lang="en-US" dirty="0" err="1" smtClean="0"/>
              <a:t>REVmc</a:t>
            </a:r>
            <a:r>
              <a:rPr lang="en-US" dirty="0" smtClean="0"/>
              <a:t>-based FTM.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A1594516-5E1A-4508-A168-C8B6B68557E7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9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IEEE </a:t>
            </a:r>
            <a:r>
              <a:rPr lang="en-US" dirty="0" smtClean="0"/>
              <a:t>802.11-17-1387R0 </a:t>
            </a:r>
            <a:r>
              <a:rPr lang="en-US" dirty="0" err="1" smtClean="0"/>
              <a:t>CToA</a:t>
            </a:r>
            <a:r>
              <a:rPr lang="en-US" dirty="0" smtClean="0"/>
              <a:t> Whitepaper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00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3900" y="234888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Thank you for your attention!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A1594516-5E1A-4508-A168-C8B6B68557E7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43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</a:t>
            </a:r>
            <a:r>
              <a:rPr lang="en-US" sz="2800" dirty="0"/>
              <a:t>Collaborative Time of </a:t>
            </a:r>
            <a:r>
              <a:rPr lang="en-US" sz="2800" dirty="0" smtClean="0"/>
              <a:t>Arrival (CToA)?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Scalable geolocation method that </a:t>
            </a:r>
            <a:r>
              <a:rPr lang="en-US" dirty="0"/>
              <a:t>leverages </a:t>
            </a:r>
            <a:r>
              <a:rPr lang="en-US" dirty="0" smtClean="0"/>
              <a:t>on Wi-Fi fine timing </a:t>
            </a:r>
            <a:r>
              <a:rPr lang="en-US" dirty="0"/>
              <a:t>measurement </a:t>
            </a:r>
            <a:r>
              <a:rPr lang="en-US" dirty="0" smtClean="0"/>
              <a:t>(FTM) capabilities.</a:t>
            </a:r>
          </a:p>
          <a:p>
            <a:r>
              <a:rPr lang="en-US" dirty="0"/>
              <a:t>Two </a:t>
            </a:r>
            <a:r>
              <a:rPr lang="en-US" dirty="0" smtClean="0"/>
              <a:t>concurrent modes of operation:</a:t>
            </a:r>
            <a:endParaRPr lang="en-US" dirty="0"/>
          </a:p>
          <a:p>
            <a:pPr lvl="1"/>
            <a:r>
              <a:rPr lang="en-US" b="1" dirty="0"/>
              <a:t>Client mode </a:t>
            </a:r>
            <a:r>
              <a:rPr lang="en-US" dirty="0"/>
              <a:t>– </a:t>
            </a:r>
            <a:r>
              <a:rPr lang="en-US" dirty="0" smtClean="0"/>
              <a:t>“GPS-like”, client self </a:t>
            </a:r>
            <a:r>
              <a:rPr lang="en-US" dirty="0"/>
              <a:t>positioning </a:t>
            </a:r>
            <a:endParaRPr lang="en-US" dirty="0" smtClean="0"/>
          </a:p>
          <a:p>
            <a:pPr lvl="2"/>
            <a:r>
              <a:rPr lang="en-US" u="sng" dirty="0" smtClean="0"/>
              <a:t>Unlimited</a:t>
            </a:r>
            <a:r>
              <a:rPr lang="en-US" dirty="0" smtClean="0"/>
              <a:t> number of clients, navigating indoors/outdoors simultaneously. </a:t>
            </a:r>
          </a:p>
          <a:p>
            <a:pPr lvl="2"/>
            <a:r>
              <a:rPr lang="en-US" dirty="0" smtClean="0"/>
              <a:t>Client only receives =&gt; ensures client privacy</a:t>
            </a:r>
          </a:p>
          <a:p>
            <a:pPr lvl="2"/>
            <a:r>
              <a:rPr lang="en-US" dirty="0" smtClean="0"/>
              <a:t>Client initiated, centric &amp; terminated.</a:t>
            </a:r>
            <a:endParaRPr lang="en-US" dirty="0"/>
          </a:p>
          <a:p>
            <a:pPr lvl="1"/>
            <a:r>
              <a:rPr lang="en-US" b="1" dirty="0"/>
              <a:t>Network mode </a:t>
            </a:r>
            <a:r>
              <a:rPr lang="en-US" dirty="0"/>
              <a:t>– </a:t>
            </a:r>
            <a:r>
              <a:rPr lang="en-US" dirty="0" smtClean="0"/>
              <a:t>large scale asset tracking, analytics</a:t>
            </a:r>
          </a:p>
          <a:p>
            <a:pPr lvl="2"/>
            <a:r>
              <a:rPr lang="en-US" dirty="0" smtClean="0"/>
              <a:t>Server can track a large number of clients simultaneously </a:t>
            </a:r>
          </a:p>
          <a:p>
            <a:pPr lvl="3"/>
            <a:r>
              <a:rPr lang="en-US" dirty="0" smtClean="0"/>
              <a:t>limited only by the server’s computational capacity</a:t>
            </a:r>
          </a:p>
          <a:p>
            <a:pPr lvl="2"/>
            <a:r>
              <a:rPr lang="en-US" dirty="0" smtClean="0"/>
              <a:t>Client only transmits sporadically to enable the NW to estimate its position</a:t>
            </a:r>
          </a:p>
          <a:p>
            <a:pPr lvl="2"/>
            <a:r>
              <a:rPr lang="en-US" dirty="0" smtClean="0"/>
              <a:t>Designed for </a:t>
            </a:r>
            <a:r>
              <a:rPr lang="en-US" dirty="0"/>
              <a:t>“thin client” (e.g. smart </a:t>
            </a:r>
            <a:r>
              <a:rPr lang="en-US" dirty="0" smtClean="0"/>
              <a:t>tag/e-Tag) =&gt; low power, minimal HW resources</a:t>
            </a:r>
          </a:p>
          <a:p>
            <a:pPr lvl="2"/>
            <a:r>
              <a:rPr lang="en-US" dirty="0" smtClean="0"/>
              <a:t>Network initiated, centric &amp; terminated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3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is Collaborative Time of Arrival (</a:t>
            </a:r>
            <a:r>
              <a:rPr lang="en-US" sz="2800" dirty="0" err="1"/>
              <a:t>CToA</a:t>
            </a:r>
            <a:r>
              <a:rPr lang="en-US" sz="2800" dirty="0" smtClean="0"/>
              <a:t>)? – cont’d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Broadcast-based transmission of timing measurement messages.</a:t>
            </a:r>
          </a:p>
          <a:p>
            <a:pPr lvl="1"/>
            <a:r>
              <a:rPr lang="en-US" dirty="0"/>
              <a:t>No retransmissions =&gt; robust, simple interop.</a:t>
            </a:r>
          </a:p>
          <a:p>
            <a:r>
              <a:rPr lang="en-US" dirty="0"/>
              <a:t>An unmanaged network =&gt; no scheduling protocol is required.</a:t>
            </a:r>
          </a:p>
          <a:p>
            <a:r>
              <a:rPr lang="en-US" dirty="0"/>
              <a:t>Designed to work with units with cheap/low-quality crystal oscillators (XO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material included in this presentation is also described in a whitepaper available </a:t>
            </a:r>
            <a:r>
              <a:rPr lang="en-US" dirty="0" smtClean="0">
                <a:hlinkClick r:id="rId2"/>
              </a:rPr>
              <a:t>online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2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64000" y="2592000"/>
            <a:ext cx="7772400" cy="1362075"/>
          </a:xfrm>
        </p:spPr>
        <p:txBody>
          <a:bodyPr/>
          <a:lstStyle/>
          <a:p>
            <a:r>
              <a:rPr lang="en-US" dirty="0" smtClean="0"/>
              <a:t>THE CTOA basics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A1594516-5E1A-4508-A168-C8B6B68557E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9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CToA </a:t>
            </a:r>
            <a:r>
              <a:rPr lang="en-US" dirty="0" smtClean="0"/>
              <a:t>Network Entities</a:t>
            </a:r>
            <a:br>
              <a:rPr lang="en-US" dirty="0" smtClean="0"/>
            </a:br>
            <a:r>
              <a:rPr lang="en-US" dirty="0" smtClean="0"/>
              <a:t>Client-Mode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104" y="2017445"/>
            <a:ext cx="2087880" cy="2087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0640" y="4352684"/>
            <a:ext cx="343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800" b="1"/>
            </a:lvl1pPr>
          </a:lstStyle>
          <a:p>
            <a:r>
              <a:rPr lang="en-US" dirty="0"/>
              <a:t>CToA client Station = </a:t>
            </a:r>
            <a:r>
              <a:rPr lang="en-US" dirty="0" err="1" smtClean="0"/>
              <a:t>cSTA</a:t>
            </a:r>
            <a:endParaRPr lang="en-US" dirty="0" smtClean="0"/>
          </a:p>
          <a:p>
            <a:r>
              <a:rPr lang="en-US" dirty="0" smtClean="0"/>
              <a:t>RX – only of meas. messages</a:t>
            </a:r>
            <a:endParaRPr lang="en-US" dirty="0"/>
          </a:p>
        </p:txBody>
      </p:sp>
      <p:pic>
        <p:nvPicPr>
          <p:cNvPr id="1028" name="Picture 4" descr="Image result for mobile phone navigation transparent backgrou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28" y="1792833"/>
            <a:ext cx="1657445" cy="276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98220" y="4352684"/>
            <a:ext cx="370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CToA Broadcasting Station = </a:t>
            </a:r>
            <a:r>
              <a:rPr lang="en-US" sz="1800" b="1" dirty="0" err="1" smtClean="0"/>
              <a:t>bSTA</a:t>
            </a:r>
            <a:endParaRPr lang="en-US" sz="1800" b="1" dirty="0" smtClean="0"/>
          </a:p>
          <a:p>
            <a:pPr algn="ctr"/>
            <a:r>
              <a:rPr lang="en-US" sz="1800" b="1" dirty="0" smtClean="0"/>
              <a:t>TX + RX of meas. messages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0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CToA</a:t>
            </a:r>
            <a:r>
              <a:rPr lang="en-US" dirty="0" smtClean="0"/>
              <a:t> </a:t>
            </a:r>
            <a:r>
              <a:rPr lang="en-US" dirty="0" err="1" smtClean="0"/>
              <a:t>bSTA</a:t>
            </a:r>
            <a:r>
              <a:rPr lang="en-US" dirty="0" smtClean="0"/>
              <a:t> Operation Principles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</a:t>
            </a:r>
            <a:r>
              <a:rPr lang="en-US" dirty="0" err="1" smtClean="0"/>
              <a:t>bSTA</a:t>
            </a:r>
            <a:r>
              <a:rPr lang="en-US" dirty="0" smtClean="0"/>
              <a:t> is an independent, </a:t>
            </a:r>
            <a:r>
              <a:rPr lang="en-US" dirty="0"/>
              <a:t>network detached </a:t>
            </a:r>
            <a:r>
              <a:rPr lang="en-US" dirty="0" smtClean="0"/>
              <a:t>unit.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 smtClean="0"/>
              <a:t>Could also be implemented as part of a standard 802.11 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bSTAs</a:t>
            </a:r>
            <a:r>
              <a:rPr lang="en-US" dirty="0" smtClean="0"/>
              <a:t> are unsynchronized.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</a:t>
            </a:r>
            <a:r>
              <a:rPr lang="en-US" dirty="0" err="1"/>
              <a:t>bSTA</a:t>
            </a:r>
            <a:r>
              <a:rPr lang="en-US" dirty="0"/>
              <a:t> periodically broadcasts </a:t>
            </a:r>
            <a:r>
              <a:rPr lang="en-US" dirty="0" err="1" smtClean="0"/>
              <a:t>CToA</a:t>
            </a:r>
            <a:r>
              <a:rPr lang="en-US" dirty="0" smtClean="0"/>
              <a:t> measurement message, and measures and announces the </a:t>
            </a:r>
            <a:r>
              <a:rPr lang="en-US" dirty="0" err="1" smtClean="0"/>
              <a:t>ToD</a:t>
            </a:r>
            <a:r>
              <a:rPr lang="en-US" dirty="0" smtClean="0"/>
              <a:t> of that message.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</a:t>
            </a:r>
            <a:r>
              <a:rPr lang="en-US" dirty="0" err="1"/>
              <a:t>bSTA</a:t>
            </a:r>
            <a:r>
              <a:rPr lang="en-US" dirty="0"/>
              <a:t> receives </a:t>
            </a:r>
            <a:r>
              <a:rPr lang="en-US" dirty="0" smtClean="0"/>
              <a:t>the </a:t>
            </a:r>
            <a:r>
              <a:rPr lang="en-US" dirty="0" err="1" smtClean="0"/>
              <a:t>CToA</a:t>
            </a:r>
            <a:r>
              <a:rPr lang="en-US" dirty="0" smtClean="0"/>
              <a:t> measurement message transmitted by its neighbor </a:t>
            </a:r>
            <a:r>
              <a:rPr lang="en-US" dirty="0" err="1"/>
              <a:t>bSTA</a:t>
            </a:r>
            <a:r>
              <a:rPr lang="en-US" dirty="0"/>
              <a:t> and </a:t>
            </a:r>
            <a:r>
              <a:rPr lang="en-US" dirty="0" smtClean="0"/>
              <a:t>measures the </a:t>
            </a:r>
            <a:r>
              <a:rPr lang="en-US" dirty="0" err="1" smtClean="0"/>
              <a:t>ToA</a:t>
            </a:r>
            <a:r>
              <a:rPr lang="en-US" dirty="0" smtClean="0"/>
              <a:t> of that message.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 err="1"/>
              <a:t>bSTA</a:t>
            </a:r>
            <a:r>
              <a:rPr lang="en-US" dirty="0"/>
              <a:t> publishes its </a:t>
            </a:r>
            <a:r>
              <a:rPr lang="en-US" dirty="0" err="1"/>
              <a:t>ToA</a:t>
            </a:r>
            <a:r>
              <a:rPr lang="en-US" dirty="0"/>
              <a:t> &amp; </a:t>
            </a:r>
            <a:r>
              <a:rPr lang="en-US" dirty="0" err="1"/>
              <a:t>ToD</a:t>
            </a:r>
            <a:r>
              <a:rPr lang="en-US" dirty="0"/>
              <a:t> measurements of its neighbor </a:t>
            </a:r>
            <a:r>
              <a:rPr lang="en-US" dirty="0" err="1" smtClean="0"/>
              <a:t>bSTAs</a:t>
            </a:r>
            <a:r>
              <a:rPr lang="en-US" dirty="0"/>
              <a:t> </a:t>
            </a:r>
            <a:r>
              <a:rPr lang="en-US" dirty="0" smtClean="0"/>
              <a:t>measurement messages.</a:t>
            </a:r>
          </a:p>
          <a:p>
            <a:pPr marL="0" indent="0">
              <a:buNone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23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CToA</a:t>
            </a:r>
            <a:r>
              <a:rPr lang="en-US" dirty="0" smtClean="0"/>
              <a:t> </a:t>
            </a:r>
            <a:r>
              <a:rPr lang="en-US" dirty="0" err="1" smtClean="0"/>
              <a:t>cSTA</a:t>
            </a:r>
            <a:r>
              <a:rPr lang="en-US" dirty="0" smtClean="0"/>
              <a:t> </a:t>
            </a:r>
            <a:r>
              <a:rPr lang="en-US" dirty="0"/>
              <a:t>Operation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CToA</a:t>
            </a:r>
            <a:r>
              <a:rPr lang="en-US" dirty="0" smtClean="0"/>
              <a:t> </a:t>
            </a:r>
            <a:r>
              <a:rPr lang="en-US" dirty="0" err="1"/>
              <a:t>cSTA</a:t>
            </a:r>
            <a:r>
              <a:rPr lang="en-US" dirty="0"/>
              <a:t> – </a:t>
            </a:r>
            <a:r>
              <a:rPr lang="en-US" dirty="0" smtClean="0"/>
              <a:t>only receive, and do not need to transmit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Similar to </a:t>
            </a:r>
            <a:r>
              <a:rPr lang="en-US" dirty="0" err="1" smtClean="0"/>
              <a:t>bSTA</a:t>
            </a:r>
            <a:r>
              <a:rPr lang="en-US" dirty="0" smtClean="0"/>
              <a:t>, each </a:t>
            </a:r>
            <a:r>
              <a:rPr lang="en-US" dirty="0" err="1"/>
              <a:t>cSTA</a:t>
            </a:r>
            <a:r>
              <a:rPr lang="en-US" dirty="0"/>
              <a:t> </a:t>
            </a:r>
            <a:r>
              <a:rPr lang="en-US" dirty="0" smtClean="0"/>
              <a:t>listens to the measurement messages and </a:t>
            </a:r>
            <a:r>
              <a:rPr lang="en-US" dirty="0"/>
              <a:t>measures their </a:t>
            </a:r>
            <a:r>
              <a:rPr lang="en-US" dirty="0" err="1" smtClean="0"/>
              <a:t>ToA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/>
              <a:t>cSTA</a:t>
            </a:r>
            <a:r>
              <a:rPr lang="en-US" dirty="0"/>
              <a:t> collects the </a:t>
            </a:r>
            <a:r>
              <a:rPr lang="en-US" dirty="0" err="1"/>
              <a:t>ToA</a:t>
            </a:r>
            <a:r>
              <a:rPr lang="en-US" dirty="0"/>
              <a:t> &amp; </a:t>
            </a:r>
            <a:r>
              <a:rPr lang="en-US" dirty="0" err="1"/>
              <a:t>ToD</a:t>
            </a:r>
            <a:r>
              <a:rPr lang="en-US" dirty="0"/>
              <a:t> measured &amp; published by the </a:t>
            </a:r>
            <a:r>
              <a:rPr lang="en-US" dirty="0" err="1"/>
              <a:t>bSTAs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cSTA</a:t>
            </a:r>
            <a:r>
              <a:rPr lang="en-US" dirty="0"/>
              <a:t> uses all the information to calculate its own position.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9.61"/>
  <p:tag name="ORIGINALWIDTH" val="3179.603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begin{itemize}&#10;\item ${\nu}_i$ - the offset between cSTA \&amp; bSTA$_i$ clocks (unknown)&#10;\item $c$ - speed of light $\sim 3\cdot10^8$m/s&#10;\item PSR - pseudo range&#10;\item cSTA is located at:~~~$\mathbf{p}=[x,y,z]^T$&#10;\item $i$th bSTA is located at:~~~$\mathbf{q}_i=[\tilde{x}_i,\tilde{y}_i,\tilde{z}_i]^T$&#10;\end{itemize}&#10;&#10;\end{document}"/>
  <p:tag name="IGUANATEXSIZE" val="20"/>
  <p:tag name="IGUANATEXCURSOR" val="647"/>
  <p:tag name="TRANSPARENCY" val="True"/>
  <p:tag name="FILENAME" val=""/>
  <p:tag name="LATEXENGINEID" val="0"/>
  <p:tag name="TEMPFOLDER" val="c:\temp\"/>
  <p:tag name="LATEXFORMHEIGHT" val="312"/>
  <p:tag name="LATEXFORMWIDTH" val="494.2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2171"/>
  <p:tag name="ORIGINALWIDTH" val="4286.464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noindent\textbf{The solution of $\Delta x$, $\Delta y$ and $\Delta z$ etc., is used for recalculating the estimated position iteratively, until convergence.}&#10;\end{document}"/>
  <p:tag name="IGUANATEXSIZE" val="20"/>
  <p:tag name="IGUANATEXCURSOR" val="3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2.126"/>
  <p:tag name="ORIGINALWIDTH" val="3338.583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begin{eqnarray*}&#10;{\nu}_k &amp;=&amp; {\nu}_k(t)&#10;\\&#10;{\nu}_k(t_2) &amp;\approx&amp; {\nu}_k(t_1) + \underbrace{\underbrace{(t_2-t_1)}_{\Delta t}\cdot \dot{\nu}_k}_{\mathrm{Drift}}&#10;\\&#10;\dot{\nu}_k&amp;\d=&amp;\frac{\partial {\nu}_k(t)}{\partial t}~[\textrm{ppm}]~\textrm{- represents the XTAL inaccuracies}&#10;\end{eqnarray*}&#10;&#10;\end{document}"/>
  <p:tag name="IGUANATEXSIZE" val="20"/>
  <p:tag name="IGUANATEXCURSOR" val="5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2.4222"/>
  <p:tag name="ORIGINALWIDTH" val="3442.07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begin{eqnarray*}&#10;\textrm{PSR}_{ij}&amp;\d=&amp;(\textrm{TOA}_{i}-\textrm{TOD}_{j})\cdot c&#10;\\&#10;&amp;=&amp;\sqrt{(\tilde{x}_i-\tilde{x}_j)^2+(\tilde{y}_i-\tilde{y}_j)^2+(\tilde{z}_i-\tilde{z}_j)^2}+({\nu}_i-{\nu}_j)\cdot c&#10;\\&#10;&amp;=&amp;\tilde{R}_{ij}+({\nu}_i-{\nu}_j)\cdot c&#10;\end{eqnarray*}&#10;&#10;\end{document}"/>
  <p:tag name="IGUANATEXSIZE" val="20"/>
  <p:tag name="IGUANATEXCURSOR" val="562"/>
  <p:tag name="TRANSPARENCY" val="True"/>
  <p:tag name="FILENAME" val=""/>
  <p:tag name="LATEXENGINEID" val="0"/>
  <p:tag name="TEMPFOLDER" val="c:\temp\"/>
  <p:tag name="LATEXFORMHEIGHT" val="312"/>
  <p:tag name="LATEXFORMWIDTH" val="494.2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997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textbf{bSTA$_j~\rightarrow~$bSTA$_i$~measurement:}&#10;&#10;\end{document}"/>
  <p:tag name="IGUANATEXSIZE" val="20"/>
  <p:tag name="IGUANATEXCURSOR" val="390"/>
  <p:tag name="TRANSPARENCY" val="True"/>
  <p:tag name="FILENAME" val=""/>
  <p:tag name="LATEXENGINEID" val="0"/>
  <p:tag name="TEMPFOLDER" val="c:\temp\"/>
  <p:tag name="LATEXFORMHEIGHT" val="312"/>
  <p:tag name="LATEXFORMWIDTH" val="494.2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2.7072"/>
  <p:tag name="ORIGINALWIDTH" val="3586.052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begin{eqnarray*}&#10;\textrm{PSR}_i&amp;\d=&amp;(\textrm{TOA}-\textrm{TOD}_{i})\cdot c&#10;\\&#10;&amp;=&amp;\sqrt{(x-\tilde{x}_i)^2+(y-\tilde{y}_i)^2+(z-\tilde{z}_i)^2}-{\nu}_i\cdot c=R_i-\nu_i\cdot c&#10;\end{eqnarray*}&#10;&#10;\end{document}"/>
  <p:tag name="IGUANATEXSIZE" val="20"/>
  <p:tag name="IGUANATEXCURSOR" val="528"/>
  <p:tag name="TRANSPARENCY" val="True"/>
  <p:tag name="FILENAME" val=""/>
  <p:tag name="LATEXENGINEID" val="0"/>
  <p:tag name="TEMPFOLDER" val="c:\temp\"/>
  <p:tag name="LATEXFORMHEIGHT" val="468.75"/>
  <p:tag name="LATEXFORMWIDTH" val="494.2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928.759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textbf{bSTA$_i~\rightarrow~$cSTA~measurement:}&#10;&#10;\end{document}"/>
  <p:tag name="IGUANATEXSIZE" val="20"/>
  <p:tag name="IGUANATEXCURSOR" val="387"/>
  <p:tag name="TRANSPARENCY" val="True"/>
  <p:tag name="FILENAME" val=""/>
  <p:tag name="LATEXENGINEID" val="0"/>
  <p:tag name="TEMPFOLDER" val="c:\temp\"/>
  <p:tag name="LATEXFORMHEIGHT" val="312"/>
  <p:tag name="LATEXFORMWIDTH" val="494.2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983.877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textbf{Linearized PSR$_i$~(using 1st order Taylor series):}&#10;\end{document}"/>
  <p:tag name="IGUANATEXSIZE" val="20"/>
  <p:tag name="IGUANATEXCURSOR" val="4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3.787"/>
  <p:tag name="ORIGINALWIDTH" val="3742.032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begin{eqnarray*}&#10;\hat{x}&amp;=&amp;\bar{x}+\Delta x&#10;\\&#10;\hat{y}&amp;=&amp;\bar{y}+\Delta y&#10;\\&#10;\hat{z}&amp;=&amp;\bar{z}+\Delta z&#10;\\&#10;\\&#10;\bar{R}_i&amp;=&amp;\sqrt{(\bar{x}-\tilde{x}_i)^2+(\bar{y}-\tilde{y}_i)^2+(\bar{z}-\tilde{z}_i)^2}&#10;\\&#10;\\&#10;\textrm{PSR}_i&amp;=&amp;\bar{R}_i+\frac{\partial\bar{R}_i}{\partial x}\cdot\Delta x&#10;+\frac{\partial\bar{R}_i}{\partial y}\cdot\Delta y&#10;+\frac{\partial\bar{R}_i}{\partial z}\cdot\Delta z-c\cdot{\nu}_i&#10;\\&#10;&amp;=&amp;&#10;\bar{R}_i+\frac{(\bar{x}-\tilde{x}_i)}{\bar{R}_i}\cdot\Delta x&#10;+\frac{(\bar{y}-\tilde{y}_i)}{\bar{R}_i}\cdot\Delta y&#10;+\frac{(\bar{z}-\tilde{z}_i)}{\bar{R}_i}\cdot\Delta z-c\cdot{\nu}_i&#10;\end{eqnarray*}&#10;\end{document}"/>
  <p:tag name="IGUANATEXSIZE" val="20"/>
  <p:tag name="IGUANATEXCURSOR" val="9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445.069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begin{eqnarray*}&#10;f(x)=f(x_0)+f'(x_0)\cdot\Delta x&#10;\end{eqnarray*}&#10;\end{document}"/>
  <p:tag name="IGUANATEXSIZE" val="20"/>
  <p:tag name="IGUANATEXCURSOR" val="3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6.595"/>
  <p:tag name="ORIGINALWIDTH" val="4241.47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noindent\textbf{Linear Equation System:}&#10;\begin{eqnarray*}&#10;\left[&#10;\begin{array}{c}&#10;\textrm{PSR}_1-\bar{R}_1&#10;\\&#10;\textrm{PSR}_2-\bar{R}_2&#10;\\&#10;\textrm{PSR}_3-\bar{R}_3&#10;\\&#10;\textrm{PSR}_{12}-\tilde{R}_{12}&#10;\\&#10;\textrm{PSR}_{13}-\tilde{R}_{13}&#10;\\&#10;\textrm{PSR}_{23}-\tilde{R}_{23}&#10;\end{array}&#10;\right]&#10;&amp;=&amp;&#10;\left[&#10;\begin{array}{cccccc}&#10;\frac{(\bar{x}-\tilde{x}_1)}{\bar{R}_1} &amp; &#10;\frac{(\bar{y}-\tilde{y}_1)}{\bar{R}_1} &amp;&#10;\frac{(\bar{z}-\tilde{z}_1)}{\bar{R}_1} &amp;&#10;-c &amp; 0 &amp; 0\\&#10;\frac{(\bar{x}-\tilde{x}_2)}{\bar{R}_2} &amp;&#10;\frac{(\bar{y}-\tilde{y}_2)}{\bar{R}_2} &amp;&#10;\frac{(\bar{z}-\tilde{z}_2)}{\bar{R}_2} &amp;&#10;0 &amp; -c &amp; 0\\&#10;\frac{(\bar{x}-\tilde{x}_3)}{\bar{R}_3} &amp;&#10;\frac{(\bar{y}-\tilde{y}_3)}{\bar{R}_3} &amp;&#10;\frac{(\bar{z}-\tilde{z}_3)}{\bar{R}_3} &amp;&#10;0 &amp; 0 &amp; -c\\&#10;0 &amp; 0 &amp; 0 &amp; c &amp; -c &amp; 0\\&#10;0 &amp; 0 &amp; 0 &amp; c &amp; 0 &amp; -c\\&#10;0 &amp; 0 &amp; 0 &amp; 0 &amp; c &amp; -c&#10;\end{array}&#10;\right]\cdot&#10;\left[&#10;\begin{array}{c}&#10;\Delta x&#10;\\&#10;\Delta y&#10;\\&#10;\Delta z&#10;\\&#10;{\nu}_1&#10;\\&#10;{\nu}_2&#10;\\&#10;{\nu}_3&#10;\end{array}&#10;\right]&#10;\end{eqnarray*}&#10;\end{document}"/>
  <p:tag name="IGUANATEXSIZE" val="20"/>
  <p:tag name="IGUANATEXCURSOR" val="12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Theme_iee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_ieee" id="{962B99E3-1281-4E42-AB78-D2B19DEB8B66}" vid="{0A5F6BAE-67BD-49F9-86DB-2DD0355F527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178145</TotalTime>
  <Words>2036</Words>
  <Application>Microsoft Office PowerPoint</Application>
  <PresentationFormat>On-screen Show (4:3)</PresentationFormat>
  <Paragraphs>728</Paragraphs>
  <Slides>38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Cambria Math</vt:lpstr>
      <vt:lpstr>Times New Roman</vt:lpstr>
      <vt:lpstr>Theme_ieee</vt:lpstr>
      <vt:lpstr>Microsoft Word 97 - 2003 Document</vt:lpstr>
      <vt:lpstr>Collaborative Time of Arrival (CToA)</vt:lpstr>
      <vt:lpstr>Presentation Outline</vt:lpstr>
      <vt:lpstr>WHAT IS CToA?</vt:lpstr>
      <vt:lpstr>What is Collaborative Time of Arrival (CToA)?</vt:lpstr>
      <vt:lpstr>What is Collaborative Time of Arrival (CToA)? – cont’d</vt:lpstr>
      <vt:lpstr>THE CTOA basics</vt:lpstr>
      <vt:lpstr>CToA Network Entities Client-Mode</vt:lpstr>
      <vt:lpstr>CToA bSTA Operation Principles</vt:lpstr>
      <vt:lpstr>CToA cSTA Operation Principles</vt:lpstr>
      <vt:lpstr>CToA Proposed Protocol</vt:lpstr>
      <vt:lpstr>CToA Messaging Sequence: Client-Mode</vt:lpstr>
      <vt:lpstr>CToA Network Entities Network-Centric Mode</vt:lpstr>
      <vt:lpstr>CToA cSTA/e-Tag Operation Principles</vt:lpstr>
      <vt:lpstr>CToA Messaging Sequence: Network-Mode</vt:lpstr>
      <vt:lpstr>CLIENT Position estimation  USING CToA</vt:lpstr>
      <vt:lpstr>The Data a cSTA Needs for  Estimating its Location</vt:lpstr>
      <vt:lpstr>CToA Protocol Example</vt:lpstr>
      <vt:lpstr>CToA Protocol Example</vt:lpstr>
      <vt:lpstr>CToA Broadcast from bSTA#1</vt:lpstr>
      <vt:lpstr>CToA Broadcast from bSTA#1</vt:lpstr>
      <vt:lpstr>CToA Broadcast from bSTA#2</vt:lpstr>
      <vt:lpstr>CToA Broadcast from bSTA#2</vt:lpstr>
      <vt:lpstr>CToA Broadcast from bSTA#3</vt:lpstr>
      <vt:lpstr>CToA Broadcast from bSTA#3</vt:lpstr>
      <vt:lpstr>CToA Broadcast from bSTA#1</vt:lpstr>
      <vt:lpstr>CToA Broadcast from bSTA#1</vt:lpstr>
      <vt:lpstr>How Does the cSTA Solves it Position?</vt:lpstr>
      <vt:lpstr>Ideal Case:  No Clock Drift between Measurements (1)</vt:lpstr>
      <vt:lpstr>Ideal Case:  No Clock Drift between Measurements (2)</vt:lpstr>
      <vt:lpstr>Ideal Case:  No Clock Drift between Measurements (3)</vt:lpstr>
      <vt:lpstr>Ideal Case:  No Clock Drift between Measurements (4)</vt:lpstr>
      <vt:lpstr>The Reality: Coping with Clock Drifts</vt:lpstr>
      <vt:lpstr>Client Position Estimation</vt:lpstr>
      <vt:lpstr>CToA – System Performance Example</vt:lpstr>
      <vt:lpstr>SUMMARY &amp; conclusions</vt:lpstr>
      <vt:lpstr>Summary &amp; Conclusions</vt:lpstr>
      <vt:lpstr>References</vt:lpstr>
      <vt:lpstr>Thank you for your attention!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Time of Arrival (CToA)</dc:title>
  <dc:subject>FTM timing accuracy</dc:subject>
  <dc:creator>ofer.bar-shalom@intel.com</dc:creator>
  <cp:keywords>CTPClassification=CTP_PUBLIC:VisualMarkings=</cp:keywords>
  <cp:lastModifiedBy>Bar-shalom, Ofer</cp:lastModifiedBy>
  <cp:revision>1282</cp:revision>
  <cp:lastPrinted>1998-02-10T13:28:06Z</cp:lastPrinted>
  <dcterms:created xsi:type="dcterms:W3CDTF">2009-11-13T19:11:16Z</dcterms:created>
  <dcterms:modified xsi:type="dcterms:W3CDTF">2017-09-11T18:20:31Z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db4c5659-1edb-4480-a974-1084fc87c4f2</vt:lpwstr>
  </property>
  <property fmtid="{D5CDD505-2E9C-101B-9397-08002B2CF9AE}" pid="4" name="CTP_BU">
    <vt:lpwstr>NA</vt:lpwstr>
  </property>
  <property fmtid="{D5CDD505-2E9C-101B-9397-08002B2CF9AE}" pid="5" name="CTP_TimeStamp">
    <vt:lpwstr>2016-12-06 23:34:21Z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CTP_PUBLIC</vt:lpwstr>
  </property>
</Properties>
</file>